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11"/>
  </p:notesMasterIdLst>
  <p:sldIdLst>
    <p:sldId id="256" r:id="rId2"/>
    <p:sldId id="297" r:id="rId3"/>
    <p:sldId id="708" r:id="rId4"/>
    <p:sldId id="857" r:id="rId5"/>
    <p:sldId id="904" r:id="rId6"/>
    <p:sldId id="905" r:id="rId7"/>
    <p:sldId id="906" r:id="rId8"/>
    <p:sldId id="907" r:id="rId9"/>
    <p:sldId id="903" r:id="rId10"/>
    <p:sldId id="908" r:id="rId11"/>
    <p:sldId id="909" r:id="rId12"/>
    <p:sldId id="910" r:id="rId13"/>
    <p:sldId id="911" r:id="rId14"/>
    <p:sldId id="912" r:id="rId15"/>
    <p:sldId id="913" r:id="rId16"/>
    <p:sldId id="914" r:id="rId17"/>
    <p:sldId id="915" r:id="rId18"/>
    <p:sldId id="916" r:id="rId19"/>
    <p:sldId id="917" r:id="rId20"/>
    <p:sldId id="918" r:id="rId21"/>
    <p:sldId id="919" r:id="rId22"/>
    <p:sldId id="920" r:id="rId23"/>
    <p:sldId id="921" r:id="rId24"/>
    <p:sldId id="922" r:id="rId25"/>
    <p:sldId id="1039" r:id="rId26"/>
    <p:sldId id="923" r:id="rId27"/>
    <p:sldId id="1040" r:id="rId28"/>
    <p:sldId id="1041" r:id="rId29"/>
    <p:sldId id="1042" r:id="rId30"/>
    <p:sldId id="1043" r:id="rId31"/>
    <p:sldId id="1044" r:id="rId32"/>
    <p:sldId id="1045" r:id="rId33"/>
    <p:sldId id="1046" r:id="rId34"/>
    <p:sldId id="1047" r:id="rId35"/>
    <p:sldId id="1048" r:id="rId36"/>
    <p:sldId id="1049" r:id="rId37"/>
    <p:sldId id="1050" r:id="rId38"/>
    <p:sldId id="1051" r:id="rId39"/>
    <p:sldId id="1052" r:id="rId40"/>
    <p:sldId id="1053" r:id="rId41"/>
    <p:sldId id="1054" r:id="rId42"/>
    <p:sldId id="1055" r:id="rId43"/>
    <p:sldId id="1056" r:id="rId44"/>
    <p:sldId id="1057" r:id="rId45"/>
    <p:sldId id="1059" r:id="rId46"/>
    <p:sldId id="1058" r:id="rId47"/>
    <p:sldId id="1060" r:id="rId48"/>
    <p:sldId id="1061" r:id="rId49"/>
    <p:sldId id="1062" r:id="rId50"/>
    <p:sldId id="1063" r:id="rId51"/>
    <p:sldId id="1064" r:id="rId52"/>
    <p:sldId id="1065" r:id="rId53"/>
    <p:sldId id="1066" r:id="rId54"/>
    <p:sldId id="1067" r:id="rId55"/>
    <p:sldId id="1068" r:id="rId56"/>
    <p:sldId id="1071" r:id="rId57"/>
    <p:sldId id="1069" r:id="rId58"/>
    <p:sldId id="1070" r:id="rId59"/>
    <p:sldId id="1107" r:id="rId60"/>
    <p:sldId id="1038" r:id="rId61"/>
    <p:sldId id="1073" r:id="rId62"/>
    <p:sldId id="1074" r:id="rId63"/>
    <p:sldId id="1075" r:id="rId64"/>
    <p:sldId id="1076" r:id="rId65"/>
    <p:sldId id="1077" r:id="rId66"/>
    <p:sldId id="1078" r:id="rId67"/>
    <p:sldId id="1079" r:id="rId68"/>
    <p:sldId id="1080" r:id="rId69"/>
    <p:sldId id="1081" r:id="rId70"/>
    <p:sldId id="1082" r:id="rId71"/>
    <p:sldId id="1083" r:id="rId72"/>
    <p:sldId id="1084" r:id="rId73"/>
    <p:sldId id="1085" r:id="rId74"/>
    <p:sldId id="1086" r:id="rId75"/>
    <p:sldId id="1087" r:id="rId76"/>
    <p:sldId id="1088" r:id="rId77"/>
    <p:sldId id="1089" r:id="rId78"/>
    <p:sldId id="1090" r:id="rId79"/>
    <p:sldId id="1091" r:id="rId80"/>
    <p:sldId id="1092" r:id="rId81"/>
    <p:sldId id="1093" r:id="rId82"/>
    <p:sldId id="1094" r:id="rId83"/>
    <p:sldId id="1095" r:id="rId84"/>
    <p:sldId id="1096" r:id="rId85"/>
    <p:sldId id="1097" r:id="rId86"/>
    <p:sldId id="1098" r:id="rId87"/>
    <p:sldId id="1099" r:id="rId88"/>
    <p:sldId id="1100" r:id="rId89"/>
    <p:sldId id="1101" r:id="rId90"/>
    <p:sldId id="1102" r:id="rId91"/>
    <p:sldId id="1103" r:id="rId92"/>
    <p:sldId id="1104" r:id="rId93"/>
    <p:sldId id="1105" r:id="rId94"/>
    <p:sldId id="1106" r:id="rId95"/>
    <p:sldId id="1072" r:id="rId96"/>
    <p:sldId id="991" r:id="rId97"/>
    <p:sldId id="992" r:id="rId98"/>
    <p:sldId id="993" r:id="rId99"/>
    <p:sldId id="994" r:id="rId100"/>
    <p:sldId id="995" r:id="rId101"/>
    <p:sldId id="996" r:id="rId102"/>
    <p:sldId id="997" r:id="rId103"/>
    <p:sldId id="998" r:id="rId104"/>
    <p:sldId id="999" r:id="rId105"/>
    <p:sldId id="1000" r:id="rId106"/>
    <p:sldId id="1001" r:id="rId107"/>
    <p:sldId id="1002" r:id="rId108"/>
    <p:sldId id="1003" r:id="rId109"/>
    <p:sldId id="1004" r:id="rId110"/>
    <p:sldId id="1005" r:id="rId111"/>
    <p:sldId id="1006" r:id="rId112"/>
    <p:sldId id="1007" r:id="rId113"/>
    <p:sldId id="1037" r:id="rId114"/>
    <p:sldId id="990" r:id="rId115"/>
    <p:sldId id="1017" r:id="rId116"/>
    <p:sldId id="1009" r:id="rId117"/>
    <p:sldId id="1010" r:id="rId118"/>
    <p:sldId id="1011" r:id="rId119"/>
    <p:sldId id="1012" r:id="rId120"/>
    <p:sldId id="1013" r:id="rId121"/>
    <p:sldId id="1014" r:id="rId122"/>
    <p:sldId id="1015" r:id="rId123"/>
    <p:sldId id="1016" r:id="rId124"/>
    <p:sldId id="1018" r:id="rId125"/>
    <p:sldId id="1019" r:id="rId126"/>
    <p:sldId id="1020" r:id="rId127"/>
    <p:sldId id="1021" r:id="rId128"/>
    <p:sldId id="1023" r:id="rId129"/>
    <p:sldId id="1024" r:id="rId130"/>
    <p:sldId id="1025" r:id="rId131"/>
    <p:sldId id="1026" r:id="rId132"/>
    <p:sldId id="1027" r:id="rId133"/>
    <p:sldId id="1028" r:id="rId134"/>
    <p:sldId id="1029" r:id="rId135"/>
    <p:sldId id="1030" r:id="rId136"/>
    <p:sldId id="1031" r:id="rId137"/>
    <p:sldId id="1032" r:id="rId138"/>
    <p:sldId id="1033" r:id="rId139"/>
    <p:sldId id="1034" r:id="rId140"/>
    <p:sldId id="1035" r:id="rId141"/>
    <p:sldId id="1036" r:id="rId142"/>
    <p:sldId id="1008" r:id="rId143"/>
    <p:sldId id="964" r:id="rId144"/>
    <p:sldId id="965" r:id="rId145"/>
    <p:sldId id="966" r:id="rId146"/>
    <p:sldId id="967" r:id="rId147"/>
    <p:sldId id="968" r:id="rId148"/>
    <p:sldId id="969" r:id="rId149"/>
    <p:sldId id="970" r:id="rId150"/>
    <p:sldId id="971" r:id="rId151"/>
    <p:sldId id="972" r:id="rId152"/>
    <p:sldId id="973" r:id="rId153"/>
    <p:sldId id="974" r:id="rId154"/>
    <p:sldId id="975" r:id="rId155"/>
    <p:sldId id="976" r:id="rId156"/>
    <p:sldId id="977" r:id="rId157"/>
    <p:sldId id="978" r:id="rId158"/>
    <p:sldId id="979" r:id="rId159"/>
    <p:sldId id="980" r:id="rId160"/>
    <p:sldId id="981" r:id="rId161"/>
    <p:sldId id="982" r:id="rId162"/>
    <p:sldId id="983" r:id="rId163"/>
    <p:sldId id="984" r:id="rId164"/>
    <p:sldId id="985" r:id="rId165"/>
    <p:sldId id="986" r:id="rId166"/>
    <p:sldId id="987" r:id="rId167"/>
    <p:sldId id="988" r:id="rId168"/>
    <p:sldId id="989" r:id="rId169"/>
    <p:sldId id="963" r:id="rId170"/>
    <p:sldId id="944" r:id="rId171"/>
    <p:sldId id="945" r:id="rId172"/>
    <p:sldId id="946" r:id="rId173"/>
    <p:sldId id="947" r:id="rId174"/>
    <p:sldId id="948" r:id="rId175"/>
    <p:sldId id="949" r:id="rId176"/>
    <p:sldId id="950" r:id="rId177"/>
    <p:sldId id="951" r:id="rId178"/>
    <p:sldId id="952" r:id="rId179"/>
    <p:sldId id="953" r:id="rId180"/>
    <p:sldId id="954" r:id="rId181"/>
    <p:sldId id="955" r:id="rId182"/>
    <p:sldId id="956" r:id="rId183"/>
    <p:sldId id="957" r:id="rId184"/>
    <p:sldId id="958" r:id="rId185"/>
    <p:sldId id="959" r:id="rId186"/>
    <p:sldId id="960" r:id="rId187"/>
    <p:sldId id="961" r:id="rId188"/>
    <p:sldId id="962" r:id="rId189"/>
    <p:sldId id="943" r:id="rId190"/>
    <p:sldId id="924" r:id="rId191"/>
    <p:sldId id="925" r:id="rId192"/>
    <p:sldId id="926" r:id="rId193"/>
    <p:sldId id="927" r:id="rId194"/>
    <p:sldId id="928" r:id="rId195"/>
    <p:sldId id="929" r:id="rId196"/>
    <p:sldId id="930" r:id="rId197"/>
    <p:sldId id="931" r:id="rId198"/>
    <p:sldId id="932" r:id="rId199"/>
    <p:sldId id="933" r:id="rId200"/>
    <p:sldId id="934" r:id="rId201"/>
    <p:sldId id="935" r:id="rId202"/>
    <p:sldId id="936" r:id="rId203"/>
    <p:sldId id="937" r:id="rId204"/>
    <p:sldId id="938" r:id="rId205"/>
    <p:sldId id="939" r:id="rId206"/>
    <p:sldId id="940" r:id="rId207"/>
    <p:sldId id="941" r:id="rId208"/>
    <p:sldId id="942" r:id="rId209"/>
    <p:sldId id="296" r:id="rId21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94859" autoAdjust="0"/>
  </p:normalViewPr>
  <p:slideViewPr>
    <p:cSldViewPr snapToGrid="0">
      <p:cViewPr varScale="1">
        <p:scale>
          <a:sx n="82" d="100"/>
          <a:sy n="82" d="100"/>
        </p:scale>
        <p:origin x="-48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3" d="100"/>
          <a:sy n="53" d="100"/>
        </p:scale>
        <p:origin x="-2046"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1"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presProps" Target="pres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efaria.org/Leviticus.9.1-11.47?lang=he-en&amp;utm_source=sef_linker"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sefaria.org/Numbers.19.1-22?lang=he-en&amp;utm_source=sef_linker"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s://www.shalomhaverim.org/aliyot_vayikra_shemini.htm" TargetMode="External"/><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9.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s-ES" sz="2400" dirty="0" smtClean="0">
                <a:latin typeface="Calibri"/>
                <a:ea typeface="Calibri"/>
                <a:cs typeface="Calibri"/>
                <a:sym typeface="Calibri"/>
              </a:rPr>
              <a:t>VAYIKRA </a:t>
            </a:r>
            <a:r>
              <a:rPr lang="en-US" sz="2400" dirty="0" smtClean="0">
                <a:latin typeface="Calibri"/>
                <a:ea typeface="Calibri"/>
                <a:cs typeface="Calibri"/>
                <a:sym typeface="Calibri"/>
              </a:rPr>
              <a:t>SHEMINI</a:t>
            </a:r>
          </a:p>
          <a:p>
            <a:pPr algn="ctr"/>
            <a:r>
              <a:rPr lang="es-CO" sz="2400" dirty="0" smtClean="0"/>
              <a:t>¿Por qué mantener la kashrut</a:t>
            </a:r>
            <a:r>
              <a:rPr lang="es-CO" sz="2400" dirty="0" smtClean="0"/>
              <a:t>?</a:t>
            </a:r>
          </a:p>
          <a:p>
            <a:pPr algn="ctr"/>
            <a:r>
              <a:rPr lang="es-CO" sz="2400" dirty="0" smtClean="0"/>
              <a:t>De la Alegría a la Tragedia</a:t>
            </a:r>
            <a:endParaRPr lang="en-US" sz="2400" dirty="0"/>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Calibri"/>
                <a:ea typeface="Calibri"/>
                <a:cs typeface="Calibri"/>
                <a:sym typeface="Calibri"/>
              </a:rPr>
              <a:t>Por: Eliyahu </a:t>
            </a:r>
            <a:r>
              <a:rPr lang="es-ES" sz="2400" b="0" i="0" u="none" strike="noStrike" cap="none" dirty="0" smtClean="0">
                <a:solidFill>
                  <a:srgbClr val="000000"/>
                </a:solidFill>
                <a:latin typeface="Calibri"/>
                <a:ea typeface="Calibri"/>
                <a:cs typeface="Calibri"/>
                <a:sym typeface="Calibri"/>
              </a:rPr>
              <a:t>BaYona</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Director Shalom Haverim Org</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New York</a:t>
            </a:r>
            <a:endParaRPr sz="24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a:extLst>
              <a:ext uri="{FF2B5EF4-FFF2-40B4-BE49-F238E27FC236}">
                <a16:creationId xmlns:a16="http://schemas.microsoft.com/office/drawing/2014/main" xmlns="" id="{67CBB22F-9562-D81A-5419-2299396D445E}"/>
              </a:ext>
            </a:extLst>
          </p:cNvPr>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PARASHA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447870" y="737107"/>
            <a:ext cx="8280742" cy="562299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i="1" dirty="0" err="1" smtClean="0"/>
              <a:t>Ma</a:t>
            </a:r>
            <a:r>
              <a:rPr lang="es-ES" sz="2800" i="1" dirty="0" smtClean="0"/>
              <a:t> </a:t>
            </a:r>
            <a:r>
              <a:rPr lang="es-ES" sz="2800" i="1" dirty="0" err="1" smtClean="0"/>
              <a:t>ahabtí</a:t>
            </a:r>
            <a:r>
              <a:rPr lang="es-ES" sz="2800" i="1" dirty="0" smtClean="0"/>
              <a:t> </a:t>
            </a:r>
            <a:r>
              <a:rPr lang="es-ES" sz="2800" i="1" dirty="0" err="1" smtClean="0"/>
              <a:t>torateja</a:t>
            </a:r>
            <a:r>
              <a:rPr lang="es-ES" sz="2800" i="1" dirty="0" smtClean="0"/>
              <a:t> </a:t>
            </a:r>
            <a:r>
              <a:rPr lang="es-ES" sz="2800" i="1" dirty="0" err="1" smtClean="0"/>
              <a:t>kol</a:t>
            </a:r>
            <a:r>
              <a:rPr lang="es-ES" sz="2800" i="1" dirty="0" smtClean="0"/>
              <a:t> </a:t>
            </a:r>
            <a:r>
              <a:rPr lang="es-ES" sz="2800" i="1" dirty="0" err="1" smtClean="0"/>
              <a:t>hayom</a:t>
            </a:r>
            <a:r>
              <a:rPr lang="es-ES" sz="2800" i="1" dirty="0" smtClean="0"/>
              <a:t> hi </a:t>
            </a:r>
            <a:r>
              <a:rPr lang="es-ES" sz="2800" i="1" dirty="0" err="1" smtClean="0"/>
              <a:t>sijati</a:t>
            </a:r>
            <a:r>
              <a:rPr lang="es-ES" sz="2800" i="1" dirty="0" smtClean="0"/>
              <a:t>.</a:t>
            </a:r>
          </a:p>
          <a:p>
            <a:r>
              <a:rPr lang="es-ES" sz="2800" i="1" dirty="0" err="1" smtClean="0"/>
              <a:t>Meoyebay</a:t>
            </a:r>
            <a:r>
              <a:rPr lang="es-ES" sz="2800" i="1" dirty="0" smtClean="0"/>
              <a:t> </a:t>
            </a:r>
            <a:r>
              <a:rPr lang="es-ES" sz="2800" i="1" dirty="0" err="1" smtClean="0"/>
              <a:t>tejajemeni</a:t>
            </a:r>
            <a:r>
              <a:rPr lang="es-ES" sz="2800" i="1" dirty="0" smtClean="0"/>
              <a:t> </a:t>
            </a:r>
            <a:r>
              <a:rPr lang="es-ES" sz="2800" i="1" dirty="0" err="1" smtClean="0"/>
              <a:t>mitzvoteja</a:t>
            </a:r>
            <a:r>
              <a:rPr lang="es-ES" sz="2800" i="1" dirty="0" smtClean="0"/>
              <a:t> </a:t>
            </a:r>
            <a:r>
              <a:rPr lang="es-ES" sz="2800" i="1" dirty="0" err="1" smtClean="0"/>
              <a:t>ki</a:t>
            </a:r>
            <a:r>
              <a:rPr lang="es-ES" sz="2800" i="1" dirty="0" smtClean="0"/>
              <a:t> </a:t>
            </a:r>
            <a:r>
              <a:rPr lang="es-ES" sz="2800" i="1" dirty="0" err="1" smtClean="0"/>
              <a:t>leolam</a:t>
            </a:r>
            <a:r>
              <a:rPr lang="es-ES" sz="2800" i="1" dirty="0" smtClean="0"/>
              <a:t> hi </a:t>
            </a:r>
            <a:r>
              <a:rPr lang="es-ES" sz="2800" i="1" dirty="0" err="1" smtClean="0"/>
              <a:t>li</a:t>
            </a:r>
            <a:endParaRPr lang="es-ES" sz="2800" i="1" dirty="0" smtClean="0"/>
          </a:p>
          <a:p>
            <a:r>
              <a:rPr lang="es-ES" sz="2800" i="1" dirty="0" err="1" smtClean="0"/>
              <a:t>Ner</a:t>
            </a:r>
            <a:r>
              <a:rPr lang="es-ES" sz="2800" i="1" dirty="0" smtClean="0"/>
              <a:t> </a:t>
            </a:r>
            <a:r>
              <a:rPr lang="es-ES" sz="2800" i="1" dirty="0" err="1" smtClean="0"/>
              <a:t>leragli</a:t>
            </a:r>
            <a:r>
              <a:rPr lang="es-ES" sz="2800" i="1" dirty="0" smtClean="0"/>
              <a:t> </a:t>
            </a:r>
            <a:r>
              <a:rPr lang="es-ES" sz="2800" i="1" dirty="0" err="1" smtClean="0"/>
              <a:t>debareja</a:t>
            </a:r>
            <a:r>
              <a:rPr lang="es-ES" sz="2800" i="1" dirty="0" smtClean="0"/>
              <a:t> </a:t>
            </a:r>
            <a:r>
              <a:rPr lang="es-ES" sz="2800" i="1" dirty="0" err="1" smtClean="0"/>
              <a:t>veor</a:t>
            </a:r>
            <a:r>
              <a:rPr lang="es-ES" sz="2800" i="1" dirty="0" smtClean="0"/>
              <a:t> </a:t>
            </a:r>
            <a:r>
              <a:rPr lang="es-ES" sz="2800" i="1" dirty="0" err="1" smtClean="0"/>
              <a:t>lintibati</a:t>
            </a:r>
            <a:r>
              <a:rPr lang="es-ES" sz="2800" i="1" dirty="0" smtClean="0"/>
              <a:t>.</a:t>
            </a:r>
            <a:endParaRPr lang="en-US" sz="2800" i="1" dirty="0"/>
          </a:p>
        </p:txBody>
      </p:sp>
    </p:spTree>
    <p:extLst>
      <p:ext uri="{BB962C8B-B14F-4D97-AF65-F5344CB8AC3E}">
        <p14:creationId xmlns:p14="http://schemas.microsoft.com/office/powerpoint/2010/main" xmlns="" val="2611579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400" b="1" i="1" dirty="0" smtClean="0">
                <a:solidFill>
                  <a:schemeClr val="tx1"/>
                </a:solidFill>
                <a:hlinkClick r:id="rId3"/>
              </a:rPr>
              <a:t>Leviticus 9:1 - 11:47</a:t>
            </a:r>
            <a:r>
              <a:rPr lang="en-US" sz="2400" b="1" i="1" dirty="0" smtClean="0">
                <a:solidFill>
                  <a:schemeClr val="tx1"/>
                </a:solidFill>
              </a:rPr>
              <a:t>, </a:t>
            </a:r>
            <a:r>
              <a:rPr lang="en-US" sz="2400" b="1" i="1" dirty="0" smtClean="0">
                <a:solidFill>
                  <a:schemeClr val="tx1"/>
                </a:solidFill>
                <a:hlinkClick r:id="rId4"/>
              </a:rPr>
              <a:t>Numbers 19:1 – 22</a:t>
            </a:r>
            <a:r>
              <a:rPr lang="en-US" sz="2400" b="1" i="1" dirty="0" smtClean="0">
                <a:solidFill>
                  <a:schemeClr val="tx1"/>
                </a:solidFill>
              </a:rPr>
              <a:t> y Samuel II 6:1-7:17</a:t>
            </a:r>
            <a:endParaRPr lang="es-ES" sz="2400" b="1" dirty="0" smtClean="0">
              <a:solidFill>
                <a:schemeClr val="tx1"/>
              </a:solidFill>
            </a:endParaRPr>
          </a:p>
          <a:p>
            <a:r>
              <a:rPr lang="es-ES" b="1" dirty="0" smtClean="0"/>
              <a:t>9:1       </a:t>
            </a:r>
            <a:r>
              <a:rPr lang="es-ES" dirty="0" smtClean="0"/>
              <a:t>Y aconteció en el día octavo que llamó Moisés a Aarón y a sus hijos, y a los ancianos de Israel,</a:t>
            </a:r>
          </a:p>
          <a:p>
            <a:r>
              <a:rPr lang="es-ES" b="1" dirty="0" err="1" smtClean="0"/>
              <a:t>Vayehi</a:t>
            </a:r>
            <a:r>
              <a:rPr lang="es-ES" b="1" dirty="0" smtClean="0"/>
              <a:t> </a:t>
            </a:r>
            <a:r>
              <a:rPr lang="es-ES" b="1" dirty="0" err="1" smtClean="0"/>
              <a:t>bayom</a:t>
            </a:r>
            <a:r>
              <a:rPr lang="es-ES" b="1" dirty="0" smtClean="0"/>
              <a:t> </a:t>
            </a:r>
            <a:r>
              <a:rPr lang="es-ES" b="1" dirty="0" err="1" smtClean="0"/>
              <a:t>hashmini</a:t>
            </a:r>
            <a:r>
              <a:rPr lang="es-ES" b="1" dirty="0" smtClean="0"/>
              <a:t> </a:t>
            </a:r>
            <a:r>
              <a:rPr lang="es-ES" b="1" dirty="0" err="1" smtClean="0"/>
              <a:t>kara</a:t>
            </a:r>
            <a:r>
              <a:rPr lang="es-ES" b="1" dirty="0" smtClean="0"/>
              <a:t> Moshe le-Aharon </a:t>
            </a:r>
            <a:r>
              <a:rPr lang="es-ES" b="1" dirty="0" err="1" smtClean="0"/>
              <a:t>ulevanav</a:t>
            </a:r>
            <a:r>
              <a:rPr lang="es-ES" b="1" dirty="0" smtClean="0"/>
              <a:t> </a:t>
            </a:r>
            <a:r>
              <a:rPr lang="es-ES" b="1" dirty="0" err="1" smtClean="0"/>
              <a:t>ulezikney</a:t>
            </a:r>
            <a:r>
              <a:rPr lang="es-ES" b="1" dirty="0" smtClean="0"/>
              <a:t> </a:t>
            </a:r>
            <a:r>
              <a:rPr lang="es-ES" b="1" dirty="0" err="1" smtClean="0"/>
              <a:t>Yisra'el</a:t>
            </a:r>
            <a:r>
              <a:rPr lang="es-ES" b="1" dirty="0" smtClean="0"/>
              <a:t>.</a:t>
            </a:r>
          </a:p>
          <a:p>
            <a:pPr algn="r"/>
            <a:r>
              <a:rPr lang="he-IL" dirty="0" smtClean="0"/>
              <a:t>וַיְהִי֙ בַּיּ֣וֹם הַשְּׁמִינִ֔י קָרָ֣א מֹשֶׁ֔ה לְאַהֲרֹ֖ן וּלְבָנָ֑יו וּלְזִקְנֵ֖י יִשְׂרָאֵֽל</a:t>
            </a:r>
            <a:endParaRPr lang="es-ES" b="1" dirty="0" smtClean="0"/>
          </a:p>
        </p:txBody>
      </p:sp>
    </p:spTree>
    <p:extLst>
      <p:ext uri="{BB962C8B-B14F-4D97-AF65-F5344CB8AC3E}">
        <p14:creationId xmlns:p14="http://schemas.microsoft.com/office/powerpoint/2010/main" xmlns="" val="26115799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En el octavo día, Moisés llamó a Aarón y a los hijos de éste y a los ancianos de Israel, para ofrecer sacrificios por ellos y por el pueblo. </a:t>
            </a:r>
          </a:p>
          <a:p>
            <a:r>
              <a:rPr lang="es-ES" dirty="0" smtClean="0"/>
              <a:t>El Midrash (Yalcut 520 y VaYikrá Rabá 11) explica el motivo de que Moisés llamase a los ancianos de Israel, a pesar de que éstos no podían desempeñar ningún oficio sacerdotal por no pertenecer a la casta de los sacerdotes. </a:t>
            </a:r>
          </a:p>
        </p:txBody>
      </p:sp>
    </p:spTree>
    <p:extLst>
      <p:ext uri="{BB962C8B-B14F-4D97-AF65-F5344CB8AC3E}">
        <p14:creationId xmlns:p14="http://schemas.microsoft.com/office/powerpoint/2010/main" xmlns="" val="2611579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Era el de honrarles, pues honrar a la ancianidad es obedecer la tradición judaica. </a:t>
            </a:r>
          </a:p>
          <a:p>
            <a:r>
              <a:rPr lang="es-ES" dirty="0" smtClean="0"/>
              <a:t>A los hijos de Israel se les compara con el pájaro. </a:t>
            </a:r>
          </a:p>
          <a:p>
            <a:r>
              <a:rPr lang="es-ES" dirty="0" smtClean="0"/>
              <a:t>El pájaro no puede volar sin sus alas; tampoco Israel da un paso sin consultar a sus ancianos. </a:t>
            </a:r>
          </a:p>
        </p:txBody>
      </p:sp>
    </p:spTree>
    <p:extLst>
      <p:ext uri="{BB962C8B-B14F-4D97-AF65-F5344CB8AC3E}">
        <p14:creationId xmlns:p14="http://schemas.microsoft.com/office/powerpoint/2010/main" xmlns="" val="2611579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En todas las coyunturas embarazosas de su historia, Israel estuvo siempre guiado y aconsejado por los viejos. </a:t>
            </a:r>
          </a:p>
          <a:p>
            <a:r>
              <a:rPr lang="es-ES" dirty="0" smtClean="0"/>
              <a:t>Por otra parte, los rabinos hacen notar que si los ancianos son tan venerados, es porque se considera que la ancianidad es sinónimo de ciencia y experiencia. </a:t>
            </a:r>
          </a:p>
        </p:txBody>
      </p:sp>
    </p:spTree>
    <p:extLst>
      <p:ext uri="{BB962C8B-B14F-4D97-AF65-F5344CB8AC3E}">
        <p14:creationId xmlns:p14="http://schemas.microsoft.com/office/powerpoint/2010/main" xmlns="" val="26115799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"Solamente el sabio - dice Rabí José - merece que se le llame zakén (anciano), aunque tenga poca edad" (</a:t>
            </a:r>
            <a:r>
              <a:rPr lang="es-ES" dirty="0" err="1" smtClean="0"/>
              <a:t>Midr</a:t>
            </a:r>
            <a:r>
              <a:rPr lang="es-ES" dirty="0" smtClean="0"/>
              <a:t>. Yalcut,617).</a:t>
            </a:r>
          </a:p>
          <a:p>
            <a:r>
              <a:rPr lang="es-MX" sz="2000" b="1" i="1" dirty="0" smtClean="0"/>
              <a:t>Comentario sobre Parashat </a:t>
            </a:r>
            <a:r>
              <a:rPr lang="es-MX" sz="2000" b="1" i="1" dirty="0" err="1" smtClean="0"/>
              <a:t>Shmini</a:t>
            </a:r>
            <a:r>
              <a:rPr lang="es-MX" sz="2000" b="1" i="1" dirty="0" smtClean="0"/>
              <a:t>, Levítico 9: 1 - 11:47, Números 19: 1 - 22</a:t>
            </a:r>
            <a:endParaRPr lang="en-US" sz="2000" b="1" i="1" dirty="0" smtClean="0"/>
          </a:p>
          <a:p>
            <a:r>
              <a:rPr lang="es-MX" dirty="0" smtClean="0"/>
              <a:t> El Señor acababa de ordenarle a Moisés que les contara a Aarón y a sus hijos acerca de las diferentes ofrendas y rituales específicos que se darían en la Tienda de la Cita.</a:t>
            </a:r>
            <a:endParaRPr lang="es-ES" dirty="0"/>
          </a:p>
        </p:txBody>
      </p:sp>
    </p:spTree>
    <p:extLst>
      <p:ext uri="{BB962C8B-B14F-4D97-AF65-F5344CB8AC3E}">
        <p14:creationId xmlns:p14="http://schemas.microsoft.com/office/powerpoint/2010/main" xmlns="" val="2611579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A Aarón y sus hijos se les pidió que permanecieran a la entrada de la Tienda de la Reunión durante siete días y noches.</a:t>
            </a:r>
            <a:endParaRPr lang="en-US" dirty="0" smtClean="0"/>
          </a:p>
          <a:p>
            <a:r>
              <a:rPr lang="es-MX" dirty="0" smtClean="0"/>
              <a:t> Al octavo día, Moisés convocó a Aarón, a sus hijos y a los ancianos de Israel. </a:t>
            </a:r>
          </a:p>
          <a:p>
            <a:r>
              <a:rPr lang="es-MX" dirty="0" smtClean="0"/>
              <a:t>Moisés le dijo a Aarón que recolectara ofrendas específicas de animales y granos y las trajera ante el Señor.</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Trajeron las ofrendas al frente de la Carpa de la reunión designada. </a:t>
            </a:r>
          </a:p>
          <a:p>
            <a:r>
              <a:rPr lang="es-MX" dirty="0" smtClean="0"/>
              <a:t>Toda la comunidad se adelantó y se paró ante el Señor. </a:t>
            </a:r>
          </a:p>
          <a:p>
            <a:r>
              <a:rPr lang="es-MX" dirty="0" smtClean="0"/>
              <a:t>Moisés dijo: "Esto es lo que el Señor te ha ordenado que hagas para que la gloria de Dios se te revele". </a:t>
            </a:r>
          </a:p>
          <a:p>
            <a:r>
              <a:rPr lang="es-MX" dirty="0" smtClean="0"/>
              <a:t>Entonces Moisés le dijo a Aarón: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“Cuando el Señor te lo ordene, ven al altar y sacrifica tu ofrenda por el pecado y tu holocausto. Luego sacrifique la ofrenda de la gente por su expiación ".</a:t>
            </a:r>
            <a:endParaRPr lang="en-US" dirty="0" smtClean="0"/>
          </a:p>
          <a:p>
            <a:r>
              <a:rPr lang="es-MX" dirty="0" smtClean="0"/>
              <a:t>Aarón sacrificó a los animales, luego levantó las manos hacia la gente y los bendijo. </a:t>
            </a:r>
          </a:p>
          <a:p>
            <a:r>
              <a:rPr lang="es-MX" dirty="0" smtClean="0"/>
              <a:t>Entonces Aarón y Moisés entraron en la tienda de la reunión designada.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Cuando volvieron a salir, bendijeron al pueblo, y la gloria de Dios se reveló a todo el pueblo. </a:t>
            </a:r>
          </a:p>
          <a:p>
            <a:r>
              <a:rPr lang="es-MX" dirty="0" smtClean="0"/>
              <a:t>El fuego salió de delante de Dios y consumió el holocausto y las partes gordas en el altar. </a:t>
            </a:r>
          </a:p>
          <a:p>
            <a:r>
              <a:rPr lang="es-MX" dirty="0" smtClean="0"/>
              <a:t>Y todo el pueblo vio, y gritó de alegría, y cayó de bruces.</a:t>
            </a: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Ahora los hijos de </a:t>
            </a:r>
            <a:r>
              <a:rPr lang="es-MX" dirty="0" err="1" smtClean="0"/>
              <a:t>Aaron</a:t>
            </a:r>
            <a:r>
              <a:rPr lang="es-MX" dirty="0" smtClean="0"/>
              <a:t>, Nadab y </a:t>
            </a:r>
            <a:r>
              <a:rPr lang="es-MX" dirty="0" err="1" smtClean="0"/>
              <a:t>Abihu</a:t>
            </a:r>
            <a:r>
              <a:rPr lang="es-MX" dirty="0" smtClean="0"/>
              <a:t>, tomaron su sartén, le prendieron fuego y le pusieron incienso. </a:t>
            </a:r>
          </a:p>
          <a:p>
            <a:r>
              <a:rPr lang="es-MX" dirty="0" smtClean="0"/>
              <a:t>Luego trajeron ante Dios un fuego extraño que Dios no les había ordenado. </a:t>
            </a:r>
          </a:p>
          <a:p>
            <a:r>
              <a:rPr lang="es-MX" dirty="0" smtClean="0"/>
              <a:t>Entonces salió fuego de delante de Dios y los consumió y murieron delante de Dios.</a:t>
            </a:r>
            <a:endParaRPr lang="en-US" dirty="0" smtClean="0"/>
          </a:p>
          <a:p>
            <a:r>
              <a:rPr lang="es-MX" dirty="0" smtClean="0"/>
              <a:t>Moisés le dijo a Aarón: </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"Esto es lo que Dios dijo:" Seré santificado por los que están más cerca de mí, por lo tanto, seré honrado ante todos los pueblos ". Aarón guardó silencio.</a:t>
            </a:r>
            <a:endParaRPr lang="en-US" dirty="0" smtClean="0"/>
          </a:p>
          <a:p>
            <a:r>
              <a:rPr lang="es-ES" dirty="0" smtClean="0"/>
              <a:t>Rashí considerando a </a:t>
            </a:r>
            <a:r>
              <a:rPr lang="es-ES" dirty="0" err="1" smtClean="0"/>
              <a:t>Levitico</a:t>
            </a:r>
            <a:r>
              <a:rPr lang="es-ES" dirty="0" smtClean="0"/>
              <a:t> Rabá Moisés aquí le dijo a </a:t>
            </a:r>
            <a:r>
              <a:rPr lang="es-ES" dirty="0" err="1" smtClean="0"/>
              <a:t>Aaron</a:t>
            </a:r>
            <a:r>
              <a:rPr lang="es-ES" dirty="0" smtClean="0"/>
              <a:t>: “¡Mi hermano </a:t>
            </a:r>
            <a:r>
              <a:rPr lang="es-ES" dirty="0" err="1" smtClean="0"/>
              <a:t>Aaron</a:t>
            </a:r>
            <a:r>
              <a:rPr lang="es-ES" dirty="0" smtClean="0"/>
              <a:t>! Sabía que esta casa debía ser santificada por aquellos que son amados por el Dios omnipresente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y pensé que sería a través de mí o de ti; ¡Ahora veo que estos (tus hijos que han muerto) son más grandes que yo y que tú! (Levítico Rabáh 12 2)</a:t>
            </a:r>
          </a:p>
          <a:p>
            <a:r>
              <a:rPr lang="es-MX" dirty="0" smtClean="0"/>
              <a:t>Llevaron a los hijos de Aarón del Santuario a las afueras del campamento. </a:t>
            </a:r>
          </a:p>
          <a:p>
            <a:r>
              <a:rPr lang="es-MX" dirty="0" smtClean="0"/>
              <a:t>Moisés le dijo a Aarón: "No muestres tu duelo, para que Dios no se enoje con toda la comunidad.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Pero sepa bien que sus hermanos, toda la Casa de Israel, lamentarán el incendio que Dios ha provocado. No dejes este lugar en el Santuario, porque el aceite de la unción de Dios está sobre ti ".</a:t>
            </a:r>
            <a:endParaRPr lang="en-US" dirty="0" smtClean="0"/>
          </a:p>
          <a:p>
            <a:r>
              <a:rPr lang="es-MX" dirty="0" smtClean="0"/>
              <a:t>Entonces Dios le habló a Aarón y le dijo: “No bebas vino embriagador cuando tú o tus hijos entren a la Tienda de la reunión designada para que no puedas morir.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Esta es una ley de todos los tiempos a lo largo de sus generaciones para distinguir entre lo sagrado y lo profano, lo contaminado y lo puro".</a:t>
            </a:r>
          </a:p>
          <a:p>
            <a:r>
              <a:rPr lang="es-MX" sz="2400" b="1" dirty="0" smtClean="0"/>
              <a:t>Las leyes de Kashrut</a:t>
            </a:r>
            <a:endParaRPr lang="en-US" sz="2400" b="1" dirty="0" smtClean="0"/>
          </a:p>
          <a:p>
            <a:r>
              <a:rPr lang="es-MX" sz="3000" dirty="0" smtClean="0"/>
              <a:t>Entonces Moisés le dijo a los hijos restantes de Aarón que hicieran una ofrenda a Dios. Después, Dios habló a Moisés y a Aarón, diciéndoles que declaren lo siguiente al pueblo israelita:</a:t>
            </a:r>
            <a:endParaRPr lang="en-U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Estas son las criaturas que puedes comer de todos los animales terrestres: cualquier animal que tenga pezuñas verdaderas, con hendiduras a través de las pezuñas, y que rumie, puedes comer. </a:t>
            </a:r>
          </a:p>
          <a:p>
            <a:r>
              <a:rPr lang="es-MX" dirty="0" smtClean="0"/>
              <a:t>No comerás los siguientes animales que rumian o tengan pezuñas verdaderas: el camello, el conejo, la liebre y el cerdo.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No comerás de su carne ni tocarás sus cadáveres. Son inmundos para ti.</a:t>
            </a:r>
          </a:p>
          <a:p>
            <a:r>
              <a:rPr lang="es-MX" dirty="0" smtClean="0"/>
              <a:t>Desde las aguas, mares y ríos, puedes comer todas las criaturas excepto las que no tienen aletas ni escamas. Son una abominación para ti. No comerás de su carne.</a:t>
            </a:r>
            <a:endParaRPr lang="en-US" dirty="0" smtClean="0"/>
          </a:p>
          <a:p>
            <a:r>
              <a:rPr lang="es-MX" dirty="0" smtClean="0"/>
              <a:t> Y a estos guardarás en abominación de entre las aves; no serán comidos: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el águila, el buitre, el milano, los halcones y los cuervos de todas las variedades, el avestruz, la gaviota, cualquier variedad de halcones y búhos, el pelícano, la cigüeña, las garzas de todas las variedades, la abubilla y el murciélago.</a:t>
            </a:r>
            <a:endParaRPr lang="en-US" dirty="0" smtClean="0"/>
          </a:p>
          <a:p>
            <a:r>
              <a:rPr lang="es-MX" dirty="0" smtClean="0"/>
              <a:t>Todas las cosas de enjambre alado que van sobre cuatro patas son una abominación para ti.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Solo se pueden comer los insectos que tienen por encima de sus pies, patas articuladas para saltar en el suelo, como langostas, grillos y saltamontes de todas las variedades. </a:t>
            </a:r>
          </a:p>
          <a:p>
            <a:r>
              <a:rPr lang="es-MX" dirty="0" smtClean="0"/>
              <a:t>Todas las demás cosas de enjambre alado que tienen cuatro patas serán una abominación para ti.</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Todos los animales que caminan sobre patas, entre los que caminan sobre cuatro patas, son inmundos para usted. </a:t>
            </a:r>
          </a:p>
          <a:p>
            <a:r>
              <a:rPr lang="es-MX" dirty="0" smtClean="0"/>
              <a:t>También inmundos son aquellos seres vivos que se arrastran en la tierra, como el topo, el ratón, lagartos, cocodrilos y camaleones. </a:t>
            </a:r>
          </a:p>
          <a:p>
            <a:r>
              <a:rPr lang="es-MX" dirty="0" smtClean="0"/>
              <a:t>Quien toque algo impuro, ya sea directamente, con tela o con recipiente, permanecerá impuro hasta la noche.</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Y todo lo que se arrastra sobre la tierra, es una abominación y no se comerá. </a:t>
            </a:r>
          </a:p>
          <a:p>
            <a:r>
              <a:rPr lang="es-MX" dirty="0" smtClean="0"/>
              <a:t>Todo lo que pasa sobre el vientre, sobre cuatro patas o muchas piernas, todas las cosas que se arrastran son una abominación.</a:t>
            </a:r>
            <a:endParaRPr lang="en-US" dirty="0" smtClean="0"/>
          </a:p>
          <a:p>
            <a:r>
              <a:rPr lang="es-MX" dirty="0" smtClean="0"/>
              <a:t>No se harán impuros comiendo estas cosas. Porque yo, el Señor, soy tu Dios: ustedes se santificarán y serán santos, porque yo soy santo.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t>Porque yo, el Señor Dios, que te saqué de la tierra de Egipto para ser tu Dios, serás santo porque yo soy santo</a:t>
            </a:r>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dirty="0" smtClean="0"/>
          </a:p>
          <a:p>
            <a:endParaRPr lang="en-US" dirty="0"/>
          </a:p>
        </p:txBody>
      </p:sp>
      <p:pic>
        <p:nvPicPr>
          <p:cNvPr id="4" name="Picture 2"/>
          <p:cNvPicPr>
            <a:picLocks noChangeAspect="1" noChangeArrowheads="1"/>
          </p:cNvPicPr>
          <p:nvPr/>
        </p:nvPicPr>
        <p:blipFill>
          <a:blip r:embed="rId3"/>
          <a:srcRect/>
          <a:stretch>
            <a:fillRect/>
          </a:stretch>
        </p:blipFill>
        <p:spPr bwMode="auto">
          <a:xfrm>
            <a:off x="447870" y="737107"/>
            <a:ext cx="8280742" cy="562299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MX" sz="3600" b="1" dirty="0" smtClean="0">
                <a:solidFill>
                  <a:srgbClr val="FF0000"/>
                </a:solidFill>
              </a:rPr>
              <a:t>Sheminí: </a:t>
            </a:r>
            <a:r>
              <a:rPr lang="es-CO" sz="3600" b="1" dirty="0" smtClean="0">
                <a:solidFill>
                  <a:srgbClr val="FF0000"/>
                </a:solidFill>
              </a:rPr>
              <a:t>¿Por qué mantener la kashrut?</a:t>
            </a:r>
            <a:endParaRPr lang="en-US" sz="3600" b="1" dirty="0" smtClean="0">
              <a:solidFill>
                <a:srgbClr val="FF0000"/>
              </a:solidFill>
            </a:endParaRPr>
          </a:p>
          <a:p>
            <a:pPr>
              <a:buNone/>
            </a:pPr>
            <a:r>
              <a:rPr lang="es-ES" dirty="0" smtClean="0"/>
              <a:t>De </a:t>
            </a:r>
            <a:r>
              <a:rPr lang="es-ES" dirty="0" smtClean="0"/>
              <a:t>las notas </a:t>
            </a:r>
            <a:r>
              <a:rPr lang="es-ES" dirty="0" smtClean="0"/>
              <a:t>de R. </a:t>
            </a:r>
            <a:r>
              <a:rPr lang="es-CO" dirty="0" smtClean="0"/>
              <a:t>Dr</a:t>
            </a:r>
            <a:r>
              <a:rPr lang="es-CO" dirty="0" smtClean="0"/>
              <a:t>. Bradley Shavit </a:t>
            </a:r>
            <a:r>
              <a:rPr lang="es-CO" dirty="0" smtClean="0"/>
              <a:t>Artson, R. </a:t>
            </a:r>
            <a:r>
              <a:rPr lang="es-CO" dirty="0" smtClean="0"/>
              <a:t>Beth </a:t>
            </a:r>
            <a:r>
              <a:rPr lang="es-CO" dirty="0" smtClean="0"/>
              <a:t>Kalisch</a:t>
            </a:r>
          </a:p>
          <a:p>
            <a:pPr>
              <a:buNone/>
            </a:pPr>
            <a:r>
              <a:rPr lang="es-CO" i="1" dirty="0" smtClean="0"/>
              <a:t>Comentario sobre la Parashá Shminí, Levítico 9:1-11:47</a:t>
            </a:r>
            <a:endParaRPr lang="en-US" i="1" dirty="0" smtClean="0"/>
          </a:p>
          <a:p>
            <a:pPr>
              <a:buNone/>
            </a:pPr>
            <a:r>
              <a:rPr lang="es-CO" dirty="0" smtClean="0"/>
              <a:t>Las </a:t>
            </a:r>
            <a:r>
              <a:rPr lang="es-CO" dirty="0" smtClean="0"/>
              <a:t>prácticas dietéticas judías nos permiten acoger lo sagrado en nuestra vida diaria y en las actividades cotidianas.</a:t>
            </a: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Sin intentar justificar las complejas leyes dietéticas judías, la Torá ofrece una larga lista de alimentos kasher y no kasher. </a:t>
            </a:r>
            <a:endParaRPr lang="es-CO" dirty="0" smtClean="0"/>
          </a:p>
          <a:p>
            <a:pPr>
              <a:buNone/>
            </a:pPr>
            <a:r>
              <a:rPr lang="es-CO" dirty="0" smtClean="0"/>
              <a:t>Los </a:t>
            </a:r>
            <a:r>
              <a:rPr lang="es-CO" dirty="0" smtClean="0"/>
              <a:t>animales con pezuña hendida y que rumian son kasher. </a:t>
            </a:r>
            <a:r>
              <a:rPr lang="es-CO" dirty="0" smtClean="0"/>
              <a:t>Los </a:t>
            </a:r>
            <a:r>
              <a:rPr lang="es-CO" dirty="0" smtClean="0"/>
              <a:t>peces con aletas y escamas son kasher. Las aves que comen granos y vegetales, y que pueden volar, son kasher. </a:t>
            </a:r>
            <a:endParaRPr lang="es-CO" dirty="0" smtClean="0"/>
          </a:p>
          <a:p>
            <a:pPr>
              <a:buNone/>
            </a:pPr>
            <a:r>
              <a:rPr lang="es-CO" dirty="0" smtClean="0"/>
              <a:t>Los </a:t>
            </a:r>
            <a:r>
              <a:rPr lang="es-CO" dirty="0" smtClean="0"/>
              <a:t>insectos, mariscos y reptiles no lo son.</a:t>
            </a: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Desde los inicios de nuestra historia, los judíos han comprendido que los patrones de kashrut (las leyes dietéticas) son la base de nuestra herencia. </a:t>
            </a:r>
          </a:p>
          <a:p>
            <a:pPr>
              <a:buNone/>
            </a:pPr>
            <a:r>
              <a:rPr lang="es-CO" sz="3600" dirty="0" smtClean="0"/>
              <a:t>Los judíos han sacrificado sus vidas en lugar de profanarse con comida "</a:t>
            </a:r>
            <a:r>
              <a:rPr lang="es-CO" sz="3600" dirty="0" err="1" smtClean="0"/>
              <a:t>treif</a:t>
            </a:r>
            <a:r>
              <a:rPr lang="es-CO" sz="3600" dirty="0" smtClean="0"/>
              <a:t>" (no kasher). </a:t>
            </a:r>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Desde </a:t>
            </a:r>
            <a:r>
              <a:rPr lang="es-CO" dirty="0" smtClean="0"/>
              <a:t>el período bíblico hasta el rabínico, se desarrollaron nuevas directrices y restricciones a medida que los judíos se familiarizaban con diferentes gastronomías y estándares estéticos. </a:t>
            </a:r>
            <a:endParaRPr lang="es-CO" dirty="0" smtClean="0"/>
          </a:p>
          <a:p>
            <a:pPr>
              <a:buNone/>
            </a:pPr>
            <a:r>
              <a:rPr lang="es-CO" dirty="0" smtClean="0"/>
              <a:t>Sin </a:t>
            </a:r>
            <a:r>
              <a:rPr lang="es-CO" dirty="0" smtClean="0"/>
              <a:t>embargo, la esencia del kashrut se ha mantenido inalterada a lo largo de los milenios. </a:t>
            </a:r>
            <a:endParaRPr lang="es-CO"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00" dirty="0" smtClean="0"/>
              <a:t>Algunas </a:t>
            </a:r>
            <a:r>
              <a:rPr lang="es-CO" sz="2800" dirty="0" smtClean="0"/>
              <a:t>de las historias más conmovedoras de martirio judío —de judíos que prefirieron dar la vida antes que abandonar el judaísmo— giran en torno a las leyes del kashrut</a:t>
            </a:r>
            <a:r>
              <a:rPr lang="es-CO" sz="2800" dirty="0" smtClean="0"/>
              <a:t>.</a:t>
            </a:r>
          </a:p>
          <a:p>
            <a:pPr>
              <a:buNone/>
            </a:pPr>
            <a:r>
              <a:rPr lang="es-CO" sz="2800" dirty="0" smtClean="0"/>
              <a:t>Así, ya en la época de los Macabeos (167 </a:t>
            </a:r>
            <a:r>
              <a:rPr lang="es-CO" sz="2800" dirty="0" err="1" smtClean="0"/>
              <a:t>a.e.c.</a:t>
            </a:r>
            <a:r>
              <a:rPr lang="es-CO" sz="2800" dirty="0" smtClean="0"/>
              <a:t>), </a:t>
            </a:r>
            <a:r>
              <a:rPr lang="es-CO" sz="2800" dirty="0" smtClean="0"/>
              <a:t>encontramos historias de judíos obligados a comer cerdo por los opresores sirios. En esos conmovedores relatos, los judíos optaron por morir con su integridad intacta, expirando aún obedientes a los dictados de Dios y la Torá. </a:t>
            </a:r>
            <a:endParaRPr lang="es-CO" sz="2800"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No </a:t>
            </a:r>
            <a:r>
              <a:rPr lang="es-CO" dirty="0" smtClean="0"/>
              <a:t>podían concebir un judaísmo sin kashrut, dada la importancia central que tenían las leyes dietéticas para toda la vida judía.</a:t>
            </a:r>
            <a:endParaRPr lang="en-US" dirty="0" smtClean="0"/>
          </a:p>
          <a:p>
            <a:pPr>
              <a:buNone/>
            </a:pPr>
            <a:r>
              <a:rPr lang="es-CO" i="1" dirty="0" smtClean="0"/>
              <a:t>Sin justificación</a:t>
            </a:r>
            <a:endParaRPr lang="en-US" i="1" dirty="0" smtClean="0"/>
          </a:p>
          <a:p>
            <a:pPr>
              <a:buNone/>
            </a:pPr>
            <a:r>
              <a:rPr lang="es-CO" dirty="0" smtClean="0"/>
              <a:t>Sin embargo, la Torá no justifica el kashrut. En consecuencia, a lo largo de la historia, los judíos han tenido dificultades para comprender las razones que subyacen a la alimentación kosher. </a:t>
            </a:r>
            <a:endParaRPr lang="es-CO"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Una </a:t>
            </a:r>
            <a:r>
              <a:rPr lang="es-CO" dirty="0" smtClean="0"/>
              <a:t>explicación, popularizada por el Rambam (España y Egipto del siglo XII), se encuentra en el Séfer </a:t>
            </a:r>
            <a:r>
              <a:rPr lang="es-CO" dirty="0" smtClean="0"/>
              <a:t>Ha-</a:t>
            </a:r>
            <a:r>
              <a:rPr lang="es-CO" dirty="0" err="1" smtClean="0"/>
              <a:t>Hinukh</a:t>
            </a:r>
            <a:r>
              <a:rPr lang="es-CO" dirty="0" smtClean="0"/>
              <a:t> </a:t>
            </a:r>
            <a:r>
              <a:rPr lang="es-CO" dirty="0" smtClean="0"/>
              <a:t>(El Libro de la Educación). </a:t>
            </a:r>
            <a:endParaRPr lang="es-CO" dirty="0" smtClean="0"/>
          </a:p>
          <a:p>
            <a:pPr>
              <a:buNone/>
            </a:pPr>
            <a:r>
              <a:rPr lang="es-CO" dirty="0" smtClean="0"/>
              <a:t>Para </a:t>
            </a:r>
            <a:r>
              <a:rPr lang="es-CO" dirty="0" smtClean="0"/>
              <a:t>esta escuela de pensamiento, Dios es un médico cósmico que proporciona una receta para asegurar la salud del pueblo judío. </a:t>
            </a:r>
            <a:endParaRPr lang="es-CO"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Dios sabe que en todos los alimentos prohibidos al pueblo elegido se encuentran elementos perjudiciales para el cuerpo. Por esta razón, Dios nos apartó de ellos para que las almas puedan cumplir su función</a:t>
            </a:r>
            <a:r>
              <a:rPr lang="es-CO" dirty="0" smtClean="0"/>
              <a:t>».</a:t>
            </a:r>
          </a:p>
          <a:p>
            <a:pPr>
              <a:buNone/>
            </a:pPr>
            <a:r>
              <a:rPr lang="es-CO" dirty="0" smtClean="0"/>
              <a:t>Esta perspectiva entiende la kashrut como un plan médico para asegurar la salud de cada judío. </a:t>
            </a:r>
            <a:endParaRPr lang="es-CO"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Dios </a:t>
            </a:r>
            <a:r>
              <a:rPr lang="es-CO" dirty="0" smtClean="0"/>
              <a:t>prohibió los alimentos dañinos, asegurando así que los judíos estuvieran vigorosos y en forma. </a:t>
            </a:r>
            <a:endParaRPr lang="es-CO" dirty="0" smtClean="0"/>
          </a:p>
          <a:p>
            <a:pPr>
              <a:buNone/>
            </a:pPr>
            <a:r>
              <a:rPr lang="es-CO" dirty="0" smtClean="0"/>
              <a:t>Dios</a:t>
            </a:r>
            <a:r>
              <a:rPr lang="es-CO" dirty="0" smtClean="0"/>
              <a:t>, nos dicen, fue el primer fanático de la comida sana, y la kashrut era la macrobiótica de su época</a:t>
            </a:r>
            <a:r>
              <a:rPr lang="es-CO" dirty="0" smtClean="0"/>
              <a:t>.</a:t>
            </a:r>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smtClean="0"/>
          </a:p>
          <a:p>
            <a:pPr>
              <a:buNone/>
            </a:pPr>
            <a:endParaRPr lang="es-CO" sz="2400" dirty="0" smtClean="0"/>
          </a:p>
        </p:txBody>
      </p:sp>
      <p:pic>
        <p:nvPicPr>
          <p:cNvPr id="2050" name="Picture 2"/>
          <p:cNvPicPr>
            <a:picLocks noChangeAspect="1" noChangeArrowheads="1"/>
          </p:cNvPicPr>
          <p:nvPr/>
        </p:nvPicPr>
        <p:blipFill>
          <a:blip r:embed="rId3"/>
          <a:srcRect/>
          <a:stretch>
            <a:fillRect/>
          </a:stretch>
        </p:blipFill>
        <p:spPr bwMode="auto">
          <a:xfrm>
            <a:off x="1455577" y="251927"/>
            <a:ext cx="6293496" cy="6293496"/>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problema con este punto de vista (que los cerdos causan triquinosis y fueron prohibidos por esa razón, por ejemplo) es que implica que a Dios no le importa la salud del resto de la humanidad. </a:t>
            </a:r>
            <a:endParaRPr lang="es-CO" dirty="0" smtClean="0"/>
          </a:p>
          <a:p>
            <a:pPr>
              <a:buNone/>
            </a:pPr>
            <a:r>
              <a:rPr lang="es-CO" dirty="0" smtClean="0"/>
              <a:t>Después </a:t>
            </a:r>
            <a:r>
              <a:rPr lang="es-CO" dirty="0" smtClean="0"/>
              <a:t>de todo, la kashrut solo se aplica a los judíos. Si Dios es el creador de toda la humanidad, ¿no es lógico esperar que se preocupe por la salud de todos?</a:t>
            </a: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Otra interpretación del kashrut, propuesta por quienes buscan abandonar las leyes dietéticas, es que el kashrut fue una compensación temprana por las condiciones insalubres. </a:t>
            </a:r>
            <a:endParaRPr lang="es-CO" dirty="0" smtClean="0"/>
          </a:p>
          <a:p>
            <a:pPr>
              <a:buNone/>
            </a:pPr>
            <a:r>
              <a:rPr lang="es-CO" dirty="0" smtClean="0"/>
              <a:t>Si </a:t>
            </a:r>
            <a:r>
              <a:rPr lang="es-CO" dirty="0" smtClean="0"/>
              <a:t>los judíos de la Torá hubieran inventado los refrigeradores, no habrían requerido el kashrut. </a:t>
            </a:r>
            <a:endParaRPr lang="es-CO"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Ahora</a:t>
            </a:r>
            <a:r>
              <a:rPr lang="es-CO" sz="3000" dirty="0" smtClean="0"/>
              <a:t>, con la tecnología moderna, no necesitamos estas precauciones anticuadas.</a:t>
            </a:r>
            <a:endParaRPr lang="en-US" sz="3000" dirty="0" smtClean="0"/>
          </a:p>
          <a:p>
            <a:pPr>
              <a:buNone/>
            </a:pPr>
            <a:r>
              <a:rPr lang="es-CO" sz="3000" dirty="0" smtClean="0"/>
              <a:t>Ahora que tenemos leche homogeneizada y recipientes herméticos, no necesitamos el kashrut. Este punto de vista carece de fundamento científico o religioso. Ningún texto sagrado vincula la práctica de las leyes dietéticas con el miedo a las epidemias ni con la necesidad de evitar la descomposición de la carne. </a:t>
            </a:r>
            <a:endParaRPr lang="es-CO" sz="3000"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Este </a:t>
            </a:r>
            <a:r>
              <a:rPr lang="es-CO" dirty="0" smtClean="0"/>
              <a:t>punto de vista también ignora que la mayoría de las religiones del mundo observan algún tipo de leyes dietéticas (entre ellas, el islam, el budismo y el hinduismo</a:t>
            </a:r>
            <a:r>
              <a:rPr lang="es-CO" dirty="0" smtClean="0"/>
              <a:t>).</a:t>
            </a:r>
          </a:p>
          <a:p>
            <a:pPr>
              <a:buNone/>
            </a:pPr>
            <a:r>
              <a:rPr lang="en-US" i="1" dirty="0" smtClean="0"/>
              <a:t>¿</a:t>
            </a:r>
            <a:r>
              <a:rPr lang="es-CO" i="1" dirty="0" smtClean="0"/>
              <a:t>Por qué es importante?</a:t>
            </a:r>
          </a:p>
          <a:p>
            <a:pPr>
              <a:buNone/>
            </a:pPr>
            <a:r>
              <a:rPr lang="en-US" dirty="0" smtClean="0"/>
              <a:t> </a:t>
            </a:r>
            <a:r>
              <a:rPr lang="es-CO" dirty="0" smtClean="0"/>
              <a:t>¿</a:t>
            </a:r>
            <a:r>
              <a:rPr lang="es-CO" dirty="0" smtClean="0"/>
              <a:t>Por qué, entonces, es importante el kashrut? Si no es la salud ni el bienestar físico, ¿cuál es el objetivo de las leyes dietéticas?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respuesta se encuentra en la propia Torá: «Se santificarán y serán santos, porque yo [el Señor] soy santo</a:t>
            </a:r>
            <a:r>
              <a:rPr lang="es-CO" dirty="0" smtClean="0"/>
              <a:t>».</a:t>
            </a:r>
          </a:p>
          <a:p>
            <a:pPr>
              <a:buNone/>
            </a:pPr>
            <a:r>
              <a:rPr lang="es-CO" dirty="0" smtClean="0"/>
              <a:t>El kashrut es una forma de acoger la santidad del judaísmo en nuestra vida diaria. En cada comida, renovamos nuestra dedicación a los altos estándares de vida y comportamiento judíos.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red de valores judíos —amar al prójimo, cuidar a la viuda y al huérfano, afirmar la conexión con el pueblo judío y establecer el gobierno de Dios en la tierra— cobra fuerza y ​​profundidad mediante la práctica regular del kashrut</a:t>
            </a:r>
            <a:r>
              <a:rPr lang="es-CO" dirty="0" smtClean="0"/>
              <a:t>.</a:t>
            </a:r>
          </a:p>
          <a:p>
            <a:pPr>
              <a:buNone/>
            </a:pPr>
            <a:r>
              <a:rPr lang="es-CO" dirty="0" smtClean="0"/>
              <a:t>Toda pedagogía eficaz implica la repetición regular y la exposición frecuente.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Dado </a:t>
            </a:r>
            <a:r>
              <a:rPr lang="es-CO" dirty="0" smtClean="0"/>
              <a:t>que comemos tres veces al día (¡como mínimo!), el kashrut es la escuela básica para recordar y reforzar el sentido de vivir en </a:t>
            </a:r>
            <a:r>
              <a:rPr lang="es-CO" b="1" i="1" dirty="0" smtClean="0"/>
              <a:t>brit</a:t>
            </a:r>
            <a:r>
              <a:rPr lang="es-CO" dirty="0" smtClean="0"/>
              <a:t> (pacto) con Dios, para hacer visibles los valores del judaísmo a través de nuestras acciones y prioridades. </a:t>
            </a:r>
            <a:endParaRPr lang="es-CO" dirty="0" smtClean="0"/>
          </a:p>
          <a:p>
            <a:pPr>
              <a:buNone/>
            </a:pPr>
            <a:r>
              <a:rPr lang="es-CO" dirty="0" smtClean="0"/>
              <a:t>Tendríamos </a:t>
            </a:r>
            <a:r>
              <a:rPr lang="es-CO" dirty="0" smtClean="0"/>
              <a:t>que decir, entonces, </a:t>
            </a:r>
            <a:r>
              <a:rPr lang="es-CO" dirty="0" smtClean="0"/>
              <a:t>“</a:t>
            </a:r>
            <a:r>
              <a:rPr lang="es-CO" b="1" i="1" dirty="0" smtClean="0"/>
              <a:t>Aní </a:t>
            </a:r>
            <a:r>
              <a:rPr lang="es-CO" b="1" i="1" dirty="0" smtClean="0"/>
              <a:t>jai bibrit im Elohim</a:t>
            </a:r>
            <a:r>
              <a:rPr lang="es-CO" dirty="0" smtClean="0"/>
              <a:t>” </a:t>
            </a:r>
            <a:r>
              <a:rPr lang="es-CO" dirty="0" smtClean="0"/>
              <a:t>Vivo en un pacto con Dios. </a:t>
            </a:r>
            <a:r>
              <a:rPr lang="es-CO" dirty="0" smtClean="0"/>
              <a:t>        -</a:t>
            </a:r>
            <a:r>
              <a:rPr lang="es-CO" dirty="0" err="1" smtClean="0"/>
              <a:t>אני</a:t>
            </a:r>
            <a:r>
              <a:rPr lang="es-CO" dirty="0" smtClean="0"/>
              <a:t> </a:t>
            </a:r>
            <a:r>
              <a:rPr lang="es-CO" dirty="0" err="1" smtClean="0"/>
              <a:t>חי</a:t>
            </a:r>
            <a:r>
              <a:rPr lang="es-CO" dirty="0" smtClean="0"/>
              <a:t> </a:t>
            </a:r>
            <a:r>
              <a:rPr lang="es-CO" dirty="0" err="1" smtClean="0"/>
              <a:t>בברית</a:t>
            </a:r>
            <a:r>
              <a:rPr lang="es-CO" dirty="0" smtClean="0"/>
              <a:t> </a:t>
            </a:r>
            <a:r>
              <a:rPr lang="es-CO" dirty="0" err="1" smtClean="0"/>
              <a:t>עם</a:t>
            </a:r>
            <a:r>
              <a:rPr lang="es-CO" dirty="0" smtClean="0"/>
              <a:t> </a:t>
            </a:r>
            <a:r>
              <a:rPr lang="es-CO" dirty="0" err="1" smtClean="0"/>
              <a:t>אלוהים</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Afirmar </a:t>
            </a:r>
            <a:r>
              <a:rPr lang="es-CO" dirty="0" smtClean="0"/>
              <a:t>nuestros compromisos judíos adhiriéndonos al kashrut cultiva una mayor conciencia y un compromiso inquebrantable con los valores eternos de la Torá: la justicia y la santidad</a:t>
            </a:r>
            <a:r>
              <a:rPr lang="es-CO" dirty="0" smtClean="0"/>
              <a:t>.</a:t>
            </a:r>
          </a:p>
          <a:p>
            <a:pPr>
              <a:buNone/>
            </a:pPr>
            <a:r>
              <a:rPr lang="es-CO" i="1" dirty="0" smtClean="0"/>
              <a:t>Lecciones del cerdo</a:t>
            </a:r>
            <a:endParaRPr lang="en-US" i="1" dirty="0" smtClean="0"/>
          </a:p>
          <a:p>
            <a:pPr>
              <a:buNone/>
            </a:pPr>
            <a:r>
              <a:rPr lang="es-CO" dirty="0" smtClean="0"/>
              <a:t>Hay mucho que aprender de la larga tradición judía de aversión al cerdo.</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Y el cerdo, aunque tiene pezuñas verdaderas, con las pezuñas hendidas, no rumia: es impuro para vosotros. (Levítico 11:7) </a:t>
            </a:r>
            <a:endParaRPr lang="es-CO" dirty="0" smtClean="0"/>
          </a:p>
          <a:p>
            <a:pPr>
              <a:buNone/>
            </a:pPr>
            <a:r>
              <a:rPr lang="es-CO" dirty="0" smtClean="0"/>
              <a:t>La lista de alimentos prohibidos comienza con exquisiteces menos conocidas como el camello y el tejón de roca; el cerdo, el último mamífero mencionado, parece casi una ocurrencia tardía</a:t>
            </a:r>
            <a:r>
              <a:rPr lang="es-CO" dirty="0" smtClean="0"/>
              <a:t>.</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pic>
        <p:nvPicPr>
          <p:cNvPr id="3074" name="Picture 2"/>
          <p:cNvPicPr>
            <a:picLocks noChangeAspect="1" noChangeArrowheads="1"/>
          </p:cNvPicPr>
          <p:nvPr/>
        </p:nvPicPr>
        <p:blipFill>
          <a:blip r:embed="rId3"/>
          <a:srcRect/>
          <a:stretch>
            <a:fillRect/>
          </a:stretch>
        </p:blipFill>
        <p:spPr bwMode="auto">
          <a:xfrm>
            <a:off x="2133600" y="990600"/>
            <a:ext cx="4876800" cy="4876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Cerdo: ¡el animal treife por excelencia! De todas las reglas de la kashrut (ley dietética judía), la prohibición de comer cerdo es quizás la que tiene mayor resonancia para los judíos. </a:t>
            </a:r>
          </a:p>
          <a:p>
            <a:pPr>
              <a:buNone/>
            </a:pPr>
            <a:r>
              <a:rPr lang="es-CO" dirty="0" smtClean="0"/>
              <a:t>Históricamente</a:t>
            </a:r>
            <a:r>
              <a:rPr lang="es-CO" dirty="0" smtClean="0"/>
              <a:t>, negarse a comer cerdo se ha entendido como un símbolo de identidad judía.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Aún más sorprendente es que el cerdo no viola los estándares de kashrut tan flagrantemente como otros animales. La Torá enseña que, para ser kashrut, los animales deben rumiar y tener pezuñas hendidas. </a:t>
            </a:r>
            <a:endParaRPr lang="es-CO" dirty="0" smtClean="0"/>
          </a:p>
          <a:p>
            <a:pPr>
              <a:buNone/>
            </a:pPr>
            <a:r>
              <a:rPr lang="es-CO" dirty="0" smtClean="0"/>
              <a:t>El </a:t>
            </a:r>
            <a:r>
              <a:rPr lang="es-CO" dirty="0" smtClean="0"/>
              <a:t>cerdo no rumia, pero sí tiene pezuñas hendidas, por lo que cabría esperar que fuera menos ofensivo que los animales que no cumplen ninguno de los dos criterios.</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i="1" dirty="0" smtClean="0"/>
              <a:t>La perspectiva desde Premishlan</a:t>
            </a:r>
            <a:endParaRPr lang="en-US" i="1" dirty="0" smtClean="0"/>
          </a:p>
          <a:p>
            <a:pPr>
              <a:buNone/>
            </a:pPr>
            <a:r>
              <a:rPr lang="es-CO" dirty="0" smtClean="0"/>
              <a:t>En vista de esta aparente contradicción, ¿cómo podríamos entender la generalizada aversión judía al cerdo? </a:t>
            </a:r>
            <a:endParaRPr lang="es-CO" dirty="0" smtClean="0"/>
          </a:p>
          <a:p>
            <a:pPr>
              <a:buNone/>
            </a:pPr>
            <a:r>
              <a:rPr lang="es-CO" dirty="0" smtClean="0"/>
              <a:t>Los </a:t>
            </a:r>
            <a:r>
              <a:rPr lang="es-CO" dirty="0" smtClean="0"/>
              <a:t>eruditos bíblicos han sugerido diversas posibilidades históricas, pero una historia contada por el maestro jasídico, el rabino Meir de Premishlan, ofrece una perspectiva única.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Un Shabat, el rabino Meir invitó a un </a:t>
            </a:r>
            <a:r>
              <a:rPr lang="es-CO" dirty="0" smtClean="0"/>
              <a:t>viajero que </a:t>
            </a:r>
            <a:r>
              <a:rPr lang="es-CO" dirty="0" smtClean="0"/>
              <a:t>había estado visitando Premishlan durante varias semanas. Durante la cena, el rabino Meir se sorprendió al notar que el invitado parecía tener mucha hambre. </a:t>
            </a:r>
            <a:endParaRPr lang="es-CO" dirty="0" smtClean="0"/>
          </a:p>
          <a:p>
            <a:pPr>
              <a:buNone/>
            </a:pPr>
            <a:r>
              <a:rPr lang="es-CO" dirty="0" smtClean="0"/>
              <a:t>Antes </a:t>
            </a:r>
            <a:r>
              <a:rPr lang="es-CO" dirty="0" smtClean="0"/>
              <a:t>de llegar a su casa, el invitado se había alojado con otro miembro de la comunidad, a quien el rabino Meir conocía como un anfitrión generoso.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Por qué, entonces, se había marchado de su casa con hambre?</a:t>
            </a:r>
            <a:endParaRPr lang="en-US" dirty="0" smtClean="0"/>
          </a:p>
          <a:p>
            <a:pPr>
              <a:buNone/>
            </a:pPr>
            <a:r>
              <a:rPr lang="es-CO" dirty="0" smtClean="0"/>
              <a:t>Finalmente, el rabino Meir comprendió la razón. Si bien el anfitrión le había ofrecido abundantes comidas, él mismo había comido muy poco. Temeroso de parecer glotón al ver que el anfitrión comía tan escasamente, el invitado se sintió demasiado avergonzado como para saciarse.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Las </a:t>
            </a:r>
            <a:r>
              <a:rPr lang="es-CO" sz="3000" dirty="0" smtClean="0"/>
              <a:t>intenciones del anfitrión eran buenas, pero el invitado se fue hambriento y avergonzado.</a:t>
            </a:r>
            <a:endParaRPr lang="en-US" sz="3000" dirty="0" smtClean="0"/>
          </a:p>
          <a:p>
            <a:pPr>
              <a:buNone/>
            </a:pPr>
            <a:r>
              <a:rPr lang="es-CO" sz="3000" dirty="0" smtClean="0"/>
              <a:t>El rabino Meir enseñó que esta historia puede interpretarse como una alegoría del texto de la Parashá Shminí. El anfitrión que cumple parte de la mitzvá de hospitalidad pero no come lo suficiente puede compararse con el cerdo, que cumple uno de los criterios para ser considerado un animal kosher, pero no rumia. </a:t>
            </a:r>
            <a:endParaRPr lang="es-CO" sz="3000"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Así </a:t>
            </a:r>
            <a:r>
              <a:rPr lang="es-CO" dirty="0" smtClean="0"/>
              <a:t>como se nos prohíbe comer cerdo, también se nos prohíbe comportarnos como el anfitrión de la historia. </a:t>
            </a:r>
            <a:endParaRPr lang="es-CO" dirty="0" smtClean="0"/>
          </a:p>
          <a:p>
            <a:pPr>
              <a:buNone/>
            </a:pPr>
            <a:r>
              <a:rPr lang="es-CO" dirty="0" smtClean="0"/>
              <a:t>Así </a:t>
            </a:r>
            <a:r>
              <a:rPr lang="es-CO" dirty="0" smtClean="0"/>
              <a:t>como el cerdo se convierte en treife porque no rumia, nuestra tzedaká se verá contaminada si nuestra generosidad avergüenza a quienes comen de nuestra mesa.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Cuando compartimos nuestra generosidad con otros, es nuestra responsabilidad asegurarnos de que nuestro comportamiento no los avergüence. </a:t>
            </a:r>
            <a:endParaRPr lang="es-CO" dirty="0" smtClean="0"/>
          </a:p>
          <a:p>
            <a:pPr>
              <a:buNone/>
            </a:pPr>
            <a:r>
              <a:rPr lang="es-CO" dirty="0" smtClean="0"/>
              <a:t>Los </a:t>
            </a:r>
            <a:r>
              <a:rPr lang="es-CO" dirty="0" smtClean="0"/>
              <a:t>rabinos enfatizan la importancia no solo de lo que damos, sino también de cómo lo damos. Incluso llegan a decir que es mejor no dar nada que dar de una manera que avergüence al receptor.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Dar </a:t>
            </a:r>
            <a:r>
              <a:rPr lang="es-CO" dirty="0" smtClean="0"/>
              <a:t>tzedaká siempre es una mitzvá, pero la tzedaká que degrada al receptor nunca puede ser completamente kosher.</a:t>
            </a:r>
            <a:endParaRPr lang="en-US" dirty="0" smtClean="0"/>
          </a:p>
          <a:p>
            <a:pPr>
              <a:buNone/>
            </a:pPr>
            <a:r>
              <a:rPr lang="es-CO" dirty="0" smtClean="0"/>
              <a:t>Quizás la razón por la que el anfitrión comió tan poco no fue que no tuviera apetito, sino que no quería cenar con un extraño. Quizás comió una comida completa más tarde, después de que el invitado se fuera y llegaran sus amigos.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Estaba </a:t>
            </a:r>
            <a:r>
              <a:rPr lang="es-CO" dirty="0" smtClean="0"/>
              <a:t>dispuesto a servirle al invitado un plato completo, pero no a compartir una comida con él. Debido a que insistía en verlo como un “otro” aparte, no podía ver el impacto de su comportamiento.</a:t>
            </a:r>
            <a:endParaRPr lang="en-US" dirty="0" smtClean="0"/>
          </a:p>
          <a:p>
            <a:pPr>
              <a:buNone/>
            </a:pPr>
            <a:r>
              <a:rPr lang="es-CO" dirty="0" smtClean="0"/>
              <a:t>Cuando nos arriesgamos a caer en esta trampa, nuestro cerdo, largamente menospreciado, tiene una importante lección que enseñarnos.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pic>
        <p:nvPicPr>
          <p:cNvPr id="4098" name="Picture 2"/>
          <p:cNvPicPr>
            <a:picLocks noChangeAspect="1" noChangeArrowheads="1"/>
          </p:cNvPicPr>
          <p:nvPr/>
        </p:nvPicPr>
        <p:blipFill>
          <a:blip r:embed="rId3"/>
          <a:srcRect/>
          <a:stretch>
            <a:fillRect/>
          </a:stretch>
        </p:blipFill>
        <p:spPr bwMode="auto">
          <a:xfrm>
            <a:off x="2133600" y="990600"/>
            <a:ext cx="4876800" cy="4876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Sería </a:t>
            </a:r>
            <a:r>
              <a:rPr lang="es-CO" dirty="0" smtClean="0"/>
              <a:t>fácil pensar que una pezuña hendida es suficiente. </a:t>
            </a:r>
            <a:endParaRPr lang="es-CO" dirty="0" smtClean="0"/>
          </a:p>
          <a:p>
            <a:pPr>
              <a:buNone/>
            </a:pPr>
            <a:r>
              <a:rPr lang="es-CO" dirty="0" smtClean="0"/>
              <a:t>Sería </a:t>
            </a:r>
            <a:r>
              <a:rPr lang="es-CO" dirty="0" smtClean="0"/>
              <a:t>fácil pensar que simplemente dar es suficiente. </a:t>
            </a:r>
            <a:endParaRPr lang="es-CO" dirty="0" smtClean="0"/>
          </a:p>
          <a:p>
            <a:pPr>
              <a:buNone/>
            </a:pPr>
            <a:r>
              <a:rPr lang="es-CO" dirty="0" smtClean="0"/>
              <a:t>Poner </a:t>
            </a:r>
            <a:r>
              <a:rPr lang="es-CO" dirty="0" smtClean="0"/>
              <a:t>tanto énfasis en el cerdo como algo prohibido es insistir en que la dignidad humana de todas las personas debe ser siempre nuestra primera preocupación.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a:t>
            </a:r>
            <a:r>
              <a:rPr lang="es-CO" dirty="0" smtClean="0"/>
              <a:t>cerdo es el paradigma de la tribulación porque simboliza la negación del valor más importante de todos: la humanidad compartida de quienes compartimos el pan.</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s-CO" sz="2400" dirty="0" smtClean="0"/>
          </a:p>
        </p:txBody>
      </p:sp>
      <p:pic>
        <p:nvPicPr>
          <p:cNvPr id="5122" name="Picture 2"/>
          <p:cNvPicPr>
            <a:picLocks noChangeAspect="1" noChangeArrowheads="1"/>
          </p:cNvPicPr>
          <p:nvPr/>
        </p:nvPicPr>
        <p:blipFill>
          <a:blip r:embed="rId3"/>
          <a:srcRect/>
          <a:stretch>
            <a:fillRect/>
          </a:stretch>
        </p:blipFill>
        <p:spPr bwMode="auto">
          <a:xfrm>
            <a:off x="251927" y="1091693"/>
            <a:ext cx="8526387" cy="5324169"/>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MX" sz="3600" b="1" dirty="0" smtClean="0">
                <a:solidFill>
                  <a:srgbClr val="FF0000"/>
                </a:solidFill>
              </a:rPr>
              <a:t>Sheminí: </a:t>
            </a:r>
            <a:r>
              <a:rPr lang="es-MX" sz="3600" b="1" dirty="0" smtClean="0">
                <a:solidFill>
                  <a:srgbClr val="FF0000"/>
                </a:solidFill>
              </a:rPr>
              <a:t>De la </a:t>
            </a:r>
            <a:r>
              <a:rPr lang="es-MX" sz="3600" b="1" dirty="0" smtClean="0">
                <a:solidFill>
                  <a:srgbClr val="FF0000"/>
                </a:solidFill>
              </a:rPr>
              <a:t>Alegría </a:t>
            </a:r>
            <a:r>
              <a:rPr lang="es-MX" sz="3600" b="1" dirty="0" smtClean="0">
                <a:solidFill>
                  <a:srgbClr val="FF0000"/>
                </a:solidFill>
              </a:rPr>
              <a:t>a la Tragedia</a:t>
            </a:r>
            <a:endParaRPr lang="es-MX" sz="3600" b="1" dirty="0" smtClean="0">
              <a:solidFill>
                <a:srgbClr val="FF0000"/>
              </a:solidFill>
            </a:endParaRPr>
          </a:p>
          <a:p>
            <a:pPr>
              <a:buNone/>
            </a:pPr>
            <a:r>
              <a:rPr lang="es-ES" sz="2400" i="1" dirty="0" smtClean="0"/>
              <a:t>De las notas del Rabino </a:t>
            </a:r>
            <a:r>
              <a:rPr lang="es-ES" sz="2400" i="1" dirty="0" smtClean="0"/>
              <a:t>Berel Wein y el Midrash</a:t>
            </a:r>
          </a:p>
          <a:p>
            <a:pPr>
              <a:buNone/>
            </a:pPr>
            <a:r>
              <a:rPr lang="es-ES" dirty="0" smtClean="0"/>
              <a:t>Bamidbar Rabá </a:t>
            </a:r>
            <a:r>
              <a:rPr lang="es-ES" dirty="0" smtClean="0"/>
              <a:t>4:20 “</a:t>
            </a:r>
            <a:r>
              <a:rPr lang="es-ES" dirty="0" smtClean="0"/>
              <a:t>El cargo de Elazar, hijo del sacerdote Aarón, es el aceite para alumbrar, el incienso aromático, la ofrenda diaria y el aceite de la unción; el cargo de todo el Tabernáculo y de todo lo que hay en él, en el santuario y en sus vasos” (Números 4:16).</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cargo de Elazar, hijo del sacerdote Aarón…” – eso es lo que está escrito: “No te gloríes delante de un rey, ni te pongas en el lugar de los prominentes” (Proverbios 25:6). </a:t>
            </a:r>
            <a:endParaRPr lang="es-ES" dirty="0" smtClean="0"/>
          </a:p>
          <a:p>
            <a:pPr>
              <a:buNone/>
            </a:pPr>
            <a:r>
              <a:rPr lang="es-ES" dirty="0" smtClean="0"/>
              <a:t>Si </a:t>
            </a:r>
            <a:r>
              <a:rPr lang="es-ES" dirty="0" smtClean="0"/>
              <a:t>ante un rey de carne y hueso uno debe comportarse con humildad, con mayor razón ante el Omnipresente.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Aprendimos</a:t>
            </a:r>
            <a:r>
              <a:rPr lang="es-ES" dirty="0" smtClean="0"/>
              <a:t>: Sé valiente como un leopardo, ágil como un águila, corre como un ciervo y sé fuerte como un león para cumplir la voluntad de tu Padre celestial, para enseñarte que no hay arrogancia ante el Omnipresente. </a:t>
            </a:r>
            <a:endParaRPr lang="es-ES" dirty="0" smtClean="0"/>
          </a:p>
          <a:p>
            <a:pPr>
              <a:buNone/>
            </a:pPr>
            <a:r>
              <a:rPr lang="es-ES" dirty="0" smtClean="0"/>
              <a:t>Eliyahu </a:t>
            </a:r>
            <a:r>
              <a:rPr lang="es-ES" dirty="0" smtClean="0"/>
              <a:t>dijo: «Quien aumenta la gloria del Cielo y minimiza la suya, la gloria del Cielo aumenta y la suya también.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Pero </a:t>
            </a:r>
            <a:r>
              <a:rPr lang="es-ES" dirty="0" smtClean="0"/>
              <a:t>quien minimiza la gloria del Cielo y aumenta la suya, la gloria del Cielo permanece como era, y la suya disminuye</a:t>
            </a:r>
            <a:r>
              <a:rPr lang="es-ES" dirty="0" smtClean="0"/>
              <a:t>».</a:t>
            </a:r>
          </a:p>
          <a:p>
            <a:pPr>
              <a:buNone/>
            </a:pPr>
            <a:r>
              <a:rPr lang="es-ES" dirty="0" smtClean="0"/>
              <a:t>Hubo un incidente con un hombre que estaba en una sinagoga y su hijo estaba frente a él. </a:t>
            </a:r>
            <a:endParaRPr lang="es-ES" dirty="0" smtClean="0"/>
          </a:p>
          <a:p>
            <a:pPr>
              <a:buNone/>
            </a:pPr>
            <a:r>
              <a:rPr lang="es-ES" dirty="0" smtClean="0"/>
              <a:t>Todo </a:t>
            </a:r>
            <a:r>
              <a:rPr lang="es-ES" dirty="0" smtClean="0"/>
              <a:t>el pueblo respondía al que pasaba delante del arca: «Aleluya», y su hijo respondió con palabras frívolas.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Le </a:t>
            </a:r>
            <a:r>
              <a:rPr lang="es-ES" dirty="0" smtClean="0"/>
              <a:t>dijeron: «Mira a tu hijo, que está respondiendo con palabras frívolas». </a:t>
            </a:r>
            <a:endParaRPr lang="es-ES" dirty="0" smtClean="0"/>
          </a:p>
          <a:p>
            <a:pPr>
              <a:buNone/>
            </a:pPr>
            <a:r>
              <a:rPr lang="es-ES" dirty="0" smtClean="0"/>
              <a:t>Él </a:t>
            </a:r>
            <a:r>
              <a:rPr lang="es-ES" dirty="0" smtClean="0"/>
              <a:t>les dijo: «¿Qué debo hacer? Es un niño, déjenlo jugar». </a:t>
            </a:r>
            <a:endParaRPr lang="es-ES" dirty="0" smtClean="0"/>
          </a:p>
          <a:p>
            <a:pPr>
              <a:buNone/>
            </a:pPr>
            <a:r>
              <a:rPr lang="es-ES" dirty="0" smtClean="0"/>
              <a:t>Al </a:t>
            </a:r>
            <a:r>
              <a:rPr lang="es-ES" dirty="0" smtClean="0"/>
              <a:t>día siguiente, actuó de la misma manera: todo el pueblo respondía al líder de la oración: «Aleluya», y su hijo respondió con palabras frívolas.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Él </a:t>
            </a:r>
            <a:r>
              <a:rPr lang="es-ES" dirty="0" smtClean="0"/>
              <a:t>les dijo: «¿Qué debo hacer?». Es un niño, déjenlo jugar». </a:t>
            </a:r>
            <a:endParaRPr lang="es-ES" dirty="0" smtClean="0"/>
          </a:p>
          <a:p>
            <a:pPr>
              <a:buNone/>
            </a:pPr>
            <a:r>
              <a:rPr lang="es-ES" dirty="0" smtClean="0"/>
              <a:t>Durante </a:t>
            </a:r>
            <a:r>
              <a:rPr lang="es-ES" dirty="0" smtClean="0"/>
              <a:t>los ocho días de la fiesta, su hijo respondía con frivolidades, y él no le decía nada. No pasó ni un año, ni dos, ni tres, hasta que ese hombre murió, su esposa murió, su hijo y su nieto murieron. Quince personas de su familia murieron, y solo quedaron dos: un lisiado y ciego, y un malvado imbécil.</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 nuevo hubo un incidente con una persona que lamentaba no haber estudiado la Biblia ni la Mishná. </a:t>
            </a:r>
            <a:endParaRPr lang="es-ES" dirty="0" smtClean="0"/>
          </a:p>
          <a:p>
            <a:pPr>
              <a:buNone/>
            </a:pPr>
            <a:r>
              <a:rPr lang="es-ES" dirty="0" smtClean="0"/>
              <a:t>En </a:t>
            </a:r>
            <a:r>
              <a:rPr lang="es-ES" dirty="0" smtClean="0"/>
              <a:t>una ocasión, estaba en una sinagoga. Cuando el que pasaba ante el arca llegó a la santificación del Nombre, alzó la voz y dijo: «Santo, santo, santo, es el Señor de los ejércitos» (Isaías 6:3).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Le </a:t>
            </a:r>
            <a:r>
              <a:rPr lang="es-ES" dirty="0" smtClean="0"/>
              <a:t>preguntaron: «¿Qué viste que te impulsó a alzar la voz?». </a:t>
            </a:r>
            <a:endParaRPr lang="es-ES" dirty="0" smtClean="0"/>
          </a:p>
          <a:p>
            <a:pPr>
              <a:buNone/>
            </a:pPr>
            <a:r>
              <a:rPr lang="es-ES" dirty="0" smtClean="0"/>
              <a:t>Él </a:t>
            </a:r>
            <a:r>
              <a:rPr lang="es-ES" dirty="0" smtClean="0"/>
              <a:t>les respondió: «He tenido el privilegio de no estudiar ni la Biblia ni la Mishná; Ahora que se me ha dado permiso, ¿no alzaré la voz y mi alma se calmará? </a:t>
            </a:r>
            <a:endParaRPr lang="es-ES" dirty="0" smtClean="0"/>
          </a:p>
          <a:p>
            <a:pPr>
              <a:buNone/>
            </a:pPr>
            <a:r>
              <a:rPr lang="es-ES" dirty="0" smtClean="0"/>
              <a:t>No </a:t>
            </a:r>
            <a:r>
              <a:rPr lang="es-ES" dirty="0" smtClean="0"/>
              <a:t>pasó ni un año, ni dos, ni tres, hasta que ese hombre ascendió de Babilonia a la Tierra de Israel.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 </a:t>
            </a:r>
            <a:r>
              <a:rPr lang="es-ES" dirty="0" smtClean="0"/>
              <a:t>nombraron comandante del ejército del emperador y jefe de todas las fortalezas de la Tierra de Israel. </a:t>
            </a:r>
            <a:endParaRPr lang="es-ES" dirty="0" smtClean="0"/>
          </a:p>
          <a:p>
            <a:pPr>
              <a:buNone/>
            </a:pPr>
            <a:r>
              <a:rPr lang="es-ES" dirty="0" smtClean="0"/>
              <a:t>Le </a:t>
            </a:r>
            <a:r>
              <a:rPr lang="es-ES" dirty="0" smtClean="0"/>
              <a:t>dieron un sitio, y él construyó una ciudad y se estableció allí. </a:t>
            </a:r>
            <a:endParaRPr lang="es-ES" dirty="0" smtClean="0"/>
          </a:p>
          <a:p>
            <a:pPr>
              <a:buNone/>
            </a:pPr>
            <a:r>
              <a:rPr lang="es-ES" dirty="0" smtClean="0"/>
              <a:t>Lo </a:t>
            </a:r>
            <a:r>
              <a:rPr lang="es-ES" dirty="0" smtClean="0"/>
              <a:t>llamaron Kilonai, a él, a sus hijos y a los hijos de sus hijos a lo largo de todas las generaciones.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 </a:t>
            </a:r>
            <a:r>
              <a:rPr lang="es-ES" dirty="0" smtClean="0"/>
              <a:t>aquí aprendes que una persona no debe comportarse con altivez ante el Omnipresente, ya que cualquiera que se enorgullezca ante Él será degradado. </a:t>
            </a:r>
            <a:endParaRPr lang="es-ES" dirty="0" smtClean="0"/>
          </a:p>
          <a:p>
            <a:pPr>
              <a:buNone/>
            </a:pPr>
            <a:r>
              <a:rPr lang="es-ES" dirty="0" smtClean="0"/>
              <a:t>Asimismo </a:t>
            </a:r>
            <a:r>
              <a:rPr lang="es-ES" dirty="0" smtClean="0"/>
              <a:t>dice: «Porque a los que me honran, yo los honraré, pero a los que me desprecian se les degradará» (1 Samuel 2:30).</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SHMINI</a:t>
            </a:r>
            <a:endParaRPr lang="en-US" dirty="0" smtClean="0"/>
          </a:p>
          <a:p>
            <a:pPr>
              <a:buNone/>
            </a:pPr>
            <a:r>
              <a:rPr lang="es-CO" dirty="0" smtClean="0"/>
              <a:t> </a:t>
            </a:r>
            <a:r>
              <a:rPr lang="es-CO" dirty="0" smtClean="0"/>
              <a:t>La </a:t>
            </a:r>
            <a:r>
              <a:rPr lang="es-CO" dirty="0" smtClean="0"/>
              <a:t>gran ceremonia de siete días de la dedicación del Mishkán ha transcurrido. Ahora, en el octavo día, comienza el servicio, el propósito público y el uso del Mishkán. </a:t>
            </a:r>
            <a:endParaRPr lang="es-CO" dirty="0" smtClean="0"/>
          </a:p>
          <a:p>
            <a:pPr>
              <a:buNone/>
            </a:pPr>
            <a:r>
              <a:rPr lang="es-CO" dirty="0" smtClean="0"/>
              <a:t>Pero </a:t>
            </a:r>
            <a:r>
              <a:rPr lang="es-CO" dirty="0" smtClean="0"/>
              <a:t>este día se verá empañado por la tragedia de la muerte de Nadav y Avihú, los dos hijos de Aarón.</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octavo día representa las dificultades de la vida que siempre siguen a los grandes momentos y acontecimientos gloriosos. </a:t>
            </a:r>
            <a:endParaRPr lang="es-CO" dirty="0" smtClean="0"/>
          </a:p>
          <a:p>
            <a:pPr>
              <a:buNone/>
            </a:pPr>
            <a:r>
              <a:rPr lang="es-CO" dirty="0" smtClean="0"/>
              <a:t>El </a:t>
            </a:r>
            <a:r>
              <a:rPr lang="es-CO" dirty="0" smtClean="0"/>
              <a:t>salmista pregunta: "¿Quién puede subir al monte de Dios?". Esa es en sí misma una tarea difícil. </a:t>
            </a:r>
            <a:endParaRPr lang="es-CO" dirty="0" smtClean="0"/>
          </a:p>
          <a:p>
            <a:pPr>
              <a:buNone/>
            </a:pPr>
            <a:r>
              <a:rPr lang="es-CO" dirty="0" smtClean="0"/>
              <a:t>Pero </a:t>
            </a:r>
            <a:r>
              <a:rPr lang="es-CO" dirty="0" smtClean="0"/>
              <a:t>luego David plantea una tarea aún más difícil: "¿Y quién puede mantener su lugar en su lugar santo?".</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Después del triunfo y la euforia de subir al monte, de la dedicación del Mishkán, de la ceremonia nupcial y del nacimiento del niño, comienza la verdadera labor de mantener ese sentimiento exaltado. </a:t>
            </a:r>
            <a:endParaRPr lang="es-CO" dirty="0" smtClean="0"/>
          </a:p>
          <a:p>
            <a:pPr>
              <a:buNone/>
            </a:pPr>
            <a:r>
              <a:rPr lang="es-CO" dirty="0" smtClean="0"/>
              <a:t>No </a:t>
            </a:r>
            <a:r>
              <a:rPr lang="es-CO" dirty="0" smtClean="0"/>
              <a:t>es casualidad que el día de la circuncisión de un niño judío sea el octavo día de su vida. </a:t>
            </a: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a:t>
            </a:r>
            <a:r>
              <a:rPr lang="es-CO" dirty="0" smtClean="0"/>
              <a:t>octavo día representa el comienzo de las luchas y dificultades, incluso de las tragedias que vemos en la parashá de esta semana. </a:t>
            </a:r>
            <a:endParaRPr lang="es-CO" dirty="0" smtClean="0"/>
          </a:p>
          <a:p>
            <a:pPr>
              <a:buNone/>
            </a:pPr>
            <a:r>
              <a:rPr lang="es-CO" dirty="0" smtClean="0"/>
              <a:t>Esto </a:t>
            </a:r>
            <a:r>
              <a:rPr lang="es-CO" dirty="0" smtClean="0"/>
              <a:t>es lo que la vida le depara a cada ser humano</a:t>
            </a:r>
            <a:r>
              <a:rPr lang="es-CO" dirty="0" smtClean="0"/>
              <a:t>.</a:t>
            </a:r>
          </a:p>
          <a:p>
            <a:pPr>
              <a:buNone/>
            </a:pPr>
            <a:r>
              <a:rPr lang="es-CO" dirty="0" smtClean="0"/>
              <a:t>Quienes recordamos los grandes días de nuestra vida como nación judía —1948 y la declaración del estado, y 1967, la reunificación de Jerusalén— </a:t>
            </a:r>
            <a:endParaRPr lang="es-CO"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sabemos </a:t>
            </a:r>
            <a:r>
              <a:rPr lang="es-CO" dirty="0" smtClean="0"/>
              <a:t>lo difícil que es mantener el optimismo y la fe tras largas décadas de luchas, disturbios, decepciones, errores y enemistad. </a:t>
            </a:r>
            <a:endParaRPr lang="es-CO" dirty="0" smtClean="0"/>
          </a:p>
          <a:p>
            <a:pPr>
              <a:buNone/>
            </a:pPr>
            <a:r>
              <a:rPr lang="es-CO" dirty="0" smtClean="0"/>
              <a:t>Sin </a:t>
            </a:r>
            <a:r>
              <a:rPr lang="es-CO" dirty="0" smtClean="0"/>
              <a:t>embargo, la clave de nuestra supervivencia y éxito reside en nuestra capacidad para lograrlo. </a:t>
            </a:r>
            <a:endParaRPr lang="es-CO" dirty="0" smtClean="0"/>
          </a:p>
          <a:p>
            <a:pPr>
              <a:buNone/>
            </a:pPr>
            <a:r>
              <a:rPr lang="es-CO" dirty="0" smtClean="0"/>
              <a:t>El </a:t>
            </a:r>
            <a:r>
              <a:rPr lang="es-CO" dirty="0" smtClean="0"/>
              <a:t>octavo día es la verdadera prueba del temple humano y judío.</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Torá también nos informa en la parashá de esta semana que Dios, por así decirlo, prefiere usar a personas santas y fieles como ejemplos para los demás de los problemas causados ​​por el comportamiento inapropiado. </a:t>
            </a:r>
            <a:endParaRPr lang="es-CO" dirty="0" smtClean="0"/>
          </a:p>
          <a:p>
            <a:pPr>
              <a:buNone/>
            </a:pPr>
            <a:r>
              <a:rPr lang="es-CO" dirty="0" smtClean="0"/>
              <a:t>Los </a:t>
            </a:r>
            <a:r>
              <a:rPr lang="es-CO" dirty="0" smtClean="0"/>
              <a:t>hijos de Aarón son vistos, en la tradición judía, como personas justas y dedicadas. </a:t>
            </a:r>
            <a:endParaRPr lang="es-CO"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Sin </a:t>
            </a:r>
            <a:r>
              <a:rPr lang="es-CO" dirty="0" smtClean="0"/>
              <a:t>embargo, fue su desviación, por muy bien intencionada e innovadora que fuera, de lo que se les había ordenado hacer lo que condujo a su trágica desaparición</a:t>
            </a:r>
            <a:r>
              <a:rPr lang="es-CO" dirty="0" smtClean="0"/>
              <a:t>.</a:t>
            </a:r>
          </a:p>
          <a:p>
            <a:pPr>
              <a:buNone/>
            </a:pPr>
            <a:r>
              <a:rPr lang="es-CO" dirty="0" smtClean="0"/>
              <a:t>Los rituales y las tradiciones no deben modificarse según ideas, deseos y caprichos personales. Y, si esto es cierto, como lo es para cada judío, independientemente de su posición social, </a:t>
            </a:r>
            <a:endParaRPr lang="es-CO"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cuánto </a:t>
            </a:r>
            <a:r>
              <a:rPr lang="es-CO" dirty="0" smtClean="0"/>
              <a:t>más lo es para quienes son sacerdotes en el Templo/Mishkán, líderes religiosos y supuestos modelos a seguir para los jóvenes y la comunidad en general. </a:t>
            </a:r>
            <a:endParaRPr lang="es-CO" dirty="0" smtClean="0"/>
          </a:p>
          <a:p>
            <a:pPr>
              <a:buNone/>
            </a:pPr>
            <a:r>
              <a:rPr lang="es-CO" dirty="0" smtClean="0"/>
              <a:t>Cuanto </a:t>
            </a:r>
            <a:r>
              <a:rPr lang="es-CO" dirty="0" smtClean="0"/>
              <a:t>más nos acercamos, por así decirlo, a la espiritualidad y a la grandeza de la Torá, mayor es la responsabilidad de la disciplina y la probidad en la obediencia a los mandamientos y valores de la Torá. </a:t>
            </a:r>
            <a:endParaRPr lang="es-CO"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Las </a:t>
            </a:r>
            <a:r>
              <a:rPr lang="es-CO" dirty="0" smtClean="0"/>
              <a:t>desviaciones y los errores en esa exaltada etapa de logro pueden, como vemos en la parashá de esta semana, resultar letales</a:t>
            </a:r>
            <a:r>
              <a:rPr lang="es-CO" dirty="0" smtClean="0"/>
              <a:t>.</a:t>
            </a:r>
          </a:p>
          <a:p>
            <a:pPr>
              <a:buNone/>
            </a:pPr>
            <a:r>
              <a:rPr lang="es-CO" dirty="0" smtClean="0"/>
              <a:t>Los rabinos advirtieron a los sabios, eruditos y líderes sobre el discurso descuidado y las acciones impulsivas. </a:t>
            </a:r>
            <a:endParaRPr lang="es-CO" dirty="0" smtClean="0"/>
          </a:p>
          <a:p>
            <a:pPr>
              <a:buNone/>
            </a:pPr>
            <a:r>
              <a:rPr lang="es-CO" dirty="0" smtClean="0"/>
              <a:t>El </a:t>
            </a:r>
            <a:r>
              <a:rPr lang="es-CO" dirty="0" smtClean="0"/>
              <a:t>efecto en los demás puede ser devastador y negativo.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contramedida de Dios, por así decirlo, para evitar esto es aterradora, como nos enseña la parashá. </a:t>
            </a:r>
            <a:endParaRPr lang="es-CO" dirty="0" smtClean="0"/>
          </a:p>
          <a:p>
            <a:pPr>
              <a:buNone/>
            </a:pPr>
            <a:r>
              <a:rPr lang="es-CO" dirty="0" smtClean="0"/>
              <a:t>Siempre </a:t>
            </a:r>
            <a:r>
              <a:rPr lang="es-CO" dirty="0" smtClean="0"/>
              <a:t>debemos tener presente el octavo día, como se refleja en los sucesos cotidianos de nuestra vida</a:t>
            </a:r>
            <a:r>
              <a:rPr lang="es-CO" dirty="0" smtClean="0"/>
              <a:t>.</a:t>
            </a:r>
          </a:p>
          <a:p>
            <a:pPr>
              <a:buNone/>
            </a:pPr>
            <a:r>
              <a:rPr lang="es-ES" dirty="0" smtClean="0"/>
              <a:t>De igual manera, se encuentra lo de David, rey de Israel, quien no se comportó con altivez ante el </a:t>
            </a:r>
            <a:r>
              <a:rPr lang="es-ES" dirty="0" smtClean="0"/>
              <a:t>Omnipresente.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David, </a:t>
            </a:r>
            <a:r>
              <a:rPr lang="es-ES" dirty="0" smtClean="0"/>
              <a:t>más bien, se humilló ante Él como un plebeyo, para aumentar la gloria del Omnipresente. ¿Cuándo? </a:t>
            </a:r>
            <a:endParaRPr lang="es-ES" dirty="0" smtClean="0"/>
          </a:p>
          <a:p>
            <a:pPr>
              <a:buNone/>
            </a:pPr>
            <a:r>
              <a:rPr lang="es-ES" dirty="0" smtClean="0"/>
              <a:t>Fue </a:t>
            </a:r>
            <a:r>
              <a:rPr lang="es-ES" dirty="0" smtClean="0"/>
              <a:t>cuando tomó el Arca de la casa de Avinadav en </a:t>
            </a:r>
            <a:r>
              <a:rPr lang="es-ES" dirty="0" smtClean="0"/>
              <a:t>Giv</a:t>
            </a:r>
            <a:r>
              <a:rPr lang="es-ES" dirty="0" smtClean="0"/>
              <a:t>á</a:t>
            </a:r>
            <a:r>
              <a:rPr lang="es-ES" dirty="0" smtClean="0"/>
              <a:t> </a:t>
            </a:r>
            <a:r>
              <a:rPr lang="es-ES" dirty="0" smtClean="0"/>
              <a:t>para traerla a Jerusalén. </a:t>
            </a:r>
            <a:endParaRPr lang="es-ES" dirty="0" smtClean="0"/>
          </a:p>
          <a:p>
            <a:pPr>
              <a:buNone/>
            </a:pPr>
            <a:r>
              <a:rPr lang="es-ES" dirty="0" smtClean="0"/>
              <a:t>Esto </a:t>
            </a:r>
            <a:r>
              <a:rPr lang="es-ES" dirty="0" smtClean="0"/>
              <a:t>es lo que está escrito: «David volvió a reunir a todos los escogidos de Israel, treinta mil» (2 Samuel 6:1). </a:t>
            </a:r>
            <a:endParaRPr lang="es-E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David </a:t>
            </a:r>
            <a:r>
              <a:rPr lang="es-ES" dirty="0" smtClean="0"/>
              <a:t>dijo: «No voy a tomar el Arca en secreto». </a:t>
            </a:r>
            <a:endParaRPr lang="es-ES" dirty="0" smtClean="0"/>
          </a:p>
          <a:p>
            <a:pPr>
              <a:buNone/>
            </a:pPr>
            <a:r>
              <a:rPr lang="es-ES" dirty="0" smtClean="0"/>
              <a:t>Inmediatamente </a:t>
            </a:r>
            <a:r>
              <a:rPr lang="es-ES" dirty="0" smtClean="0"/>
              <a:t>consultó con los capitanes de millares y de centenas para enviar a toda la tierra de Israel a reunirse y a ir a tomar el Arca, como está escrito: «David consultó con los capitanes de millares y de centenas, con todos los altos funcionarios» (1 Crónicas 13:1). </a:t>
            </a:r>
            <a:endParaRPr lang="es-E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David dijo a toda la congregación de Israel: «Si les place, y si es del Señor nuestro Dios… que se reúnan con nosotros; y trasladémosnos el Arca de nuestro Dios» (1 Crónicas 13:2-3). </a:t>
            </a:r>
            <a:endParaRPr lang="es-ES" dirty="0" smtClean="0"/>
          </a:p>
          <a:p>
            <a:pPr>
              <a:buNone/>
            </a:pPr>
            <a:r>
              <a:rPr lang="es-ES" dirty="0" smtClean="0"/>
              <a:t>Todos </a:t>
            </a:r>
            <a:r>
              <a:rPr lang="es-ES" dirty="0" smtClean="0"/>
              <a:t>le dijeron: "Haz lo que quieras", como está escrito: "Toda la congregación dijo que se hiciera así, porque el asunto era recto a los ojos de todo el pueblo" (I Crónicas 13:4). </a:t>
            </a:r>
            <a:endParaRPr lang="es-E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Inmediatamente</a:t>
            </a:r>
            <a:r>
              <a:rPr lang="es-ES" dirty="0" smtClean="0"/>
              <a:t>, envió y reunió a todo Israel que estaba en toda la Tierra de Israel, como está escrito: "David reunió a todo Israel, desde Shihor de Egipto hasta Levo Hamat, para traer el Arca de Dios desde Kiriat Yearim" (I Crónicas 13:5). </a:t>
            </a:r>
            <a:endParaRPr lang="es-ES" dirty="0" smtClean="0"/>
          </a:p>
          <a:p>
            <a:pPr>
              <a:buNone/>
            </a:pPr>
            <a:r>
              <a:rPr lang="es-ES" dirty="0" smtClean="0"/>
              <a:t>¿</a:t>
            </a:r>
            <a:r>
              <a:rPr lang="es-ES" dirty="0" smtClean="0"/>
              <a:t>Cuántos ancianos nombró David allí? Rabí </a:t>
            </a:r>
            <a:r>
              <a:rPr lang="es-ES" dirty="0" smtClean="0"/>
              <a:t>Yirmey</a:t>
            </a:r>
            <a:r>
              <a:rPr lang="es-ES" dirty="0" smtClean="0"/>
              <a:t>á</a:t>
            </a:r>
            <a:r>
              <a:rPr lang="es-ES" dirty="0" smtClean="0"/>
              <a:t> </a:t>
            </a:r>
            <a:r>
              <a:rPr lang="es-ES" dirty="0" smtClean="0"/>
              <a:t>ben Elazar y Rabí </a:t>
            </a:r>
            <a:r>
              <a:rPr lang="es-ES" dirty="0" smtClean="0"/>
              <a:t>Berejy</a:t>
            </a:r>
            <a:r>
              <a:rPr lang="es-ES" dirty="0" smtClean="0"/>
              <a:t>á</a:t>
            </a:r>
            <a:r>
              <a:rPr lang="es-ES" dirty="0" smtClean="0"/>
              <a:t> </a:t>
            </a:r>
            <a:r>
              <a:rPr lang="es-ES" dirty="0" smtClean="0"/>
              <a:t>dijeron en nombre de Rabí Abba bar Kahana: </a:t>
            </a:r>
            <a:endParaRPr lang="es-E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David </a:t>
            </a:r>
            <a:r>
              <a:rPr lang="es-ES" dirty="0" smtClean="0"/>
              <a:t>nombró a noventa mil ancianos ese día, pero no nombró a Ajitofel con ellos. </a:t>
            </a:r>
            <a:endParaRPr lang="es-ES" dirty="0" smtClean="0"/>
          </a:p>
          <a:p>
            <a:pPr>
              <a:buNone/>
            </a:pPr>
            <a:r>
              <a:rPr lang="es-ES" dirty="0" smtClean="0"/>
              <a:t>Los </a:t>
            </a:r>
            <a:r>
              <a:rPr lang="es-ES" dirty="0" smtClean="0"/>
              <a:t>santificó para que sirvieran como guardia de honor ante él</a:t>
            </a:r>
            <a:r>
              <a:rPr lang="es-ES" dirty="0" smtClean="0"/>
              <a:t>.</a:t>
            </a:r>
          </a:p>
          <a:p>
            <a:pPr>
              <a:buNone/>
            </a:pPr>
            <a:r>
              <a:rPr lang="es-ES" dirty="0" smtClean="0"/>
              <a:t>Pero </a:t>
            </a:r>
            <a:r>
              <a:rPr lang="es-ES" dirty="0" smtClean="0"/>
              <a:t>Givá, </a:t>
            </a:r>
            <a:r>
              <a:rPr lang="es-ES" dirty="0" smtClean="0"/>
              <a:t>donde se encontraba el Arca, estaba en la frontera con Benjamín, como está escrito respecto a las ciudades de Benjamín: </a:t>
            </a:r>
            <a:r>
              <a:rPr lang="es-ES" dirty="0" smtClean="0"/>
              <a:t>«Givá, Ram</a:t>
            </a:r>
            <a:r>
              <a:rPr lang="es-ES" dirty="0" smtClean="0"/>
              <a:t>á</a:t>
            </a:r>
            <a:r>
              <a:rPr lang="es-ES" dirty="0" smtClean="0"/>
              <a:t> </a:t>
            </a:r>
            <a:r>
              <a:rPr lang="es-ES" dirty="0" smtClean="0"/>
              <a:t>y Beerot; y </a:t>
            </a:r>
            <a:r>
              <a:rPr lang="es-ES" dirty="0" smtClean="0"/>
              <a:t>Mitzp</a:t>
            </a:r>
            <a:r>
              <a:rPr lang="es-ES" dirty="0" smtClean="0"/>
              <a:t>é</a:t>
            </a:r>
            <a:r>
              <a:rPr lang="es-ES" dirty="0" smtClean="0"/>
              <a:t>, </a:t>
            </a:r>
            <a:r>
              <a:rPr lang="es-ES" dirty="0" smtClean="0"/>
              <a:t>Kefirá y Motzá» (Josué 18:25-26). </a:t>
            </a:r>
            <a:endParaRPr lang="es-ES" dirty="0" smtClean="0"/>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Por </a:t>
            </a:r>
            <a:r>
              <a:rPr lang="es-ES" dirty="0" smtClean="0"/>
              <a:t>eso llegaron inicialmente a Quiriat Yearim, que está en la frontera entre Judá y Benjamín, y luego fueron a </a:t>
            </a:r>
            <a:r>
              <a:rPr lang="es-ES" dirty="0" smtClean="0"/>
              <a:t>Gibón.</a:t>
            </a:r>
          </a:p>
          <a:p>
            <a:pPr>
              <a:buNone/>
            </a:pPr>
            <a:r>
              <a:rPr lang="es-ES" dirty="0" smtClean="0"/>
              <a:t>«</a:t>
            </a:r>
            <a:r>
              <a:rPr lang="es-ES" dirty="0" smtClean="0"/>
              <a:t>Que se llama el Nombre, el nombre del Señor de los ejércitos» (2 Samuel 6:2). </a:t>
            </a:r>
            <a:endParaRPr lang="es-ES" dirty="0" smtClean="0"/>
          </a:p>
          <a:p>
            <a:pPr>
              <a:buNone/>
            </a:pPr>
            <a:r>
              <a:rPr lang="es-ES" dirty="0" smtClean="0"/>
              <a:t>Rabí </a:t>
            </a:r>
            <a:r>
              <a:rPr lang="es-ES" dirty="0" smtClean="0"/>
              <a:t>Yojanán dijo en nombre de Rabí Shimón ben Yojai: «Enseña que el Nombre y todas sus denominaciones se colocan en el Arca». </a:t>
            </a:r>
            <a:endParaRPr lang="es-ES" dirty="0" smtClean="0"/>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Rabí </a:t>
            </a:r>
            <a:r>
              <a:rPr lang="es-ES" dirty="0" smtClean="0"/>
              <a:t>Huna dijo: «Enseña que las Tablas y los fragmentos de las Tablas se colocan en el Arca</a:t>
            </a:r>
            <a:r>
              <a:rPr lang="es-ES" dirty="0" smtClean="0"/>
              <a:t>».</a:t>
            </a:r>
          </a:p>
          <a:p>
            <a:pPr>
              <a:buNone/>
            </a:pPr>
            <a:r>
              <a:rPr lang="es-ES" dirty="0" smtClean="0"/>
              <a:t>Esto es lo que está escrito: «David y toda la casa de Israel se regocijaban delante del Señor [con toda clase de madera de enebro, con arpas, con liras, con tambores, con panderos [</a:t>
            </a:r>
            <a:r>
              <a:rPr lang="es-ES" b="1" i="1" dirty="0" smtClean="0"/>
              <a:t>uvimenaanim</a:t>
            </a:r>
            <a:r>
              <a:rPr lang="es-ES" dirty="0" smtClean="0"/>
              <a:t>] y con címbalos]» (2 Samuel 6:5). </a:t>
            </a:r>
            <a:endParaRPr lang="es-ES" dirty="0" smtClean="0"/>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Esto </a:t>
            </a:r>
            <a:r>
              <a:rPr lang="es-ES" dirty="0" smtClean="0"/>
              <a:t>se refiere a una rama de palma con la que se agita [</a:t>
            </a:r>
            <a:r>
              <a:rPr lang="es-ES" b="1" i="1" dirty="0" smtClean="0"/>
              <a:t>menaane’a</a:t>
            </a:r>
            <a:r>
              <a:rPr lang="es-ES" dirty="0" smtClean="0"/>
              <a:t>].</a:t>
            </a:r>
          </a:p>
          <a:p>
            <a:pPr>
              <a:buNone/>
            </a:pPr>
            <a:r>
              <a:rPr lang="es-ES" dirty="0" smtClean="0"/>
              <a:t>«</a:t>
            </a:r>
            <a:r>
              <a:rPr lang="es-ES" dirty="0" smtClean="0"/>
              <a:t>Llegaron a la era de </a:t>
            </a:r>
            <a:r>
              <a:rPr lang="es-ES" dirty="0" smtClean="0"/>
              <a:t>Najón» </a:t>
            </a:r>
            <a:r>
              <a:rPr lang="es-ES" dirty="0" smtClean="0"/>
              <a:t>(2 Samuel 6:6) —se escribe </a:t>
            </a:r>
            <a:r>
              <a:rPr lang="es-ES" dirty="0" smtClean="0"/>
              <a:t>«Kidón» </a:t>
            </a:r>
            <a:r>
              <a:rPr lang="es-ES" dirty="0" smtClean="0"/>
              <a:t>(1 Crónicas 13:9) y </a:t>
            </a:r>
            <a:r>
              <a:rPr lang="es-ES" dirty="0" smtClean="0"/>
              <a:t>«Najón». </a:t>
            </a:r>
          </a:p>
          <a:p>
            <a:pPr>
              <a:buNone/>
            </a:pPr>
            <a:r>
              <a:rPr lang="es-ES" dirty="0" smtClean="0"/>
              <a:t>“</a:t>
            </a:r>
            <a:r>
              <a:rPr lang="es-ES" dirty="0" smtClean="0"/>
              <a:t>Uza extendió la mano hacia el Arca de Dios [y la tomó]” (2 Samuel 6:6) – el Santo bendito sea Él le dijo: El Arca lleva a sus portadores; más aún, como está escrito: </a:t>
            </a:r>
            <a:endParaRPr lang="es-ES" dirty="0" smtClean="0"/>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a:t>
            </a:r>
            <a:r>
              <a:rPr lang="es-ES" sz="3000" dirty="0" smtClean="0"/>
              <a:t>Fue cuando todo el pueblo terminó de cruzar, el Arca del Señor y los sacerdotes pasaron delante del pueblo” (Josué 4:11) – el Arca llevó a sus portadores y cruzó. </a:t>
            </a:r>
            <a:endParaRPr lang="es-ES" sz="3000" dirty="0" smtClean="0"/>
          </a:p>
          <a:p>
            <a:pPr>
              <a:buNone/>
            </a:pPr>
            <a:r>
              <a:rPr lang="es-ES" sz="3000" dirty="0" smtClean="0"/>
              <a:t>“</a:t>
            </a:r>
            <a:r>
              <a:rPr lang="es-ES" sz="3000" dirty="0" smtClean="0"/>
              <a:t>Porque el ganado había tropezado” (II Samuel 6:6). ¿Por qué tropezaron? Fue porque lo llevaban en contravención de la Torá. Deberían haberlo llevado al hombro, pero lo cargaron en una carreta y siguió su camino por sí solo</a:t>
            </a:r>
            <a:r>
              <a:rPr lang="es-ES" sz="3000" dirty="0" smtClean="0"/>
              <a:t>.</a:t>
            </a:r>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La ira del Señor se encendió contra Uza, y Dios lo hirió allí </a:t>
            </a:r>
            <a:r>
              <a:rPr lang="es-ES" i="1" dirty="0" smtClean="0"/>
              <a:t>al hashal</a:t>
            </a:r>
            <a:r>
              <a:rPr lang="es-ES" dirty="0" smtClean="0"/>
              <a:t>” (II Samuel 6:7). </a:t>
            </a:r>
            <a:endParaRPr lang="es-ES" dirty="0" smtClean="0"/>
          </a:p>
          <a:p>
            <a:pPr>
              <a:buNone/>
            </a:pPr>
            <a:r>
              <a:rPr lang="es-ES" dirty="0" smtClean="0"/>
              <a:t>¿</a:t>
            </a:r>
            <a:r>
              <a:rPr lang="es-ES" dirty="0" smtClean="0"/>
              <a:t>Qué es “</a:t>
            </a:r>
            <a:r>
              <a:rPr lang="es-ES" b="1" i="1" dirty="0" smtClean="0"/>
              <a:t>al hashal</a:t>
            </a:r>
            <a:r>
              <a:rPr lang="es-ES" dirty="0" smtClean="0"/>
              <a:t>”? Rabí </a:t>
            </a:r>
            <a:r>
              <a:rPr lang="es-ES" dirty="0" smtClean="0"/>
              <a:t>Yojanán </a:t>
            </a:r>
            <a:r>
              <a:rPr lang="es-ES" dirty="0" smtClean="0"/>
              <a:t>y Rabí Elazar: Uno dijo: Por asuntos de acciones involuntarias, y otro dijo: Porque atendió sus necesidades antes de él</a:t>
            </a:r>
            <a:r>
              <a:rPr lang="es-ES" dirty="0" smtClean="0"/>
              <a:t>.</a:t>
            </a:r>
          </a:p>
          <a:p>
            <a:pPr>
              <a:buNone/>
            </a:pPr>
            <a:r>
              <a:rPr lang="es-ES" dirty="0" smtClean="0"/>
              <a:t>“</a:t>
            </a:r>
            <a:r>
              <a:rPr lang="es-ES" dirty="0" smtClean="0"/>
              <a:t>Y murió allí con el Arca de Dios” (II Samuel 6:7). Rabí </a:t>
            </a:r>
            <a:r>
              <a:rPr lang="es-ES" dirty="0" smtClean="0"/>
              <a:t>Yojanán </a:t>
            </a:r>
            <a:r>
              <a:rPr lang="es-ES" dirty="0" smtClean="0"/>
              <a:t>dijo: </a:t>
            </a:r>
            <a:endParaRPr lang="es-ES" dirty="0" smtClean="0"/>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Uza </a:t>
            </a:r>
            <a:r>
              <a:rPr lang="es-ES" dirty="0" smtClean="0"/>
              <a:t>entrará en el Mundo Venidero, como está escrito: “Con el Arca de Dios”; así como el Arca existe en el Mundo Venidero, también Uza entrará en el Mundo Venidero</a:t>
            </a:r>
            <a:r>
              <a:rPr lang="es-ES" dirty="0" smtClean="0"/>
              <a:t>.</a:t>
            </a:r>
          </a:p>
          <a:p>
            <a:pPr>
              <a:buNone/>
            </a:pPr>
            <a:r>
              <a:rPr lang="es-ES" dirty="0" smtClean="0"/>
              <a:t>“David estaba angustiado [</a:t>
            </a:r>
            <a:r>
              <a:rPr lang="es-ES" i="1" dirty="0" smtClean="0"/>
              <a:t>vayiḥar</a:t>
            </a:r>
            <a:r>
              <a:rPr lang="es-ES" dirty="0" smtClean="0"/>
              <a:t>] porque el Señor había arremetido [en una brecha contra Uza]” (II Samuel 6:8) </a:t>
            </a:r>
            <a:r>
              <a:rPr lang="es-ES" dirty="0" smtClean="0"/>
              <a:t>–De </a:t>
            </a:r>
            <a:r>
              <a:rPr lang="es-ES" dirty="0" smtClean="0"/>
              <a:t>inmediato, David temió llevársela a su casa, como se dice: </a:t>
            </a:r>
            <a:endParaRPr lang="es-ES" dirty="0" smtClean="0"/>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David temió al Señor ese día, y dijo: ¿Cómo puede el Arca del Señor venir a mí?” (II Samuel 6:9). </a:t>
            </a:r>
            <a:endParaRPr lang="es-ES" dirty="0" smtClean="0"/>
          </a:p>
          <a:p>
            <a:pPr>
              <a:buNone/>
            </a:pPr>
            <a:r>
              <a:rPr lang="es-ES" dirty="0" smtClean="0"/>
              <a:t>¿</a:t>
            </a:r>
            <a:r>
              <a:rPr lang="es-ES" dirty="0" smtClean="0"/>
              <a:t>Qué hizo David? La desvió a la casa de Oved Edom para que permaneciera allí, como se dice: “David no estaba dispuesto a transferirle el Arca del Señor… y David la desvió a la casa de Oved Edom el geteo” (II Samuel 6:10). </a:t>
            </a:r>
            <a:endParaRPr lang="es-ES" dirty="0" smtClean="0"/>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Oved </a:t>
            </a:r>
            <a:r>
              <a:rPr lang="es-ES" dirty="0" smtClean="0"/>
              <a:t>Edom era levita, ya que se le atribuye su linaje con los levitas. Oved Edom y sus hermanos eran sesenta y dos. </a:t>
            </a:r>
            <a:endParaRPr lang="es-ES" dirty="0" smtClean="0"/>
          </a:p>
          <a:p>
            <a:pPr>
              <a:buNone/>
            </a:pPr>
            <a:r>
              <a:rPr lang="es-ES" dirty="0" smtClean="0"/>
              <a:t>¿</a:t>
            </a:r>
            <a:r>
              <a:rPr lang="es-ES" dirty="0" smtClean="0"/>
              <a:t>Por qué se le llamó Oved? Porque sirvió [</a:t>
            </a:r>
            <a:r>
              <a:rPr lang="es-ES" b="1" i="1" dirty="0" smtClean="0"/>
              <a:t>avad</a:t>
            </a:r>
            <a:r>
              <a:rPr lang="es-ES" dirty="0" smtClean="0"/>
              <a:t>] ante el Señor con rectitud. Edom, porque enrojeció [</a:t>
            </a:r>
            <a:r>
              <a:rPr lang="es-ES" b="1" i="1" dirty="0" smtClean="0"/>
              <a:t>shehedim</a:t>
            </a:r>
            <a:r>
              <a:rPr lang="es-ES" dirty="0" smtClean="0"/>
              <a:t>] el rostro de David. Temía que el Arca lo matara, y sirve ante ella, y el Santo, bendito sea, lo bendijo. «El geteo»: porque era de </a:t>
            </a:r>
            <a:r>
              <a:rPr lang="es-ES" dirty="0" err="1" smtClean="0"/>
              <a:t>Gat</a:t>
            </a:r>
            <a:r>
              <a:rPr lang="es-ES" dirty="0" smtClean="0"/>
              <a:t>.</a:t>
            </a:r>
            <a:endParaRPr lang="es-ES" dirty="0" smtClean="0"/>
          </a:p>
          <a:p>
            <a:pPr>
              <a:buNone/>
            </a:pP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Cuando David regresó a Jerusalén, Ahitofel vino y le dijo: «David, ¿no deberías haber aprendido de un pequeño versículo que leyeron los niños: «Pero a los hijos de Kehat no les dio [porque el servicio de los objetos sagrados recaía sobre ellos; los llevaban sobre sus hombros]» (Números 7:9)? </a:t>
            </a:r>
            <a:endParaRPr lang="es-ES" dirty="0" smtClean="0"/>
          </a:p>
          <a:p>
            <a:pPr>
              <a:buNone/>
            </a:pPr>
            <a:r>
              <a:rPr lang="es-ES" dirty="0" smtClean="0"/>
              <a:t>Los </a:t>
            </a:r>
            <a:r>
              <a:rPr lang="es-ES" dirty="0" smtClean="0"/>
              <a:t>levitas llevan el Arca; los sacerdotes no. </a:t>
            </a:r>
            <a:endParaRPr lang="es-E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Llevan </a:t>
            </a:r>
            <a:r>
              <a:rPr lang="es-ES" sz="2900" dirty="0" smtClean="0"/>
              <a:t>el Arca sobre un hombro, no sobre una carreta. ¿De dónde viene esto? Pues cuando la subió por segunda vez, no había sacerdote ni carreta, como se dice: «Entonces David dijo que no llevaran el Arca de Dios, excepto los levitas» </a:t>
            </a:r>
            <a:r>
              <a:rPr lang="es-ES" sz="2000" dirty="0" smtClean="0"/>
              <a:t>(1 Crónicas 15:2). </a:t>
            </a:r>
            <a:endParaRPr lang="es-ES" sz="2900" dirty="0" smtClean="0"/>
          </a:p>
          <a:p>
            <a:pPr>
              <a:buNone/>
            </a:pPr>
            <a:r>
              <a:rPr lang="es-ES" sz="2900" dirty="0" smtClean="0"/>
              <a:t>Y </a:t>
            </a:r>
            <a:r>
              <a:rPr lang="es-ES" sz="2900" dirty="0" smtClean="0"/>
              <a:t>está escrito: «Los hijos de los levitas llevaron el Arca de Dios [como Moisés había ordenado, conforme a la palabra del Señor, sobre sus hombros con las varas sobre ellos]» </a:t>
            </a:r>
            <a:r>
              <a:rPr lang="es-ES" sz="2000" dirty="0" smtClean="0"/>
              <a:t>(1 Crónicas 15:15).</a:t>
            </a:r>
            <a:endParaRPr lang="es-CO" sz="2900"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MX" sz="3600" b="1" dirty="0" smtClean="0">
                <a:solidFill>
                  <a:srgbClr val="FF0000"/>
                </a:solidFill>
              </a:rPr>
              <a:t>Sheminí: La Alegría se Comparte</a:t>
            </a:r>
          </a:p>
          <a:p>
            <a:pPr>
              <a:buNone/>
            </a:pPr>
            <a:r>
              <a:rPr lang="es-ES" sz="2400" i="1" dirty="0" smtClean="0"/>
              <a:t>De las notas del Rabino Mordejai Appel</a:t>
            </a:r>
          </a:p>
          <a:p>
            <a:pPr algn="r">
              <a:buNone/>
            </a:pPr>
            <a:r>
              <a:rPr lang="en-US" sz="2800" dirty="0" smtClean="0"/>
              <a:t> </a:t>
            </a:r>
            <a:r>
              <a:rPr lang="he-IL" sz="2800" dirty="0" smtClean="0"/>
              <a:t>וישא אהרן את ידיו אל העם ויברכם</a:t>
            </a:r>
            <a:endParaRPr lang="en-US" sz="2800" dirty="0" smtClean="0"/>
          </a:p>
          <a:p>
            <a:pPr>
              <a:buNone/>
            </a:pPr>
            <a:r>
              <a:rPr lang="es-ES" sz="2400" b="1" dirty="0" smtClean="0"/>
              <a:t>Veyisá Aharon et- yadav el- ha'am veyvarkem</a:t>
            </a:r>
            <a:endParaRPr lang="es-ES" sz="2400" dirty="0" smtClean="0"/>
          </a:p>
          <a:p>
            <a:pPr>
              <a:buNone/>
            </a:pPr>
            <a:r>
              <a:rPr lang="es-ES" sz="2400" i="1" dirty="0" smtClean="0"/>
              <a:t>Y Aarón levantó las manos y les bendijo </a:t>
            </a:r>
            <a:r>
              <a:rPr lang="es-ES" sz="1600" b="1" i="1" dirty="0" smtClean="0"/>
              <a:t>(9:22</a:t>
            </a:r>
            <a:r>
              <a:rPr lang="es-ES" sz="2400" i="1" dirty="0" smtClean="0"/>
              <a:t>)</a:t>
            </a:r>
            <a:endParaRPr lang="es-ES" sz="2800" i="1" dirty="0" smtClean="0"/>
          </a:p>
          <a:p>
            <a:pPr>
              <a:buNone/>
            </a:pPr>
            <a:r>
              <a:rPr lang="es-ES" sz="2800" dirty="0" smtClean="0"/>
              <a:t>Después de completar su primer día de realizar la Avodá (servicio de sacrificio), la alegría de Aharon Hakohen estaba en un nivel tan intenso que necesitaba compartirla con los demás.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ese momento, Aharon levantó sus manos y le dio a Klal Yisrael la brajá que los kohanim todavía usan hoy en día, también conocida como Bircat Kohanim.</a:t>
            </a:r>
          </a:p>
          <a:p>
            <a:pPr>
              <a:buNone/>
            </a:pPr>
            <a:r>
              <a:rPr lang="es-ES" dirty="0" smtClean="0"/>
              <a:t>De aquí se puede extraer una gran lección. Aharon nos está enseñando que cuando experimentamos alegría en nuestras vidas, no debemos guardárnosla para nosotros mismos.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Más bien, deberíamos continuar con un acto de otorgar bondad también a los demás. </a:t>
            </a:r>
          </a:p>
          <a:p>
            <a:pPr>
              <a:buNone/>
            </a:pPr>
            <a:r>
              <a:rPr lang="es-ES" dirty="0" smtClean="0"/>
              <a:t>De esta manera, el momento se vuelve completo y, de hecho, puede volverse eterno, perdurando para siempre, como se ve en el uso actual de esta misma brajá.</a:t>
            </a:r>
          </a:p>
          <a:p>
            <a:pPr>
              <a:buNone/>
            </a:pPr>
            <a:r>
              <a:rPr lang="es-ES" dirty="0" smtClean="0"/>
              <a:t>En los comentarios de Rashi sobre este pasuk, señala que la brajá que Aharon les dio fue la Bircat Kohanim.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caso de que no sepamos qué es esta brajá, Rashi continúa diciéndonos las palabras "</a:t>
            </a:r>
            <a:r>
              <a:rPr lang="es-ES" b="1" dirty="0" smtClean="0"/>
              <a:t>yevarejejá</a:t>
            </a:r>
            <a:r>
              <a:rPr lang="es-ES" dirty="0" smtClean="0"/>
              <a:t>, </a:t>
            </a:r>
            <a:r>
              <a:rPr lang="es-ES" b="1" dirty="0" smtClean="0"/>
              <a:t>ya-er</a:t>
            </a:r>
            <a:r>
              <a:rPr lang="es-ES" dirty="0" smtClean="0"/>
              <a:t> y </a:t>
            </a:r>
            <a:r>
              <a:rPr lang="es-ES" b="1" dirty="0" smtClean="0"/>
              <a:t>yisáh</a:t>
            </a:r>
            <a:r>
              <a:rPr lang="es-ES" dirty="0" smtClean="0"/>
              <a:t>".</a:t>
            </a:r>
          </a:p>
          <a:p>
            <a:pPr>
              <a:buNone/>
            </a:pPr>
            <a:r>
              <a:rPr lang="es-ES" dirty="0" smtClean="0"/>
              <a:t>Desde el momento en que comenzamos a aprender las palabras sagradas de Rashi cuando éramos niños, se nos enseña que todas y cada una de las palabras se miden y que él nunca usa extras.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Sin embargo, Rashi se esfuerza por mencionar lo que seguramente todos ya sabemos.</a:t>
            </a:r>
          </a:p>
          <a:p>
            <a:pPr>
              <a:buNone/>
            </a:pPr>
            <a:r>
              <a:rPr lang="es-CO" dirty="0" smtClean="0"/>
              <a:t>Además, si miramos las palabras que el </a:t>
            </a:r>
            <a:r>
              <a:rPr lang="es-CO" i="1" dirty="0" smtClean="0"/>
              <a:t>jazán</a:t>
            </a:r>
            <a:r>
              <a:rPr lang="es-CO" dirty="0" smtClean="0"/>
              <a:t> dice antes de Bircat kohanim,</a:t>
            </a:r>
          </a:p>
          <a:p>
            <a:pPr algn="r">
              <a:buNone/>
            </a:pPr>
            <a:r>
              <a:rPr lang="es-CO" dirty="0" smtClean="0"/>
              <a:t> האמורה מפי אהרן ובניו, </a:t>
            </a:r>
          </a:p>
          <a:p>
            <a:pPr>
              <a:buNone/>
            </a:pPr>
            <a:r>
              <a:rPr lang="es-CO" b="1" dirty="0" smtClean="0"/>
              <a:t>Ha-amoráh Aharon mip</a:t>
            </a:r>
            <a:r>
              <a:rPr lang="es-ES" b="1" dirty="0" smtClean="0"/>
              <a:t>í</a:t>
            </a:r>
            <a:r>
              <a:rPr lang="es-CO" b="1" dirty="0" smtClean="0"/>
              <a:t> uvini</a:t>
            </a:r>
            <a:r>
              <a:rPr lang="es-ES" b="1" dirty="0" smtClean="0"/>
              <a:t>ú</a:t>
            </a:r>
            <a:endParaRPr lang="es-CO" b="1" dirty="0" smtClean="0"/>
          </a:p>
          <a:p>
            <a:pPr>
              <a:buNone/>
            </a:pPr>
            <a:r>
              <a:rPr lang="es-CO" dirty="0" smtClean="0"/>
              <a:t>que fueron recitadas de boca de Aharon y sus hijos, hay otra pregunta que podemos hacer.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¿Por qué debemos mencionar que estas son las palabras que recitó Aharon? </a:t>
            </a:r>
          </a:p>
          <a:p>
            <a:pPr>
              <a:buNone/>
            </a:pPr>
            <a:r>
              <a:rPr lang="es-CO" dirty="0" smtClean="0"/>
              <a:t>¿No es suficiente que en la Parashat Nas</a:t>
            </a:r>
            <a:r>
              <a:rPr lang="es-ES" dirty="0" smtClean="0"/>
              <a:t>ó</a:t>
            </a:r>
            <a:r>
              <a:rPr lang="es-CO" dirty="0" smtClean="0"/>
              <a:t>, HaShem mismo le diga a Moshé que le diga a Aharon y a sus hijos que estas palabras serán la berajá que los kohanim recitarán para todas las generaciones futuras? </a:t>
            </a:r>
          </a:p>
          <a:p>
            <a:pPr>
              <a:buNone/>
            </a:pPr>
            <a:r>
              <a:rPr lang="es-CO" dirty="0" smtClean="0"/>
              <a:t>¿Qué agregamos al decir que ellos también lo recitaron?</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Rav Tzvi Pesaj Frank z”l (Har Tzvi) explica bellamente que Rashi está compartiendo con nosotros un maravilloso </a:t>
            </a:r>
            <a:r>
              <a:rPr lang="es-CO" b="1" dirty="0" smtClean="0"/>
              <a:t>jidush</a:t>
            </a:r>
            <a:r>
              <a:rPr lang="es-CO" dirty="0" smtClean="0"/>
              <a:t> (novedad). </a:t>
            </a:r>
          </a:p>
          <a:p>
            <a:pPr>
              <a:buNone/>
            </a:pPr>
            <a:r>
              <a:rPr lang="es-CO" dirty="0" smtClean="0"/>
              <a:t>Rashi nos cuenta qué es Bircat kohanim porque hasta ahora nadie había pronunciado estas palabras. </a:t>
            </a:r>
          </a:p>
          <a:p>
            <a:pPr>
              <a:buNone/>
            </a:pPr>
            <a:r>
              <a:rPr lang="es-CO" dirty="0" smtClean="0"/>
              <a:t>Esta fue la primera vez que se utilizaron. Los derechos de autor de estas palabras pertenecían a Aharon.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Parashat Nas</a:t>
            </a:r>
            <a:r>
              <a:rPr lang="es-ES" dirty="0" smtClean="0"/>
              <a:t>ó</a:t>
            </a:r>
            <a:r>
              <a:rPr lang="es-CO" dirty="0" smtClean="0"/>
              <a:t>, cuando HaShem mencionó por primera vez la idea de que los kohanim repartieran Berajot, HaShem dijo que las palabras que debían usarse eran exactamente las mismas palabras que Aharon ofreció por su cuenta. </a:t>
            </a:r>
          </a:p>
          <a:p>
            <a:pPr>
              <a:buNone/>
            </a:pPr>
            <a:r>
              <a:rPr lang="es-CO" dirty="0" smtClean="0"/>
              <a:t>En ese mismo momento, HaShem estaba dando Su sello de aprobación a las palabras de Aharón por la eternidad.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Ahora también entendemos por qué mencionamos </a:t>
            </a:r>
            <a:r>
              <a:rPr lang="he-IL" sz="3000" dirty="0" smtClean="0"/>
              <a:t>האמורה מפי אהרן ובניו –</a:t>
            </a:r>
            <a:r>
              <a:rPr lang="en-US" sz="3000" dirty="0" smtClean="0"/>
              <a:t> </a:t>
            </a:r>
            <a:r>
              <a:rPr lang="es-CO" sz="3000" b="1" dirty="0" smtClean="0"/>
              <a:t>Ha-amoráh Aharon mip</a:t>
            </a:r>
            <a:r>
              <a:rPr lang="es-ES" sz="3000" b="1" dirty="0" smtClean="0"/>
              <a:t>í</a:t>
            </a:r>
            <a:r>
              <a:rPr lang="es-CO" sz="3000" b="1" dirty="0" smtClean="0"/>
              <a:t> uvini</a:t>
            </a:r>
            <a:r>
              <a:rPr lang="es-ES" sz="3000" b="1" dirty="0" smtClean="0"/>
              <a:t>ú </a:t>
            </a:r>
            <a:r>
              <a:rPr lang="es-CO" sz="3000" dirty="0" smtClean="0"/>
              <a:t>que fue recitado de boca de Aharon y sus hijos, porque fueron ellos quienes realmente acuñaron estas palabras.</a:t>
            </a:r>
          </a:p>
          <a:p>
            <a:pPr>
              <a:buNone/>
            </a:pPr>
            <a:r>
              <a:rPr lang="es-ES" sz="3000" dirty="0" err="1" smtClean="0"/>
              <a:t>Qu</a:t>
            </a:r>
            <a:r>
              <a:rPr lang="es-CO" sz="3000" dirty="0" smtClean="0"/>
              <a:t>é</a:t>
            </a:r>
            <a:r>
              <a:rPr lang="es-ES" sz="3000" dirty="0" smtClean="0"/>
              <a:t> es lo que encontramos aquí? Que HaShem nos brinda a todos y cada uno de nosotros la oportunidad de dejar nuestra propia huella única en este mundo.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Todos hemos llegado aquí con algo que entregar. </a:t>
            </a:r>
          </a:p>
          <a:p>
            <a:pPr>
              <a:buNone/>
            </a:pPr>
            <a:r>
              <a:rPr lang="es-ES" dirty="0" smtClean="0"/>
              <a:t>Lamentablemente, muchos nunca logran esto porque están demasiado ocupados concentrándose en lo que tienen los demás.</a:t>
            </a:r>
          </a:p>
          <a:p>
            <a:pPr>
              <a:buNone/>
            </a:pPr>
            <a:r>
              <a:rPr lang="es-ES" dirty="0" smtClean="0"/>
              <a:t>En Erev Rosh Hashaná de 5772, Rav Nissan Kaplan shlita compartió el siguiente mashul con sus alumnos:</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353704" cy="4526100"/>
          </a:xfrm>
          <a:prstGeom prst="rect">
            <a:avLst/>
          </a:prstGeom>
        </p:spPr>
        <p:txBody>
          <a:bodyPr spcFirstLastPara="1" wrap="square" lIns="91425" tIns="45700" rIns="91425" bIns="45700" anchor="t" anchorCtr="0">
            <a:noAutofit/>
          </a:bodyPr>
          <a:lstStyle/>
          <a:p>
            <a:pPr>
              <a:buNone/>
            </a:pPr>
            <a:r>
              <a:rPr lang="es-ES" dirty="0" smtClean="0"/>
              <a:t>Había dos conductores de autobuses de Monsey que trabajarían en sus rutas, 7 y 18 respectivamente, pasando por la rutina diaria. </a:t>
            </a:r>
          </a:p>
          <a:p>
            <a:pPr>
              <a:buNone/>
            </a:pPr>
            <a:r>
              <a:rPr lang="es-ES" dirty="0" smtClean="0"/>
              <a:t>El conductor del autobús 18 recogía cientos de pasajeros cada día, aportando al director grandes sumas de dinero a la hora de cerrar. </a:t>
            </a:r>
          </a:p>
          <a:p>
            <a:pPr>
              <a:buNone/>
            </a:pPr>
            <a:r>
              <a:rPr lang="es-ES" dirty="0" smtClean="0"/>
              <a:t>No ocurrió lo mismo con el impopular autobús 7.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conductor de esa ruta recogería unos veinte pasajeros en todo el día. </a:t>
            </a:r>
          </a:p>
          <a:p>
            <a:pPr>
              <a:buNone/>
            </a:pPr>
            <a:r>
              <a:rPr lang="es-ES" dirty="0" smtClean="0"/>
              <a:t>Esto molestó muchísimo al conductor.</a:t>
            </a:r>
          </a:p>
          <a:p>
            <a:pPr>
              <a:buNone/>
            </a:pPr>
            <a:r>
              <a:rPr lang="es-ES" dirty="0" smtClean="0"/>
              <a:t>Un día, el conductor del autobús 7 decidió que ya era suficiente. </a:t>
            </a:r>
          </a:p>
          <a:p>
            <a:pPr>
              <a:buNone/>
            </a:pPr>
            <a:r>
              <a:rPr lang="es-ES" dirty="0" smtClean="0"/>
              <a:t>¿Realmente estaba marcando una diferencia para la empresa de esta manera?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Al fin y al cabo, que apenas haya pasajeros en un autobús supone poco dinero para la empresa y definitivamente no es suficiente para que la empresa mantenga abierta la ruta. </a:t>
            </a:r>
          </a:p>
          <a:p>
            <a:pPr>
              <a:buNone/>
            </a:pPr>
            <a:r>
              <a:rPr lang="es-ES" dirty="0" smtClean="0"/>
              <a:t>¿Por qué molestarse con esto cuando realmente puede generarles mucho más dinero? Con eso, decidió ignorar su propia ruta y conducir el autobús por la ruta de su amigo.</a:t>
            </a: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Durante todo el día, se sintió increíble, transportando a todos los diferentes pasajeros y realmente aportando tanto dinero a la empresa. </a:t>
            </a:r>
          </a:p>
          <a:p>
            <a:pPr>
              <a:buNone/>
            </a:pPr>
            <a:r>
              <a:rPr lang="es-ES" sz="3000" dirty="0" smtClean="0"/>
              <a:t>Al final del día, con una enorme sonrisa triunfante, entra a la oficina del gerente y anota las ganancias del día. </a:t>
            </a:r>
          </a:p>
          <a:p>
            <a:pPr>
              <a:buNone/>
            </a:pPr>
            <a:r>
              <a:rPr lang="es-ES" sz="3000" dirty="0" smtClean="0"/>
              <a:t>Para su disgusto, en lugar de ser aplaudido por sus esfuerzos, le dieron carita roja, por lo que lo despidieron de su trabajo.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gerente le explicó que en lugar de ganarles dinero extra, les causó una gran pérdida. </a:t>
            </a:r>
          </a:p>
          <a:p>
            <a:pPr>
              <a:buNone/>
            </a:pPr>
            <a:r>
              <a:rPr lang="es-ES" dirty="0" smtClean="0"/>
              <a:t>Parte del acuerdo cuando la empresa obtuvo el mandato de la ciudad era operar los autobuses también en las carreteras menos transitadas. </a:t>
            </a:r>
          </a:p>
          <a:p>
            <a:pPr>
              <a:buNone/>
            </a:pPr>
            <a:r>
              <a:rPr lang="es-ES" dirty="0" smtClean="0"/>
              <a:t>Si ignorara esa ruta, la empresa recibiría ahora una multa enorme.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‘Además, el autobús que condujiste ya estaba cubierto por otra persona, por lo que no agregaste absolutamente nada más que no hacer tu propio trabajo.’ </a:t>
            </a:r>
          </a:p>
          <a:p>
            <a:pPr>
              <a:buNone/>
            </a:pPr>
            <a:r>
              <a:rPr lang="es-ES" dirty="0" smtClean="0"/>
              <a:t>Por último, a ambos les pagaban la misma cantidad y, en todo caso, eran ustedes los afortunados que no tenían que trabajar tan duro.</a:t>
            </a: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a:t>
            </a:r>
            <a:r>
              <a:rPr lang="es-ES" b="1" dirty="0" smtClean="0"/>
              <a:t>nimshal</a:t>
            </a:r>
            <a:r>
              <a:rPr lang="es-ES" dirty="0" smtClean="0"/>
              <a:t>, la moraleja por supuesto, es que HaShem nos pide que le sirvamos con las herramientas que se nos dan para nuestro propio trabajo, cada persona un trabajo diferente con un conjunto de habilidades diferente, no hay dos iguales. </a:t>
            </a:r>
          </a:p>
          <a:p>
            <a:pPr>
              <a:buNone/>
            </a:pPr>
            <a:r>
              <a:rPr lang="es-ES" dirty="0" smtClean="0"/>
              <a:t>Siempre debemos recordar que “no hay nadie que sea mejor en mi trabajo que yo”.</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Escuché una cita citable que resume todo esto: </a:t>
            </a:r>
          </a:p>
          <a:p>
            <a:pPr>
              <a:buNone/>
            </a:pPr>
            <a:r>
              <a:rPr lang="es-ES" sz="4800" b="1" dirty="0" smtClean="0"/>
              <a:t>“Sé tú mismo; ¡Todos los demás ya están ocupados!</a:t>
            </a:r>
            <a:endParaRPr lang="es-CO" b="1" dirty="0" smtClean="0"/>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CO" dirty="0" smtClean="0"/>
          </a:p>
        </p:txBody>
      </p:sp>
      <p:pic>
        <p:nvPicPr>
          <p:cNvPr id="2050" name="Picture 2"/>
          <p:cNvPicPr>
            <a:picLocks noChangeAspect="1" noChangeArrowheads="1"/>
          </p:cNvPicPr>
          <p:nvPr/>
        </p:nvPicPr>
        <p:blipFill>
          <a:blip r:embed="rId3"/>
          <a:srcRect/>
          <a:stretch>
            <a:fillRect/>
          </a:stretch>
        </p:blipFill>
        <p:spPr bwMode="auto">
          <a:xfrm>
            <a:off x="127405" y="985652"/>
            <a:ext cx="8835835" cy="491638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MX" sz="3600" b="1" dirty="0" smtClean="0">
                <a:solidFill>
                  <a:srgbClr val="FF0000"/>
                </a:solidFill>
              </a:rPr>
              <a:t>Sheminí: Tan Cerca y a la vez Tan Lejos</a:t>
            </a:r>
          </a:p>
          <a:p>
            <a:pPr>
              <a:buNone/>
            </a:pPr>
            <a:r>
              <a:rPr lang="es-ES" sz="2400" i="1" dirty="0" smtClean="0"/>
              <a:t>De las notas de Shlomo Katz</a:t>
            </a:r>
          </a:p>
          <a:p>
            <a:pPr>
              <a:buNone/>
            </a:pPr>
            <a:r>
              <a:rPr lang="en-US" sz="3600" b="1" dirty="0" err="1" smtClean="0"/>
              <a:t>Vayeji</a:t>
            </a:r>
            <a:r>
              <a:rPr lang="en-US" sz="3600" b="1" dirty="0" smtClean="0"/>
              <a:t> </a:t>
            </a:r>
            <a:r>
              <a:rPr lang="en-US" sz="3600" b="1" dirty="0" err="1" smtClean="0"/>
              <a:t>bayom</a:t>
            </a:r>
            <a:r>
              <a:rPr lang="en-US" sz="3600" b="1" dirty="0" smtClean="0"/>
              <a:t> </a:t>
            </a:r>
            <a:r>
              <a:rPr lang="en-US" sz="3600" b="1" dirty="0" err="1" smtClean="0"/>
              <a:t>hashmini</a:t>
            </a:r>
            <a:r>
              <a:rPr lang="en-US" sz="3600" b="1" dirty="0" smtClean="0"/>
              <a:t> </a:t>
            </a:r>
            <a:r>
              <a:rPr lang="en-US" sz="3600" b="1" dirty="0" err="1" smtClean="0"/>
              <a:t>kara</a:t>
            </a:r>
            <a:r>
              <a:rPr lang="en-US" sz="3600" b="1" dirty="0" smtClean="0"/>
              <a:t> Moshe le-Aharon </a:t>
            </a:r>
            <a:r>
              <a:rPr lang="en-US" sz="3600" b="1" dirty="0" err="1" smtClean="0"/>
              <a:t>ulevanav</a:t>
            </a:r>
            <a:r>
              <a:rPr lang="en-US" sz="3600" b="1" dirty="0" smtClean="0"/>
              <a:t> </a:t>
            </a:r>
            <a:r>
              <a:rPr lang="en-US" sz="3600" b="1" dirty="0" err="1" smtClean="0"/>
              <a:t>ulezikney</a:t>
            </a:r>
            <a:r>
              <a:rPr lang="en-US" sz="3600" b="1" dirty="0" smtClean="0"/>
              <a:t> </a:t>
            </a:r>
            <a:r>
              <a:rPr lang="en-US" sz="3600" b="1" dirty="0" err="1" smtClean="0"/>
              <a:t>Yisra'el</a:t>
            </a:r>
            <a:r>
              <a:rPr lang="en-US" sz="3600" b="1" dirty="0" smtClean="0"/>
              <a:t>.</a:t>
            </a:r>
          </a:p>
          <a:p>
            <a:pPr>
              <a:buNone/>
            </a:pPr>
            <a:r>
              <a:rPr lang="es-ES" sz="3600" dirty="0" smtClean="0"/>
              <a:t>Y aconteció </a:t>
            </a:r>
            <a:r>
              <a:rPr lang="es-ES" sz="3600" dirty="0" smtClean="0">
                <a:hlinkClick r:id="rId3"/>
              </a:rPr>
              <a:t>en el día octavo</a:t>
            </a:r>
            <a:r>
              <a:rPr lang="es-ES" sz="3600" dirty="0" smtClean="0"/>
              <a:t> que llamó Moisés a Aarón y a sus hijos, y a los ancianos de Israel,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La Parashá de esta semana comienza en el octavo día (“Yom ha'shemini”) de la dedicación del Mishkán/Tabernáculo, un día que la Guemará (Meguilá 10b) enseña que fue tan gozoso para Hashem como el día en que se crearon los cielos y la tierra.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R' Moshé Shapiro z”l (1935-2017; Rosh Yeshivá en varias ieshivot israelíes; mejor conocido por sus profundas conferencias sobre el pensamiento judío) explica que ese día fue uno de los pocos en toda la historia en los que el propósito de Hashem al crear el mundo era casi cumplido, sólo para terminar en decepción.</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primero de esos días, escribe R' Shapiro, fue el día de la creación de Adán. </a:t>
            </a:r>
          </a:p>
          <a:p>
            <a:pPr>
              <a:buNone/>
            </a:pPr>
            <a:r>
              <a:rPr lang="es-ES" dirty="0" smtClean="0"/>
              <a:t>Adán fue creado para cumplir la Voluntad de Hashem, como leemos (Mishlei 16:4): “Todo lo que Hashem hizo, lo hizo para sí mismo”. </a:t>
            </a:r>
          </a:p>
          <a:p>
            <a:pPr>
              <a:buNone/>
            </a:pPr>
            <a:r>
              <a:rPr lang="es-ES" dirty="0" smtClean="0"/>
              <a:t>Sin embargo, Adán no logró hacer la Voluntad de Hashem ni siquiera por un día; en cambio, comió del Etz Ha'da'at y fue desterrado de la Presencia de Hashem.</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mundo casi volvió a cumplir su propósito cuando se entregó la Torá, pero Bnei Israel hizo el Becerro de Oro 40 días después. Incluso antes de eso, el día en que se dieron los Diez Mandamientos, Bnei Israel se negó a tener una relación directa con Hashem y, en cambio, pidió escuchar la Torá de boca de Moshé. </a:t>
            </a:r>
          </a:p>
          <a:p>
            <a:pPr>
              <a:buNone/>
            </a:pPr>
            <a:r>
              <a:rPr lang="es-ES" dirty="0" smtClean="0"/>
              <a:t>Se perdió así otra oportunidad.</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siguiente ocasión fue el día mencionado en nuestra Parashá, cuando Hashem descansó Su Shejiná sobre el Mishkán que ya estaba completo. </a:t>
            </a:r>
          </a:p>
          <a:p>
            <a:pPr>
              <a:buNone/>
            </a:pPr>
            <a:r>
              <a:rPr lang="es-ES" dirty="0" smtClean="0"/>
              <a:t>Sin embargo, Nadav y Avihú trajeron una ofrenda no deseada y murieron, como se describe en nuestra Parashá, estropeando irreparablemente otro día en el que el mundo podría haber alcanzado la perfección.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Otras tres oportunidades similares que se perdieron fueron el día en que Moshé golpeó la roca, el día en que el rey Shlomo se casó con la hija del faraón y el día descrito en la Guemará (Jagigáh 14b) cuando “Cuatro entraron al huerto” (es decir, cuatro eruditos de la Torá intentaron para estudiar los secretos más profundos de la Cabalá), pero sólo uno, el rabino Akiva, salió ileso.</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Todos estos fracasos podrían llevar a uno a pensar que Hashem perdió Su tiempo, por así decirlo, creando el mundo, que aparentemente nunca será lo que Él imaginó. </a:t>
            </a:r>
          </a:p>
          <a:p>
            <a:pPr>
              <a:buNone/>
            </a:pPr>
            <a:r>
              <a:rPr lang="es-ES" sz="2900" dirty="0" smtClean="0"/>
              <a:t>Esta, explica R' Shapiro, es la razón por la que R' Moshé ben Maimón z”l (Rambam; 1135-1204; España y Egipto) identifica la creencia en </a:t>
            </a:r>
            <a:r>
              <a:rPr lang="es-ES" sz="2900" b="1" i="1" dirty="0" smtClean="0"/>
              <a:t>Tejiyat Ha'meitim </a:t>
            </a:r>
            <a:r>
              <a:rPr lang="es-ES" sz="2900" dirty="0" smtClean="0"/>
              <a:t>/ la Resurrección de los Muertos como uno de los artículos fundamentales de nuestra fe.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Imaginar que Hashem fracasó sería una herejía; necesariamente, nos espera un futuro mejor, cuando por fin se cumpla el plan de Hashem para la Creación. (Shuvi Ve’ne’che’zeh: Purim Vol. II, p.8)</a:t>
            </a:r>
          </a:p>
          <a:p>
            <a:pPr>
              <a:buNone/>
            </a:pP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i="1" dirty="0" smtClean="0"/>
              <a:t>“Va’yehi / Fue en el octavo día que Moshé convocó a Aharón y a sus hijos, y a los ancianos de Israel”. </a:t>
            </a:r>
            <a:r>
              <a:rPr lang="es-ES" sz="2000" b="1" dirty="0" smtClean="0"/>
              <a:t>(9:1)</a:t>
            </a:r>
            <a:endParaRPr lang="es-ES" b="1" dirty="0" smtClean="0"/>
          </a:p>
          <a:p>
            <a:pPr>
              <a:buNone/>
            </a:pPr>
            <a:r>
              <a:rPr lang="es-ES" dirty="0" smtClean="0"/>
              <a:t>R’ Shlomo Kluger z”l (1785-1869; rabino de Brody, Galicia) escribe: Nuestros Sabios sugieren que la palabra “Va’yehi” siempre introduce problemas (ver Meguilá 10b). Aquí, el problema inminente era la muerte de los dos hijos de Aharon, Nadav y </a:t>
            </a:r>
            <a:r>
              <a:rPr lang="es-ES" dirty="0" err="1" smtClean="0"/>
              <a:t>Avihu</a:t>
            </a:r>
            <a:r>
              <a:rPr lang="es-ES" dirty="0" smtClean="0"/>
              <a:t>.</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R' Kluger continúa: Leemos (Mishlei 14:10): "El corazón conoce su propia amargura". </a:t>
            </a:r>
          </a:p>
          <a:p>
            <a:pPr>
              <a:buNone/>
            </a:pPr>
            <a:r>
              <a:rPr lang="es-ES" sz="3000" dirty="0" smtClean="0"/>
              <a:t>Y la Guemará (Meguilá 3a) enseña que el “</a:t>
            </a:r>
            <a:r>
              <a:rPr lang="es-ES" sz="3000" b="1" i="1" dirty="0" smtClean="0"/>
              <a:t>Mazel- Suerte</a:t>
            </a:r>
            <a:r>
              <a:rPr lang="es-ES" sz="3000" dirty="0" smtClean="0"/>
              <a:t>” de una persona puede ver cosas que la persona misma no puede ver. </a:t>
            </a:r>
          </a:p>
          <a:p>
            <a:pPr>
              <a:buNone/>
            </a:pPr>
            <a:r>
              <a:rPr lang="es-ES" sz="3000" dirty="0" smtClean="0"/>
              <a:t>Esto explica por qué Moshé necesitaba “convocar” a Aharón y a sus hijos en el octavo día de la dedicación del Mishkán, el día en que Nadav y Avihú finalmente morirían.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t>Cada dos días, Aharón y sus hijos se levantaban temprano para aprender Torá de Moshé. </a:t>
            </a:r>
          </a:p>
          <a:p>
            <a:pPr>
              <a:buNone/>
            </a:pPr>
            <a:r>
              <a:rPr lang="es-ES" sz="3100" dirty="0" smtClean="0"/>
              <a:t>Ese día, sin embargo, Aarón y sus hijos sintieron “amargura” en sus corazones, tuvieron una premonición, por lo que dudaron en presentarse ante Moshé o venir a trabajar al Mishkán. </a:t>
            </a:r>
          </a:p>
          <a:p>
            <a:pPr>
              <a:buNone/>
            </a:pPr>
            <a:r>
              <a:rPr lang="es-ES" sz="3100" dirty="0" smtClean="0"/>
              <a:t>Por lo tanto, tuvo que llamarlos, y por eso su llamado se introduce con “Va’yehi”.</a:t>
            </a:r>
            <a:endParaRPr lang="en-U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Además, escribe R' Kluger, el uso de "Va'yehi", que presagia un evento triste, explica por qué en este verso no se hace referencia a Aharon y sus hijos como "Kohanim". </a:t>
            </a:r>
          </a:p>
          <a:p>
            <a:pPr>
              <a:buNone/>
            </a:pPr>
            <a:r>
              <a:rPr lang="es-ES" dirty="0" smtClean="0"/>
              <a:t>Leemos (Kohelet 8:8): "No hay autoridad en el día de la muerte". </a:t>
            </a:r>
          </a:p>
          <a:p>
            <a:pPr>
              <a:buNone/>
            </a:pPr>
            <a:r>
              <a:rPr lang="es-ES" dirty="0" smtClean="0"/>
              <a:t>Así, por ejemplo, al rey David no se le llama “Rey” en los versículos que hablan de su muerte.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Dado que “Va’yehi” en nuestro versículo presagia la muerte de los dos hijos de Aharon, aquí no se les da ningún título. (Imrei Shefer)</a:t>
            </a:r>
          </a:p>
          <a:p>
            <a:pPr>
              <a:buNone/>
            </a:pP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i="1" dirty="0" smtClean="0"/>
              <a:t>“Los hijos de Aharon, Nadav y Avihú, tomaron cada uno su brasero, les pusieron fuego y colocaron incienso sobre él, y trajeron ante Hashem un fuego extraño que Él no les había ordenado”. </a:t>
            </a:r>
            <a:r>
              <a:rPr lang="es-ES" sz="2000" b="1" dirty="0" smtClean="0"/>
              <a:t>(10:1)</a:t>
            </a:r>
            <a:endParaRPr lang="es-ES" b="1" dirty="0" smtClean="0"/>
          </a:p>
          <a:p>
            <a:pPr>
              <a:buNone/>
            </a:pPr>
            <a:r>
              <a:rPr lang="es-ES" dirty="0" smtClean="0"/>
              <a:t>R' Naftali Hertz Weisel z”l (1725-1805; banquero alemán y prolífico autor de obras de comentarios de la Torá, gramática hebrea y Musar) escribe: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Nadav y Avihú estaban entre los hombres más grandes del mundo, y Di-s no lo permita, que ellos hayan transgredido descaradamente un mandamiento de Di-s. </a:t>
            </a:r>
          </a:p>
          <a:p>
            <a:pPr>
              <a:buNone/>
            </a:pPr>
            <a:r>
              <a:rPr lang="es-ES" dirty="0" smtClean="0"/>
              <a:t>Más bien, su gran alegría por la dedicación del Mishkán les causó cierta confusión y ofrecieron incienso que no se les había ordenado ofrecer, aunque de una manera que no violaba expresamente ninguna Halajá.</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primer lugar, en realidad no ofrecieron un “fuego extraño”, es decir, no colocaron ningún fuego en el altar. </a:t>
            </a:r>
          </a:p>
          <a:p>
            <a:pPr>
              <a:buNone/>
            </a:pPr>
            <a:r>
              <a:rPr lang="es-ES" dirty="0" smtClean="0"/>
              <a:t>Más bien, nuestro versículo afirma brevemente que trajeron incienso extraño, es decir, no deseado, que quemaron en el fuego.</a:t>
            </a:r>
          </a:p>
          <a:p>
            <a:pPr>
              <a:buNone/>
            </a:pPr>
            <a:r>
              <a:rPr lang="es-ES" dirty="0" smtClean="0"/>
              <a:t>En segundo lugar, no colocaron su incienso extranjero sobre el altar.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Más bien, lo quemaron en una sartén, como se le ordena hacer al Kohen Gadol en Yom Kipur. </a:t>
            </a:r>
          </a:p>
          <a:p>
            <a:pPr>
              <a:buNone/>
            </a:pPr>
            <a:r>
              <a:rPr lang="es-ES" dirty="0" smtClean="0"/>
              <a:t>Esto no violaba estrictamente la Halajá, porque el mandamiento de que el Kohen Gadol ofreciera incienso de esa manera en Yom Kipur –sólo el Kohen Gadol y sólo en Yom Kipur– aún no había sido dado.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Asimismo, tampoco se había dado el mandamiento de que nadie entre al Lugar Santísimo excepto en Yom Kipur.</a:t>
            </a:r>
          </a:p>
          <a:p>
            <a:pPr>
              <a:buNone/>
            </a:pPr>
            <a:r>
              <a:rPr lang="es-ES" dirty="0" smtClean="0"/>
              <a:t>Sin embargo, escribe Rabí Weisel, Nadav y Avihú fueron castigados porque deberían haber sido más modestos y no deberían haber emprendido esta actividad por su propia voluntad, como leemos (Mija 6:8):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“¿Qué te pide Hashem? Solo . . . que camines humildemente con tu Elokim”. </a:t>
            </a:r>
          </a:p>
          <a:p>
            <a:pPr>
              <a:buNone/>
            </a:pPr>
            <a:r>
              <a:rPr lang="es-ES" dirty="0" smtClean="0"/>
              <a:t>Siendo tan buenos como eran, se les hizo estrictamente responsables por carecer de este Midáh/rasgo de carácter. (Peshutó Shel Mikrá)</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Pesaj –Redención y Liberación</a:t>
            </a:r>
          </a:p>
          <a:p>
            <a:pPr>
              <a:buNone/>
            </a:pPr>
            <a:r>
              <a:rPr lang="es-ES" dirty="0" smtClean="0"/>
              <a:t>“Será cuando tu hijo te preguntará ‘Majar’: ‘¿Qué es esto?’ y le dirás: ‘Con mano fuerte Hashem nos sacó de Egipto, de casa de servidumbre.’ (Shemot 13:14)</a:t>
            </a:r>
          </a:p>
          <a:p>
            <a:pPr>
              <a:buNone/>
            </a:pPr>
            <a:r>
              <a:rPr lang="es-ES" dirty="0" smtClean="0"/>
              <a:t>Rashi z”l escribe: Hay un “Majar” que es ahora (que significa “mañana”), y hay un “Majar” que es después del paso de algún tiempo.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Aquí, </a:t>
            </a:r>
            <a:r>
              <a:rPr lang="es-ES" smtClean="0"/>
              <a:t>"Majar</a:t>
            </a:r>
            <a:r>
              <a:rPr lang="es-ES" dirty="0" smtClean="0"/>
              <a:t>" tiene el último significado. [Hasta aquí de Rashi]</a:t>
            </a:r>
          </a:p>
          <a:p>
            <a:pPr>
              <a:buNone/>
            </a:pPr>
            <a:r>
              <a:rPr lang="es-ES" dirty="0" smtClean="0"/>
              <a:t>R' Jaim Williamowsky z”l (1896-1971; rabino y Mohel en USA, escribe: Cuando la esperanza surge en el corazón humano, aunque el presente sea oscuro y sombrío, la expectativa de un mañana mejor fortalece nuestro ánimo y sostiene nuestros pasos vacilantes.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Todas las personas sueñan con la redención y cada esclavo tiene visiones de libertad. </a:t>
            </a:r>
          </a:p>
          <a:p>
            <a:pPr>
              <a:buNone/>
            </a:pPr>
            <a:r>
              <a:rPr lang="es-ES" dirty="0" smtClean="0"/>
              <a:t>Toda persona cuya existencia se ve oscurecida por la miseria busca el amanecer en el horizonte lejano. </a:t>
            </a:r>
          </a:p>
          <a:p>
            <a:pPr>
              <a:buNone/>
            </a:pPr>
            <a:r>
              <a:rPr lang="es-ES" dirty="0" smtClean="0"/>
              <a:t>Sin embargo, la pregunta es: ¿Están estas personas preocupadas por el mañana inmediato, un objetivo de corto plazo, o aspiran a más que eso?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¿Tienen también en cuenta el mañana lejano? </a:t>
            </a:r>
          </a:p>
          <a:p>
            <a:pPr>
              <a:buNone/>
            </a:pPr>
            <a:r>
              <a:rPr lang="es-ES" dirty="0" smtClean="0"/>
              <a:t>¿Su visión se limita a lo que los enfrenta directamente, o el sueño de libertad también proporciona días más felices para las generaciones aún por nacer?</a:t>
            </a:r>
          </a:p>
          <a:p>
            <a:pPr>
              <a:buNone/>
            </a:pPr>
            <a:r>
              <a:rPr lang="es-ES" dirty="0" smtClean="0"/>
              <a:t>Rabí Williamowsky continúa: Cuando la libertad de Israel estuviera garantizada, debía incluir no sólo el mañana previsible, sino que debía abarcar todo el panorama del futuro.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“Majar” claramente implica un mañana grande y glorioso que asegurará la libertad de toda la humanidad, en el buen tiempo de Di-s y bajo Su Ley.</a:t>
            </a:r>
          </a:p>
          <a:p>
            <a:pPr>
              <a:buNone/>
            </a:pPr>
            <a:r>
              <a:rPr lang="es-ES" dirty="0" smtClean="0"/>
              <a:t>Leemos (Shemot 8:19): “Haré un ‘</a:t>
            </a:r>
            <a:r>
              <a:rPr lang="es-ES" b="1" i="1" dirty="0" smtClean="0"/>
              <a:t>Pedut</a:t>
            </a:r>
            <a:r>
              <a:rPr lang="es-ES" dirty="0" smtClean="0"/>
              <a:t>' entre Mi pueblo y tu pueblo [los egipcios] - Majar / mañana. . .”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Algunos comentarios (por ejemplo, Rashi) entienden que "Pedut" significa distinción o separación, mientras que otros lo traducen como redención o liberación. </a:t>
            </a:r>
          </a:p>
          <a:p>
            <a:pPr>
              <a:buNone/>
            </a:pPr>
            <a:r>
              <a:rPr lang="es-ES" dirty="0" smtClean="0"/>
              <a:t>En realidad, escribe R’ Williamowsky, un estudio cuidadoso de la importancia histórica de este acontecimiento nos convencerá de que la palabra implica una combinación de ambos significados.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10" dirty="0" smtClean="0"/>
              <a:t>El explica: Hay una diferencia básica, una marcada distinción, entre el concepto de redención o libertad que se ocupa sólo de la ruptura inmediata de las cadenas físicas y ese exaltado concepto de libertad que busca liberar al hombre para siempre. </a:t>
            </a:r>
          </a:p>
          <a:p>
            <a:pPr>
              <a:buNone/>
            </a:pPr>
            <a:r>
              <a:rPr lang="es-ES" sz="2910" dirty="0" smtClean="0"/>
              <a:t>Este último declara que la libertad sólo puede obtenerse dentro del marco de la ley y la justicia, específicamente, dentro de la Torá y sus enseñanzas.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 través del Éxodo, Hashem promete mostrarnos esta distinción rompiendo las cadenas físicas de la esclavitud “Majar” / “mañana”, y también liberando al hombre para siempre “Majar” / “después del paso de algún tiempo”.] (RCA Manual de sermones festivos y sabáticos – 5715, p.25)</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400" b="1" dirty="0" smtClean="0">
                <a:solidFill>
                  <a:srgbClr val="FF0000"/>
                </a:solidFill>
              </a:rPr>
              <a:t>Sheminí: La Garza y la </a:t>
            </a:r>
            <a:r>
              <a:rPr lang="es-MX" sz="2400" b="1" dirty="0" err="1" smtClean="0">
                <a:solidFill>
                  <a:srgbClr val="FF0000"/>
                </a:solidFill>
              </a:rPr>
              <a:t>Cigueña</a:t>
            </a:r>
            <a:endParaRPr lang="es-MX" sz="2400" b="1" dirty="0" smtClean="0">
              <a:solidFill>
                <a:srgbClr val="FF0000"/>
              </a:solidFill>
            </a:endParaRPr>
          </a:p>
          <a:p>
            <a:r>
              <a:rPr lang="es-ES" sz="2400" i="1" dirty="0" smtClean="0"/>
              <a:t>De las notas del Rabino Dr. Tzvi Hersh Weinreb</a:t>
            </a:r>
          </a:p>
          <a:p>
            <a:r>
              <a:rPr lang="es-ES" dirty="0" smtClean="0"/>
              <a:t>No creo que los padres le digan esto a sus hijos, pero solían hacerlo cuando yo era niño.</a:t>
            </a:r>
          </a:p>
          <a:p>
            <a:r>
              <a:rPr lang="es-ES" dirty="0" smtClean="0"/>
              <a:t>Cuando los niños preguntaron una vez de dónde vienen los bebés, les dijeron que los trajo la cigüeña.</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a:t>
            </a:r>
            <a:r>
              <a:rPr lang="es-MX" sz="1600" b="1" dirty="0" err="1" smtClean="0"/>
              <a:t>Cigueña</a:t>
            </a:r>
            <a:endParaRPr lang="es-MX" sz="1600" b="1" dirty="0" smtClean="0"/>
          </a:p>
          <a:p>
            <a:r>
              <a:rPr lang="es-ES" sz="3000" dirty="0" smtClean="0"/>
              <a:t>La cigüeña es un ave migratoria que era muy familiar para las personas que vivían en Europa central. </a:t>
            </a:r>
          </a:p>
          <a:p>
            <a:r>
              <a:rPr lang="es-ES" sz="3000" dirty="0" smtClean="0"/>
              <a:t>La cigüeña aparecía de repente, casi misteriosamente, en primavera, después de una larga ausencia durante el frío invierno. La cigüeña anidaba en los tejados, junto a las chimeneas de la casa y, a menudo, justo encima de ellas.</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Dado que todos los niños fueron testigos de la ausencia y el regreso final de estas grandes aves blancas con picos largos, era natural que los padres evitaran contarles a sus hijos los "hechos de la vida" mientras pudieran salirse con la suya, atribuyéndoles la apariencia de nuevos bebés a la cigüeña.</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Curiosamente, la cigüeña hace su aparición en la porción de la Torá de esta semana, Sheminí. </a:t>
            </a:r>
          </a:p>
          <a:p>
            <a:r>
              <a:rPr lang="es-ES" dirty="0" smtClean="0"/>
              <a:t>La Biblia, sin embargo, no se rebaja al mito común de que la cigüeña era responsable del parto, si no de la producción, de nuevos bebés.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000" dirty="0" smtClean="0"/>
              <a:t>De hecho, en la porción de la Torá de la próxima semana, Tazriah, los primeros versículos contienen un relato bastante explícito de la biología de la concepción y el parto.</a:t>
            </a:r>
          </a:p>
          <a:p>
            <a:r>
              <a:rPr lang="es-ES" sz="3000" dirty="0" smtClean="0"/>
              <a:t>Pero la Biblia enumera a la cigüeña como una de las numerosas aves "inmundas"; es decir, como una de las especies de pájaros que un judío tiene prohibido comer.</a:t>
            </a:r>
            <a:endParaRPr lang="en-U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600" dirty="0" smtClean="0"/>
              <a:t>El término hebreo para la cigüeña es “</a:t>
            </a:r>
            <a:r>
              <a:rPr lang="es-ES" sz="3600" i="1" dirty="0" err="1" smtClean="0"/>
              <a:t>jasidah</a:t>
            </a:r>
            <a:r>
              <a:rPr lang="es-ES" sz="3600" dirty="0" smtClean="0"/>
              <a:t>”, sobre el cual Rashí tiene un comentario fascinante. </a:t>
            </a:r>
          </a:p>
          <a:p>
            <a:r>
              <a:rPr lang="es-ES" sz="3600" dirty="0" smtClean="0"/>
              <a:t>Comienza identificando la jasidá como "una gran ave blanca" y le aplica el antiguo nombre francés </a:t>
            </a:r>
            <a:r>
              <a:rPr lang="es-ES" sz="3600" dirty="0" err="1" smtClean="0"/>
              <a:t>tzikonia</a:t>
            </a:r>
            <a:r>
              <a:rPr lang="es-ES" sz="3600" dirty="0" smtClean="0"/>
              <a:t>.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Una consulta rápida con un libro infantil de zoología me informó que la cigüeña blanca europea, que anida en los tejados y en los árboles y es símbolo del parto, técnicamente se clasifica en latín como </a:t>
            </a:r>
            <a:r>
              <a:rPr lang="es-ES" i="1" dirty="0" smtClean="0"/>
              <a:t>ciconia </a:t>
            </a:r>
            <a:r>
              <a:rPr lang="es-ES" i="1" dirty="0" err="1" smtClean="0"/>
              <a:t>ciconia</a:t>
            </a:r>
            <a:r>
              <a:rPr lang="es-ES" dirty="0" smtClean="0"/>
              <a:t>.</a:t>
            </a:r>
          </a:p>
          <a:p>
            <a:r>
              <a:rPr lang="es-ES" dirty="0" err="1" smtClean="0"/>
              <a:t>Rashi</a:t>
            </a:r>
            <a:r>
              <a:rPr lang="es-ES" dirty="0" smtClean="0"/>
              <a:t> aparentemente estaba muy familiarizado con esta ave.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Continúa sugiriendo la razón por la cual la ciconia </a:t>
            </a:r>
            <a:r>
              <a:rPr lang="es-ES" dirty="0" err="1" smtClean="0"/>
              <a:t>ciconia</a:t>
            </a:r>
            <a:r>
              <a:rPr lang="es-ES" dirty="0" smtClean="0"/>
              <a:t>, o cigüeña, se llama “</a:t>
            </a:r>
            <a:r>
              <a:rPr lang="es-ES" dirty="0" err="1" smtClean="0"/>
              <a:t>jasidah</a:t>
            </a:r>
            <a:r>
              <a:rPr lang="es-ES" dirty="0" smtClean="0"/>
              <a:t>” en hebreo. </a:t>
            </a:r>
          </a:p>
          <a:p>
            <a:r>
              <a:rPr lang="es-ES" dirty="0" smtClean="0"/>
              <a:t>Después de todo, ese término hebreo significa "el bondadoso", el que hace actos de </a:t>
            </a:r>
            <a:r>
              <a:rPr lang="es-ES" i="1" dirty="0" err="1" smtClean="0"/>
              <a:t>jesed</a:t>
            </a:r>
            <a:r>
              <a:rPr lang="es-ES" dirty="0" smtClean="0"/>
              <a:t> (bondad amorosa). </a:t>
            </a:r>
          </a:p>
          <a:p>
            <a:r>
              <a:rPr lang="es-ES" dirty="0" smtClean="0"/>
              <a:t>La razón, ya ofrecida en el Talmud, es que la cigüeña "es bondadosa con sus amigos"; </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Es decir, generosa y protectora de los demás miembros de su propia especie.</a:t>
            </a:r>
          </a:p>
          <a:p>
            <a:r>
              <a:rPr lang="es-ES" dirty="0" smtClean="0"/>
              <a:t>Hace mucho tiempo, los estudiantes entusiastas de la parashá comenzaron a preguntarse por qué un pájaro que era tan amable y apasionado debería figurar entre las aves impuras.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Después de todo, comúnmente se asume que los animales que están prohibidos para comer son representativos de algún rasgo de carácter indeseable. </a:t>
            </a:r>
          </a:p>
          <a:p>
            <a:r>
              <a:rPr lang="es-ES" dirty="0" smtClean="0"/>
              <a:t>Aquí tenemos a un pájaro que merece ser llamado “</a:t>
            </a:r>
            <a:r>
              <a:rPr lang="es-ES" dirty="0" err="1" smtClean="0"/>
              <a:t>jasidah</a:t>
            </a:r>
            <a:r>
              <a:rPr lang="es-ES" dirty="0" smtClean="0"/>
              <a:t>”, piadoso. </a:t>
            </a:r>
          </a:p>
          <a:p>
            <a:r>
              <a:rPr lang="es-ES" dirty="0" smtClean="0"/>
              <a:t>¿Por qué debería ser considerado impuro?</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Uno de esos estudiantes entusiastas, y es difícil determinar su identidad, sugirió hace mucho tiempo que el problema con la jasidá es que, aunque es amable, solo lo es con sus amigos. </a:t>
            </a:r>
          </a:p>
          <a:p>
            <a:r>
              <a:rPr lang="es-ES" dirty="0" smtClean="0"/>
              <a:t>Ella muestra compasión solo por otros miembros de su propia especie.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Con aquellos que no son sus amigos sino que pertenecen a una especie diferente, ella es indiferente y, a menudo, incluso cruel.</a:t>
            </a:r>
          </a:p>
          <a:p>
            <a:r>
              <a:rPr lang="es-ES" dirty="0" smtClean="0"/>
              <a:t>Ser amable de manera discriminatoria es un rasgo de carácter negativo. </a:t>
            </a:r>
          </a:p>
          <a:p>
            <a:r>
              <a:rPr lang="es-ES" dirty="0" smtClean="0"/>
              <a:t>Por lo tanto, la cigüeña es </a:t>
            </a:r>
            <a:r>
              <a:rPr lang="es-ES" dirty="0" err="1" smtClean="0"/>
              <a:t>treif</a:t>
            </a:r>
            <a:r>
              <a:rPr lang="es-ES" dirty="0" smtClean="0"/>
              <a:t>, prohibida. ¡Qué lección poderosa y relevante para cada uno de nosotros! </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000" dirty="0" smtClean="0"/>
              <a:t>De vez en cuando, aprendemos sobre desastres naturales, huracanes y tsunamis, que ocurren en todo el mundo, a menudo en países distantes y exóticos, a personas que son étnica y culturalmente muy diferentes a nosotros. </a:t>
            </a:r>
          </a:p>
          <a:p>
            <a:r>
              <a:rPr lang="es-ES" sz="3000" dirty="0" smtClean="0"/>
              <a:t>Sin embargo, es justo que prestemos atención a las personas que no son de nuestra propia especie y que se enfrentan a desastres horribles y trágicos.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No podemos preocuparnos sólo por nosotros mismos.</a:t>
            </a:r>
          </a:p>
          <a:p>
            <a:r>
              <a:rPr lang="es-ES" dirty="0" smtClean="0"/>
              <a:t>Pero, ¿quién de nosotros puede negar no haber tenido al menos una fugaz tentación de apartar la mirada de ese sufrimiento humano porque ocurrió tan lejos de nosotros, a personas que no son parientes nuestros?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Es natural que nuestra respuesta sea: "La caridad comienza en casa", y que nos volvamos hacia las necesidades de nuestros propios amigos y allegados, borrando los gritos y lágrimas de los de una "especie ajena".</a:t>
            </a:r>
          </a:p>
          <a:p>
            <a:r>
              <a:rPr lang="es-ES" dirty="0" smtClean="0"/>
              <a:t>El mensaje que nos da </a:t>
            </a:r>
            <a:r>
              <a:rPr lang="es-ES" dirty="0" err="1" smtClean="0"/>
              <a:t>Rashi</a:t>
            </a:r>
            <a:r>
              <a:rPr lang="es-ES" dirty="0" smtClean="0"/>
              <a:t> es claro. Tal reacción es </a:t>
            </a:r>
            <a:r>
              <a:rPr lang="es-ES" dirty="0" err="1" smtClean="0"/>
              <a:t>treif</a:t>
            </a:r>
            <a:r>
              <a:rPr lang="es-ES" dirty="0" smtClean="0"/>
              <a:t>.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600" dirty="0" smtClean="0"/>
              <a:t>Es totalmente erróneo ignorar el sufrimiento de los seres humanos solo porque son diferentes o distantes de nosotros. </a:t>
            </a:r>
          </a:p>
          <a:p>
            <a:r>
              <a:rPr lang="es-ES" sz="3600" dirty="0" smtClean="0"/>
              <a:t>La jasidá es compasiva y caritativa, pero solo con los de su propia especie. </a:t>
            </a:r>
          </a:p>
          <a:p>
            <a:r>
              <a:rPr lang="es-ES" sz="3600" dirty="0" smtClean="0"/>
              <a:t>No se nos permite emular la jasidá.</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000" dirty="0" smtClean="0"/>
              <a:t>Justo después de que la jasidá se menciona en la parashá de esta semana, en Levítico 11:19, encontramos que se menciona otra ave, la </a:t>
            </a:r>
            <a:r>
              <a:rPr lang="es-ES" sz="3000" b="1" i="1" dirty="0" smtClean="0"/>
              <a:t>anafá</a:t>
            </a:r>
            <a:r>
              <a:rPr lang="es-ES" sz="3000" dirty="0" smtClean="0"/>
              <a:t>. </a:t>
            </a:r>
          </a:p>
          <a:p>
            <a:r>
              <a:rPr lang="es-ES" sz="3000" dirty="0" smtClean="0"/>
              <a:t>Rashí describe a la anafá como un ave grande y malhumorada, un pájaro enojado, y se aventura a adivinar que es la garza, con la que estaba personalmente familiarizado, que vive en el norte de Europa central.</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Si la cigüeña simboliza el mal de la generosidad discriminatoria, la garza simboliza los males de la ira.</a:t>
            </a:r>
          </a:p>
          <a:p>
            <a:r>
              <a:rPr lang="es-ES" dirty="0" smtClean="0"/>
              <a:t>La ira es juzgada muy negativamente por la tradición judía. Nuestros Sabios nos dicen que es por la manera en que una persona controla su ira que se puede evaluar su verdadero carácter.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El Talmud nos dice que una persona que se enoja es susceptible de cometer graves errores, de modo que incluso el más sabio de los hombres puede cometer errores si se permite enojarse.</a:t>
            </a:r>
          </a:p>
          <a:p>
            <a:r>
              <a:rPr lang="es-ES" dirty="0" smtClean="0"/>
              <a:t>Nuestros Sabios ofrecen un ejemplo de un hombre sabio que cayó presa de la ira y luego se equivocó. </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Ese hombre sabio no era otro que el propio Moisés, y el incidente ocurrió en nuestra misma porción de la Torá, Sheminí. "Y Moisés preguntó diligentemente por el macho cabrío de la ofrenda por el pecado, y he aquí que estaba quemado; y se enojó con Elazar e Itamar..." (Levítico 10:16)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600" dirty="0" smtClean="0"/>
              <a:t>En los versículos inmediatamente posteriores, quedó claro, como Aarón, el hermano de Moisés, señaló que Moisés "se apresuró a juzgar" y se equivocó. </a:t>
            </a:r>
          </a:p>
          <a:p>
            <a:r>
              <a:rPr lang="es-ES" sz="3600" dirty="0" smtClean="0"/>
              <a:t>A su favor, Moisés no estaba demasiado avergonzado para admitir su error.</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Malbim, un comentarista brillante y a menudo creativamente perspicaz del siglo XIX, sugiere con respecto a estos versos que existe una relación recíproca entre la ira y el error. </a:t>
            </a:r>
          </a:p>
          <a:p>
            <a:r>
              <a:rPr lang="es-ES" dirty="0" smtClean="0"/>
              <a:t>Sí, cuando uno está en un estado de ira, su juicio se nubla y es propenso al error.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Pero también es cierto, argumenta, que cuando uno está cegado por el error, es propenso a la ira. </a:t>
            </a:r>
          </a:p>
          <a:p>
            <a:r>
              <a:rPr lang="es-ES" dirty="0" smtClean="0"/>
              <a:t>A menudo, ver los hechos claramente impide la respuesta de enojo.</a:t>
            </a:r>
          </a:p>
          <a:p>
            <a:r>
              <a:rPr lang="es-ES" dirty="0" smtClean="0"/>
              <a:t>Una vez más, hemos visto la gran sabiduría a la que se puede acceder simplemente "rascando la superficie" del texto bíblico.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dirty="0" smtClean="0"/>
              <a:t>Superficialmente, la porción bíblica de esta semana nos ofrece los nombres de dos especies de aves que están ritualmente excluidas del menú judío.</a:t>
            </a:r>
          </a:p>
          <a:p>
            <a:r>
              <a:rPr lang="es-ES" dirty="0" smtClean="0"/>
              <a:t>Pero debajo de la superficie, estos dos pájaros, la cigüeña y la garza, abren dos vastos capítulos en el completo libro de ética judía.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000" dirty="0" smtClean="0"/>
              <a:t>De la cigüeña aprendemos lo importante que es que nuestra caridad sea inclusiva y se extienda incluso a poblaciones muy alejadas geográfica, étnica o religiosamente de nosotros.</a:t>
            </a:r>
          </a:p>
          <a:p>
            <a:r>
              <a:rPr lang="es-ES" sz="3000" dirty="0" smtClean="0"/>
              <a:t>Y de la garza aprendemos sobre los peligros de la ira y sobre la relación dinámica entre nuestros poderes intelectuales y nuestras pasiones emocionales.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600" dirty="0" smtClean="0"/>
              <a:t>A veces, las fallas intelectuales conducen a emociones pecaminosas. </a:t>
            </a:r>
          </a:p>
          <a:p>
            <a:r>
              <a:rPr lang="es-ES" sz="3600" dirty="0" smtClean="0"/>
              <a:t>Con mayor frecuencia, las emociones desenfrenadas comprometen nuestro intelecto de maneras que pueden ser desastrosas.</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MX" sz="1600" b="1" dirty="0" smtClean="0"/>
              <a:t>Sheminí: La Garza y la Cigüeña</a:t>
            </a:r>
          </a:p>
          <a:p>
            <a:r>
              <a:rPr lang="es-ES" sz="3600" dirty="0" smtClean="0"/>
              <a:t>Dos lecciones de dos pájaros: sé sensible a las necesidades de todos los seres humanos, se parezcan o no a ti, y controla tu ira, para no caer en las trampas de los errores y equivocaciones.</a:t>
            </a:r>
            <a:endParaRPr lang="en-U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400" b="1" dirty="0" smtClean="0"/>
              <a:t>Qué podemos aprender del cerdo?</a:t>
            </a:r>
          </a:p>
          <a:p>
            <a:r>
              <a:rPr lang="es-CO" dirty="0" smtClean="0"/>
              <a:t>Hay mucho que aprender de la larga tradición de la aversión judía por la carne de cerdo.</a:t>
            </a:r>
            <a:endParaRPr lang="en-US" dirty="0" smtClean="0"/>
          </a:p>
          <a:p>
            <a:r>
              <a:rPr lang="es-CO" dirty="0" smtClean="0"/>
              <a:t> De las notas de Rabí Beth Kalish</a:t>
            </a:r>
            <a:endParaRPr lang="en-US" dirty="0" smtClean="0"/>
          </a:p>
          <a:p>
            <a:r>
              <a:rPr lang="es-CO" dirty="0" smtClean="0"/>
              <a:t>Comentario sobre Parashat Sheminí, Levítico 9: 1-11: 47, Números 19: 1--22</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i="1" dirty="0" smtClean="0"/>
              <a:t>"Y el cerdo, aunque tiene pezuñas verdaderas, con las pezuñas hendidas, no rumia: es inmundo para ustedes". </a:t>
            </a:r>
            <a:r>
              <a:rPr lang="es-CO" sz="2000" b="1" dirty="0" smtClean="0"/>
              <a:t>(Levítico 11: 7) </a:t>
            </a:r>
            <a:endParaRPr lang="es-CO" b="1" dirty="0" smtClean="0"/>
          </a:p>
          <a:p>
            <a:r>
              <a:rPr lang="es-CO" dirty="0" smtClean="0"/>
              <a:t>De todas las reglas de kashrut (ley dietética judía), la prohibición de comer cerdo tiene quizás la resonancia más profunda para los judíos.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sz="3100" dirty="0" smtClean="0"/>
              <a:t>Históricamente, la negativa a comer carne de cerdo se ha entendido como un símbolo de la identidad judía.</a:t>
            </a:r>
          </a:p>
          <a:p>
            <a:r>
              <a:rPr lang="es-CO" sz="3100" dirty="0" smtClean="0"/>
              <a:t>Durante las persecuciones de Antíoco IV que forman el trasfondo de la historia de Hanuka, los judíos aceptaron el martirio en lugar de comer cerdo en público, ya que entendieron esta acción como una renuncia pública a su fe. </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Incluso hoy en día, muchos judíos que no observan otras leyes de kashrut se abstienen de comer cerdo. </a:t>
            </a:r>
          </a:p>
          <a:p>
            <a:r>
              <a:rPr lang="es-CO" dirty="0" smtClean="0"/>
              <a:t>Cuando abrimos Parashat Sheminí, la primera sección de la Torá en la que se discuten las leyes de kashrut, podríamos esperar una larga exposición sobre los males particulares del cerdo.</a:t>
            </a: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¿Por qué el cerdo?</a:t>
            </a:r>
            <a:endParaRPr lang="en-US" dirty="0" smtClean="0"/>
          </a:p>
          <a:p>
            <a:r>
              <a:rPr lang="es-CO" dirty="0" smtClean="0"/>
              <a:t>En cambio, cuando miramos la prohibición de comer cerdo en el contexto de los otros alimentos prohibidos enumerados en Parashat Sheminí, de repente parece sorprendente que el cerdo haya alcanzado una notoriedad tan singular. </a:t>
            </a: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La lista de alimentos prohibidos comienza con delicias más oscuras como el camello y el tejón de roca; el cerdo, el último de los mamíferos que se menciona, parece casi una ocurrencia tardía.</a:t>
            </a:r>
            <a:endParaRPr lang="en-US" dirty="0" smtClean="0"/>
          </a:p>
          <a:p>
            <a:r>
              <a:rPr lang="es-CO" dirty="0" smtClean="0"/>
              <a:t>Aún más sorprendente, el cerdo no viola los estándares de kashrut tan flagrantemente como lo hacen otros animales.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La Torá enseña que para ser kosher, los animales deben rumiar y tener pezuñas hendidas. </a:t>
            </a:r>
          </a:p>
          <a:p>
            <a:r>
              <a:rPr lang="es-CO" dirty="0" smtClean="0"/>
              <a:t>El cerdo no rumia, pero tiene pezuñas hendidas, por lo que podríamos esperar que sea menos ofensivo que los animales que no cumplen con ninguno de los criterios.</a:t>
            </a: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b="1" i="1" dirty="0" smtClean="0"/>
              <a:t>La vista desde Premishlan</a:t>
            </a:r>
            <a:endParaRPr lang="en-US" b="1" i="1" dirty="0" smtClean="0"/>
          </a:p>
          <a:p>
            <a:r>
              <a:rPr lang="es-CO" dirty="0" smtClean="0"/>
              <a:t>En vista de esta aparente contradicción, ¿cómo podemos entender la aversión judía generalizada a la carne de cerdo? Los eruditos bíblicos han sugerido una serie de posibilidades históricas, pero una historia contada por el maestro jasídico, el rabino Meir de Premishlan, ofrece una visión única.</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sz="3000" dirty="0" smtClean="0"/>
              <a:t>Un Shabat, el rabino Meir invitó a un amigo que había estado visitando Premishlan durante varias semanas. </a:t>
            </a:r>
          </a:p>
          <a:p>
            <a:r>
              <a:rPr lang="es-CO" sz="3000" dirty="0" smtClean="0"/>
              <a:t>Durante la cena, el rabino Meir se sorprendió al notar que el invitado parecía tener mucha hambre. Antes de llegar a la casa del rabino Meir, el invitado se había alojado con otro miembro de la comunidad, que el rabino Meir sabía que era un anfitrión generoso. </a:t>
            </a: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¿Por qué, entonces, el huésped debería haber dejado su casa con hambre?</a:t>
            </a:r>
          </a:p>
          <a:p>
            <a:r>
              <a:rPr lang="es-CO" dirty="0" smtClean="0"/>
              <a:t>Finalmente, el rabino Meir entendió la razón. Aunque el anfitrión le había ofrecido abundantes comidas al huésped, él mismo había comido muy poco. </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Temiendo parecer glotón cuando el anfitrión estaba comiendo tan escasamente, el invitado estaba demasiado avergonzado para comer hasta saciarse. </a:t>
            </a:r>
          </a:p>
          <a:p>
            <a:r>
              <a:rPr lang="es-CO" dirty="0" smtClean="0"/>
              <a:t>Las intenciones del anfitrión eran buenas, pero el invitado se fue con hambre y avergonzado.</a:t>
            </a: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El rabino Meir enseñó que esta historia se puede leer como una alegoría del texto en Parashat Sheminí. </a:t>
            </a:r>
          </a:p>
          <a:p>
            <a:r>
              <a:rPr lang="es-CO" dirty="0" smtClean="0"/>
              <a:t>El anfitrión que cumple parte de la mitzvá de la hospitalidad pero no come lo suficiente puede agradar al cerdo, que cumple uno de los criterios para un animal kosher pero no rumia. </a:t>
            </a: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Así como se nos prohíbe comer cerdo, también se nos prohíbe comportarnos como el anfitrión de la historia. </a:t>
            </a:r>
          </a:p>
          <a:p>
            <a:r>
              <a:rPr lang="es-CO" dirty="0" smtClean="0"/>
              <a:t>Así como al cerdo se le da vida porque no rumia, también nuestra tzedaká se contaminará si nuestra ofrenda avergüenza a los que coman de nuestra mesa.</a:t>
            </a:r>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Cuando compartimos nuestra generosidad con los demás, es nuestra responsabilidad asegurarnos de que nuestro comportamiento no los avergüence. </a:t>
            </a:r>
          </a:p>
          <a:p>
            <a:r>
              <a:rPr lang="es-CO" dirty="0" smtClean="0"/>
              <a:t>Los rabinos enfatizan la importancia no solo de lo que damos, sino también de cómo damos. </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Incluso se nos sugiere que sería mejor no dar nada que dar de una manera que avergüence al destinatario. </a:t>
            </a:r>
          </a:p>
          <a:p>
            <a:r>
              <a:rPr lang="es-CO" dirty="0" smtClean="0"/>
              <a:t>Dar tzedaká es siempre una mitzvá, pero la tzedaká que degrada al receptor nunca puede ser completamente kosher.</a:t>
            </a:r>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Quizás la razón por la que el anfitrión comía tan poco no era que no tuviera apetito, sino que no quería cenar junto a un extraño. </a:t>
            </a:r>
          </a:p>
          <a:p>
            <a:r>
              <a:rPr lang="es-CO" dirty="0" smtClean="0"/>
              <a:t>Quizás comió una comida completa más tarde, después de que el invitado se había ido y sus propios amigos habían llegado. Estaba dispuesto a darle al invitado un plato lleno de comida, pero no a compartir la comida con él. </a:t>
            </a: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Debido a que insistió en ver al invitado como un "otro" separado, no pudo ver el impacto de su comportamiento.</a:t>
            </a:r>
          </a:p>
          <a:p>
            <a:r>
              <a:rPr lang="es-CO" dirty="0" smtClean="0"/>
              <a:t>Como occidentales comprometidos con el mundo en desarrollo, podemos fácilmente cometer el mismo error que el anfitrión de Premishlan. </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Como el anfitrión, podemos tener las mejores intenciones y estamos ansiosos por compartir nuestra generosidad. Pero si objetivamos a los pobres, si permitimos que las diferencias culturales y de clase nos oscurezcan la profundidad total de su humanidad, corremos el riesgo de ser condescendientes o degradar a las personas a las que damos.</a:t>
            </a: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dirty="0" smtClean="0"/>
              <a:t>Cuando corremos el riesgo de caer en esta trampa, nuestro cerdo tan despreciado tiene una lección importante que enseñarnos. </a:t>
            </a:r>
          </a:p>
          <a:p>
            <a:r>
              <a:rPr lang="es-CO" dirty="0" smtClean="0"/>
              <a:t>Sería fácil pensar que una pezuña hendida es lo suficientemente kosher. </a:t>
            </a:r>
          </a:p>
          <a:p>
            <a:r>
              <a:rPr lang="es-CO" dirty="0" smtClean="0"/>
              <a:t>Sería fácil pensar que solo dar era suficiente. </a:t>
            </a: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Qué podemos aprender del cerdo?</a:t>
            </a:r>
          </a:p>
          <a:p>
            <a:r>
              <a:rPr lang="es-CO" sz="3100" dirty="0" smtClean="0"/>
              <a:t>Poner un énfasis tan especial en el cerdo como prohibido es insistir en que la dignidad humana de todas las personas debe ser siempre nuestra primera preocupación. </a:t>
            </a:r>
          </a:p>
          <a:p>
            <a:r>
              <a:rPr lang="es-CO" sz="3100" dirty="0" smtClean="0"/>
              <a:t>El cerdo es el paradigma del </a:t>
            </a:r>
            <a:r>
              <a:rPr lang="es-CO" sz="3100" b="1" i="1" dirty="0" err="1" smtClean="0"/>
              <a:t>trefa</a:t>
            </a:r>
            <a:r>
              <a:rPr lang="es-CO" sz="3100" dirty="0" smtClean="0"/>
              <a:t> porque simboliza la negación del valor más importante de todos: la humanidad compartida de los demás con quienes partimos el pan.</a:t>
            </a:r>
            <a:endParaRPr lang="en-US" sz="3100"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400" b="1" dirty="0" smtClean="0"/>
              <a:t>Dicha o desdicha, la muerte de Nadab y </a:t>
            </a:r>
            <a:r>
              <a:rPr lang="es-MX" sz="2400" b="1" dirty="0" err="1" smtClean="0"/>
              <a:t>Abihu</a:t>
            </a:r>
            <a:r>
              <a:rPr lang="es-MX" sz="2400" b="1" dirty="0" smtClean="0"/>
              <a:t>?</a:t>
            </a:r>
          </a:p>
          <a:p>
            <a:r>
              <a:rPr lang="es-ES" dirty="0" smtClean="0"/>
              <a:t>R. Eleazar de </a:t>
            </a:r>
            <a:r>
              <a:rPr lang="es-ES" dirty="0" err="1" smtClean="0"/>
              <a:t>Modim</a:t>
            </a:r>
            <a:r>
              <a:rPr lang="es-ES" dirty="0" smtClean="0"/>
              <a:t> dijo: “Sal y ve cuán grave fue la muerte de los hijos de Aarón para el Santo, bendito sea Él; porque en cada lugar que [la Escritura] menciona su muerte, menciona su transgresión. </a:t>
            </a:r>
          </a:p>
          <a:p>
            <a:r>
              <a:rPr lang="es-ES" dirty="0" smtClean="0"/>
              <a:t>¿Y por qué todo esto? </a:t>
            </a:r>
          </a:p>
          <a:p>
            <a:r>
              <a:rPr lang="es-ES" dirty="0" smtClean="0"/>
              <a:t>Para no darles a los que vienen al mundo un pretexto para decir: </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'Los actos vergonzosos fueron cometidos en secreto por ellos, por lo que murieron". </a:t>
            </a:r>
          </a:p>
          <a:p>
            <a:r>
              <a:rPr lang="es-ES" dirty="0" smtClean="0"/>
              <a:t>Bar Qapará dijo en nombre de R. Jeremías bar Eleazar:" Los hijos de Aarón murieron debido a cuatro cosas: por el acercamiento, por el sacrificio, por el fuego extraño, y por no tomar consejos el uno del otro. </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Por acercarse, en que entraron al santuario más íntimo.</a:t>
            </a:r>
            <a:endParaRPr lang="en-US" dirty="0" smtClean="0"/>
          </a:p>
          <a:p>
            <a:r>
              <a:rPr lang="es-ES" dirty="0" smtClean="0"/>
              <a:t>Por el sacrificio, en el sentido de que ofrecían un sacrificio, que no se les había ordenado [ofrecer]. Por el fuego alienígena, en el sentido de que habían traído fuego desde una cocina (en lugar de desde el altar). </a:t>
            </a: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Y por no tomar consejos el uno del otro. </a:t>
            </a:r>
          </a:p>
          <a:p>
            <a:r>
              <a:rPr lang="es-ES" dirty="0" smtClean="0"/>
              <a:t>R. </a:t>
            </a:r>
            <a:r>
              <a:rPr lang="es-ES" dirty="0" err="1" smtClean="0"/>
              <a:t>Mani</a:t>
            </a:r>
            <a:r>
              <a:rPr lang="es-ES" dirty="0" smtClean="0"/>
              <a:t> de </a:t>
            </a:r>
            <a:r>
              <a:rPr lang="es-ES" dirty="0" err="1" smtClean="0"/>
              <a:t>Sha'av</a:t>
            </a:r>
            <a:r>
              <a:rPr lang="es-ES" dirty="0" smtClean="0"/>
              <a:t> y R. Joshua de </a:t>
            </a:r>
            <a:r>
              <a:rPr lang="es-ES" dirty="0" err="1" smtClean="0"/>
              <a:t>Sikhnin</a:t>
            </a:r>
            <a:r>
              <a:rPr lang="es-ES" dirty="0" smtClean="0"/>
              <a:t> dijeron en nombre de R. Levi: </a:t>
            </a:r>
          </a:p>
          <a:p>
            <a:r>
              <a:rPr lang="es-ES" dirty="0" smtClean="0"/>
              <a:t>“Los hijos de Aarón murieron por cuatro cosas, y [una sentencia de] muerte se registra en relación con todos ellos.</a:t>
            </a:r>
          </a:p>
          <a:p>
            <a:r>
              <a:rPr lang="es-ES" dirty="0" smtClean="0"/>
              <a:t> Porque ellos entraron sin lavarse las manos y los pies, y dice (en Éxodo 30:20): </a:t>
            </a: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"Cuando lleguen a la tienda de reunión, se lavarán con agua para que no mueran". Porque entraron sin ropa [del sacerdocio apropiado] , y dice (en Éxodo 28:43), 'Y estarán sobre Aarón y sus hijos al venir a la tienda de reunión ...' ”</a:t>
            </a:r>
          </a:p>
          <a:p>
            <a:r>
              <a:rPr lang="es-ES" dirty="0" smtClean="0"/>
              <a:t>¿Y qué les faltaba?</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R. Levi dijo: "Les faltaba una túnica, y [una sentencia de] muerte se registra en relación con [esa falta], donde se dice (en Éxodo 28:35), 'Y eso (la túnica con oro con campanas y granadas) estarán sobre Aarón para oficiar, para que se escuche su sonido, [cuando entre al santuario] ... [para que no muera].“</a:t>
            </a: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 Y porque no tuvieron hijos, y [una oración de] la muerte se registra en relación con [esa falta], donde se afirma (en Números 3: 4), 'Pero Nadab y </a:t>
            </a:r>
            <a:r>
              <a:rPr lang="es-ES" dirty="0" err="1" smtClean="0"/>
              <a:t>Abiú</a:t>
            </a:r>
            <a:r>
              <a:rPr lang="es-ES" dirty="0" smtClean="0"/>
              <a:t> murieron ...; y no tuvieron hijos. </a:t>
            </a:r>
          </a:p>
          <a:p>
            <a:r>
              <a:rPr lang="es-ES" dirty="0" smtClean="0"/>
              <a:t>"Porque entraron y bebieron vino, y dice (en Lev. 10: 9), 'No bebas vino o licor embriagador ... para que no mueras'". </a:t>
            </a: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Abba </a:t>
            </a:r>
            <a:r>
              <a:rPr lang="es-ES" dirty="0" err="1" smtClean="0"/>
              <a:t>Hanin</a:t>
            </a:r>
            <a:r>
              <a:rPr lang="es-ES" dirty="0" smtClean="0"/>
              <a:t> dice: "Porque no tenían esposas, y está registrado (en Lev. 16: 6), 'y hará expiación por sí mismo y por su hogar". </a:t>
            </a:r>
          </a:p>
          <a:p>
            <a:r>
              <a:rPr lang="es-ES" dirty="0" smtClean="0"/>
              <a:t>R. Levi dijo:" Tenían mucha arrogancia y decían: '¿Qué mujer es digna de nosotros? </a:t>
            </a:r>
          </a:p>
          <a:p>
            <a:r>
              <a:rPr lang="es-ES" dirty="0" smtClean="0"/>
              <a:t>Muchas mujeres permanecían solteras y las dejaron esperando. </a:t>
            </a: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sz="3000" dirty="0" smtClean="0"/>
              <a:t>Pero decían: "El hermano de nuestro padre es el rey, nuestro padre es el sumo sacerdote, el hermano de nuestra madre es el príncipe [y] somos sumos sacerdotes adjuntos". ¿Qué mujer es digna de nosotros?“</a:t>
            </a:r>
          </a:p>
          <a:p>
            <a:r>
              <a:rPr lang="es-ES" sz="3000" dirty="0" smtClean="0"/>
              <a:t>R. </a:t>
            </a:r>
            <a:r>
              <a:rPr lang="es-ES" sz="3000" dirty="0" err="1" smtClean="0"/>
              <a:t>Menahama</a:t>
            </a:r>
            <a:r>
              <a:rPr lang="es-ES" sz="3000" dirty="0" smtClean="0"/>
              <a:t> [dijo] en nombre de R. Joshua bar Hanina," [Es] acerca de ellos [eso] dice (en Sal. 78:63),' El fuego devoró su jóvenes y sus doncellas no tenían canción nupcial. </a:t>
            </a: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¿Por qué el fuego había devorado a sus jóvenes? </a:t>
            </a:r>
          </a:p>
          <a:p>
            <a:r>
              <a:rPr lang="es-ES" dirty="0" smtClean="0"/>
              <a:t>Por sus doncellas, que no tenían canción nupcial". </a:t>
            </a:r>
          </a:p>
          <a:p>
            <a:r>
              <a:rPr lang="es-ES" dirty="0" smtClean="0"/>
              <a:t>Y además, [su arrogancia puede inferirse] de esto (es decir, de Éxodo 24: 1), "Entonces dijo a Moisés: 'Sube al Señor, tú y Aarón, Nadab y </a:t>
            </a:r>
            <a:r>
              <a:rPr lang="es-ES" dirty="0" err="1" smtClean="0"/>
              <a:t>Abiú</a:t>
            </a:r>
            <a:r>
              <a:rPr lang="es-ES" dirty="0" smtClean="0"/>
              <a:t>'".</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Esto enseña que Moisés y Aarón caminaron primero, mientras que Nadab y </a:t>
            </a:r>
            <a:r>
              <a:rPr lang="es-ES" dirty="0" err="1" smtClean="0"/>
              <a:t>Abiú</a:t>
            </a:r>
            <a:r>
              <a:rPr lang="es-ES" dirty="0" smtClean="0"/>
              <a:t> fueron tras ellos; pero aun así decían: </a:t>
            </a:r>
          </a:p>
          <a:p>
            <a:r>
              <a:rPr lang="es-ES" dirty="0" smtClean="0"/>
              <a:t>"¿Cuándo morirán estos dos viejos y asumiremos la autoridad sobre la comunidad en su lugar?" </a:t>
            </a:r>
          </a:p>
          <a:p>
            <a:r>
              <a:rPr lang="es-ES" dirty="0" smtClean="0"/>
              <a:t>R. </a:t>
            </a:r>
            <a:r>
              <a:rPr lang="es-ES" dirty="0" err="1" smtClean="0"/>
              <a:t>Judan</a:t>
            </a:r>
            <a:r>
              <a:rPr lang="es-ES" dirty="0" smtClean="0"/>
              <a:t> dijo en nombre de R. Ayyevu: </a:t>
            </a: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"Se lo dijeron el uno al otro con su bocas, lo dijeron delante de [Moshe y Aharon]". </a:t>
            </a:r>
          </a:p>
          <a:p>
            <a:r>
              <a:rPr lang="es-ES" dirty="0" smtClean="0"/>
              <a:t>R. </a:t>
            </a:r>
            <a:r>
              <a:rPr lang="es-ES" dirty="0" err="1" smtClean="0"/>
              <a:t>Pinhas</a:t>
            </a:r>
            <a:r>
              <a:rPr lang="es-ES" dirty="0" smtClean="0"/>
              <a:t> dijo: "Lo reflexionaron en sus corazones". </a:t>
            </a:r>
          </a:p>
          <a:p>
            <a:r>
              <a:rPr lang="es-ES" dirty="0" smtClean="0"/>
              <a:t>R. </a:t>
            </a:r>
            <a:r>
              <a:rPr lang="es-ES" dirty="0" err="1" smtClean="0"/>
              <a:t>Berekhyah</a:t>
            </a:r>
            <a:r>
              <a:rPr lang="es-ES" dirty="0" smtClean="0"/>
              <a:t> dijo: "El Santo, bendito sea Él, les dijo (en Prov. 27: 1):" No te jactes del mañana, ya que no sabes lo que nacerá hoy"; </a:t>
            </a: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muchos potros han muerto y sus pieles se han convertido en cubiertas para las espaldas de sus madres". </a:t>
            </a:r>
          </a:p>
          <a:p>
            <a:r>
              <a:rPr lang="es-ES" dirty="0" smtClean="0"/>
              <a:t>Y además [se puede inferir su transgresión] de esto (es decir, de Éxodo 24:11), “Pero Él (es decir, el Santo, bendito sea Él) todavía no levantó Su mano contra los nobles de los Hijos de Israel". </a:t>
            </a: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De aquí [se sigue] que merecían tener una mano levantada [contra ellos].</a:t>
            </a:r>
          </a:p>
          <a:p>
            <a:r>
              <a:rPr lang="es-ES" dirty="0" smtClean="0"/>
              <a:t>R. Johanan dijo: “¿Fueron delante del Señor que murieron? [El versículo] simplemente enseña que es doloroso para el Omnipresente cuando los hijos de personas justas fallecen durante la vida [de sus padres] ”. </a:t>
            </a: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sz="3000" dirty="0" smtClean="0"/>
              <a:t>R. </a:t>
            </a:r>
            <a:r>
              <a:rPr lang="es-ES" sz="3000" dirty="0" err="1" smtClean="0"/>
              <a:t>Nahman</a:t>
            </a:r>
            <a:r>
              <a:rPr lang="es-ES" sz="3000" dirty="0" smtClean="0"/>
              <a:t> preguntó frente a R. </a:t>
            </a:r>
            <a:r>
              <a:rPr lang="es-ES" sz="3000" dirty="0" err="1" smtClean="0"/>
              <a:t>Pinhas</a:t>
            </a:r>
            <a:r>
              <a:rPr lang="es-ES" sz="3000" dirty="0" smtClean="0"/>
              <a:t> bar </a:t>
            </a:r>
            <a:r>
              <a:rPr lang="es-ES" sz="3000" dirty="0" err="1" smtClean="0"/>
              <a:t>Hama</a:t>
            </a:r>
            <a:r>
              <a:rPr lang="es-ES" sz="3000" dirty="0" smtClean="0"/>
              <a:t> </a:t>
            </a:r>
            <a:r>
              <a:rPr lang="es-ES" sz="3000" dirty="0" err="1" smtClean="0"/>
              <a:t>beRabbi</a:t>
            </a:r>
            <a:r>
              <a:rPr lang="es-ES" sz="3000" dirty="0" smtClean="0"/>
              <a:t> Simon, "Aquí </a:t>
            </a:r>
            <a:r>
              <a:rPr lang="es-ES" sz="2400" dirty="0" smtClean="0"/>
              <a:t>(Números 3:40)</a:t>
            </a:r>
            <a:r>
              <a:rPr lang="es-ES" dirty="0" smtClean="0"/>
              <a:t>," </a:t>
            </a:r>
            <a:r>
              <a:rPr lang="es-ES" sz="3000" dirty="0" smtClean="0"/>
              <a:t>ante el Señor "[ocurre] dos veces. Pero más tarde </a:t>
            </a:r>
            <a:r>
              <a:rPr lang="es-ES" sz="2400" dirty="0" smtClean="0"/>
              <a:t>(1 Crónicas 24: 2), </a:t>
            </a:r>
            <a:r>
              <a:rPr lang="es-ES" sz="3000" dirty="0" smtClean="0"/>
              <a:t>"en presencia de su padre" [ocurre solo] una vez". </a:t>
            </a:r>
          </a:p>
          <a:p>
            <a:r>
              <a:rPr lang="es-ES" sz="3000" dirty="0" smtClean="0"/>
              <a:t>Es simplemente que enseña que fue dos veces más doloroso para el Santo, bendito sea Él, que para su padre</a:t>
            </a:r>
            <a:r>
              <a:rPr lang="es-ES" dirty="0" smtClean="0"/>
              <a:t>. </a:t>
            </a:r>
            <a:r>
              <a:rPr lang="es-ES" sz="2400" dirty="0" smtClean="0"/>
              <a:t>(Números 4: 3 :) </a:t>
            </a:r>
            <a:r>
              <a:rPr lang="es-ES" sz="3000" dirty="0" smtClean="0"/>
              <a:t>"En el desierto del Sinaí". </a:t>
            </a: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R. Meir dijo: “¿Murieron en el desierto del Sinaí? Es simplemente que desde el Monte Sinaí recibieron su sentencia de muerte.</a:t>
            </a:r>
          </a:p>
          <a:p>
            <a:r>
              <a:rPr lang="es-ES" dirty="0" smtClean="0"/>
              <a:t>La situación es comparable a un rey que estaba casando a su hija, cuando se encontró algo obsceno en su agente nupcial.</a:t>
            </a:r>
          </a:p>
          <a:p>
            <a:r>
              <a:rPr lang="es-ES" dirty="0" smtClean="0"/>
              <a:t>El rey dijo: 'Si yo lo mato ahora, impediré la alegría de mi hija. </a:t>
            </a: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Mañana viene mi alegría y lo mataré. </a:t>
            </a:r>
          </a:p>
          <a:p>
            <a:r>
              <a:rPr lang="es-ES" dirty="0" smtClean="0"/>
              <a:t>Es mejor [matarlo] durante mi celebración alegre y no durante la celebración alegre de mi hija.“</a:t>
            </a:r>
          </a:p>
          <a:p>
            <a:r>
              <a:rPr lang="es-ES" dirty="0" smtClean="0"/>
              <a:t>De manera similar, el Santo, bendito sea Él, dijo: "Si mato a Nadab y </a:t>
            </a:r>
            <a:r>
              <a:rPr lang="es-ES" dirty="0" err="1" smtClean="0"/>
              <a:t>Abihu</a:t>
            </a:r>
            <a:r>
              <a:rPr lang="es-ES" dirty="0" smtClean="0"/>
              <a:t> ahora, impediré la celebración alegre de La Torá. </a:t>
            </a: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t>Dicha o desdicha, la muerte de Nadab y </a:t>
            </a:r>
            <a:r>
              <a:rPr lang="es-MX" sz="1800" b="1" dirty="0" err="1" smtClean="0"/>
              <a:t>Abihu</a:t>
            </a:r>
            <a:r>
              <a:rPr lang="es-MX" sz="1800" b="1" dirty="0" smtClean="0"/>
              <a:t>?</a:t>
            </a:r>
          </a:p>
          <a:p>
            <a:r>
              <a:rPr lang="es-ES" dirty="0" smtClean="0"/>
              <a:t>Mañana viene mi propia celebración alegre. Es mejor [matarlos] durante mi celebración alegre y no durante la celebración alegre de la Torá: "Esto es lo que está escrito (en </a:t>
            </a:r>
            <a:r>
              <a:rPr lang="es-ES" dirty="0" err="1" smtClean="0"/>
              <a:t>Cant</a:t>
            </a:r>
            <a:r>
              <a:rPr lang="es-ES" dirty="0" smtClean="0"/>
              <a:t>. 3:11)," el día de su boda ", es decir, el día de la entrega de la Torá; "En el día de su corazón alegre", es decir, en la tienda de reunión ".</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400" b="1" i="1" dirty="0" smtClean="0"/>
              <a:t>Parashat </a:t>
            </a:r>
            <a:r>
              <a:rPr lang="es-MX" sz="2400" b="1" i="1" dirty="0" err="1" smtClean="0"/>
              <a:t>Shmini</a:t>
            </a:r>
            <a:r>
              <a:rPr lang="es-MX" sz="2400" b="1" i="1" dirty="0" smtClean="0"/>
              <a:t> Preguntas de debate</a:t>
            </a:r>
            <a:endParaRPr lang="en-US" sz="2400" b="1" i="1" dirty="0" smtClean="0"/>
          </a:p>
          <a:p>
            <a:r>
              <a:rPr lang="es-MX" dirty="0" smtClean="0"/>
              <a:t>1) ¿Por qué lo que comemos hace una diferencia para Dios?</a:t>
            </a:r>
            <a:endParaRPr lang="en-US" dirty="0" smtClean="0"/>
          </a:p>
          <a:p>
            <a:r>
              <a:rPr lang="es-MX" dirty="0" smtClean="0"/>
              <a:t> 2) ¿Alguna vez piensas que lo que estás comiendo es impuro o limpio? ¿Por qué o por qué no?</a:t>
            </a:r>
            <a:endParaRPr lang="en-US" dirty="0" smtClean="0"/>
          </a:p>
          <a:p>
            <a:r>
              <a:rPr lang="es-MX" dirty="0" smtClean="0"/>
              <a:t> 3) ¿Cómo te sentiste cuando Dios parece matar a dos de los hijos de Aarón?</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SHEMINI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400" b="1" i="1" dirty="0" smtClean="0"/>
              <a:t>Parashat </a:t>
            </a:r>
            <a:r>
              <a:rPr lang="es-MX" sz="2400" b="1" i="1" dirty="0" err="1" smtClean="0"/>
              <a:t>Shmini</a:t>
            </a:r>
            <a:r>
              <a:rPr lang="es-MX" sz="2400" b="1" i="1" dirty="0" smtClean="0"/>
              <a:t> Preguntas de debate</a:t>
            </a:r>
            <a:endParaRPr lang="en-US" sz="2400" b="1" i="1" dirty="0" smtClean="0"/>
          </a:p>
          <a:p>
            <a:r>
              <a:rPr lang="es-MX" dirty="0" smtClean="0"/>
              <a:t>4) ¿Qué quiere decir Dios al proclamar: "Serás santo porque yo soy santo"? </a:t>
            </a:r>
          </a:p>
          <a:p>
            <a:r>
              <a:rPr lang="en-US" dirty="0" smtClean="0"/>
              <a:t>¿</a:t>
            </a:r>
            <a:r>
              <a:rPr lang="en-US" dirty="0" err="1" smtClean="0"/>
              <a:t>Cómo</a:t>
            </a:r>
            <a:r>
              <a:rPr lang="en-US" dirty="0" smtClean="0"/>
              <a:t> </a:t>
            </a:r>
            <a:r>
              <a:rPr lang="en-US" dirty="0" err="1" smtClean="0"/>
              <a:t>es</a:t>
            </a:r>
            <a:r>
              <a:rPr lang="en-US" dirty="0" smtClean="0"/>
              <a:t> </a:t>
            </a:r>
            <a:r>
              <a:rPr lang="en-US" dirty="0" err="1" smtClean="0"/>
              <a:t>santo</a:t>
            </a:r>
            <a:r>
              <a:rPr lang="en-US" dirty="0" smtClean="0"/>
              <a:t> Dios? </a:t>
            </a:r>
          </a:p>
          <a:p>
            <a:r>
              <a:rPr lang="en-US" dirty="0" smtClean="0"/>
              <a:t>¿Como </a:t>
            </a:r>
            <a:r>
              <a:rPr lang="en-US" dirty="0" err="1" smtClean="0"/>
              <a:t>estas</a:t>
            </a:r>
            <a:r>
              <a:rPr lang="en-US" dirty="0" smtClean="0"/>
              <a:t> </a:t>
            </a:r>
            <a:r>
              <a:rPr lang="en-US" dirty="0" err="1" smtClean="0"/>
              <a:t>santo</a:t>
            </a:r>
            <a:r>
              <a:rPr lang="en-US" dirty="0" smtClean="0"/>
              <a:t>?</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lvl="0" indent="0">
              <a:lnSpc>
                <a:spcPct val="90000"/>
              </a:lnSpc>
              <a:spcBef>
                <a:spcPts val="400"/>
              </a:spcBef>
              <a:buSzPts val="1800"/>
            </a:pPr>
            <a:r>
              <a:rPr lang="es-CO" sz="1800" dirty="0" smtClean="0">
                <a:latin typeface="Calibri" pitchFamily="34" charset="0"/>
              </a:rPr>
              <a:t>24 </a:t>
            </a:r>
            <a:r>
              <a:rPr lang="es-CO" sz="1800" dirty="0" smtClean="0">
                <a:latin typeface="Calibri" pitchFamily="34" charset="0"/>
              </a:rPr>
              <a:t>de Nisan 5785– Abril </a:t>
            </a:r>
            <a:r>
              <a:rPr lang="es-CO" sz="1800" dirty="0" smtClean="0">
                <a:latin typeface="Calibri" pitchFamily="34" charset="0"/>
              </a:rPr>
              <a:t>22, 2025 - </a:t>
            </a:r>
            <a:r>
              <a:rPr lang="es-ES" sz="1800" b="0" i="0" u="none" strike="noStrike" cap="none" dirty="0" smtClean="0">
                <a:solidFill>
                  <a:srgbClr val="898989"/>
                </a:solidFill>
                <a:latin typeface="Calibri"/>
                <a:ea typeface="Calibri"/>
                <a:cs typeface="Calibri"/>
                <a:sym typeface="Calibri"/>
              </a:rPr>
              <a:t>Monsey </a:t>
            </a:r>
            <a:r>
              <a:rPr lang="es-ES" sz="1800" b="0" i="0" u="none" strike="noStrike" cap="none" dirty="0">
                <a:solidFill>
                  <a:srgbClr val="898989"/>
                </a:solidFill>
                <a:latin typeface="Calibri"/>
                <a:ea typeface="Calibri"/>
                <a:cs typeface="Calibri"/>
                <a:sym typeface="Calibri"/>
              </a:rPr>
              <a:t>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42621</TotalTime>
  <Words>13122</Words>
  <Application>Microsoft Office PowerPoint</Application>
  <PresentationFormat>Presentación en pantalla (4:3)</PresentationFormat>
  <Paragraphs>1146</Paragraphs>
  <Slides>209</Slides>
  <Notes>209</Notes>
  <HiddenSlides>0</HiddenSlides>
  <MMClips>0</MMClips>
  <ScaleCrop>false</ScaleCrop>
  <HeadingPairs>
    <vt:vector size="4" baseType="variant">
      <vt:variant>
        <vt:lpstr>Tema</vt:lpstr>
      </vt:variant>
      <vt:variant>
        <vt:i4>1</vt:i4>
      </vt:variant>
      <vt:variant>
        <vt:lpstr>Títulos de diapositiva</vt:lpstr>
      </vt:variant>
      <vt:variant>
        <vt:i4>209</vt:i4>
      </vt:variant>
    </vt:vector>
  </HeadingPairs>
  <TitlesOfParts>
    <vt:vector size="210" baseType="lpstr">
      <vt:lpstr>Office Theme</vt:lpstr>
      <vt:lpstr> </vt:lpstr>
      <vt:lpstr>PARASHA</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PARASHA SHEMINI</vt:lpstr>
      <vt:lpstr>Diapositiva 209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361</cp:revision>
  <dcterms:modified xsi:type="dcterms:W3CDTF">2025-04-25T01:00:25Z</dcterms:modified>
</cp:coreProperties>
</file>