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slides/slide108.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Override PartName="/ppt/notesSlides/notesSlide110.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26.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Default Extension="jpeg" ContentType="image/jpeg"/>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notesSlides/notesSlide12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Lst>
  <p:notesMasterIdLst>
    <p:notesMasterId r:id="rId132"/>
  </p:notesMasterIdLst>
  <p:sldIdLst>
    <p:sldId id="256" r:id="rId2"/>
    <p:sldId id="297" r:id="rId3"/>
    <p:sldId id="708" r:id="rId4"/>
    <p:sldId id="889" r:id="rId5"/>
    <p:sldId id="890" r:id="rId6"/>
    <p:sldId id="891" r:id="rId7"/>
    <p:sldId id="892" r:id="rId8"/>
    <p:sldId id="893" r:id="rId9"/>
    <p:sldId id="894" r:id="rId10"/>
    <p:sldId id="895" r:id="rId11"/>
    <p:sldId id="896" r:id="rId12"/>
    <p:sldId id="897" r:id="rId13"/>
    <p:sldId id="898" r:id="rId14"/>
    <p:sldId id="899" r:id="rId15"/>
    <p:sldId id="900" r:id="rId16"/>
    <p:sldId id="901" r:id="rId17"/>
    <p:sldId id="902" r:id="rId18"/>
    <p:sldId id="903" r:id="rId19"/>
    <p:sldId id="904" r:id="rId20"/>
    <p:sldId id="905" r:id="rId21"/>
    <p:sldId id="906" r:id="rId22"/>
    <p:sldId id="907" r:id="rId23"/>
    <p:sldId id="908" r:id="rId24"/>
    <p:sldId id="909" r:id="rId25"/>
    <p:sldId id="910" r:id="rId26"/>
    <p:sldId id="911" r:id="rId27"/>
    <p:sldId id="912" r:id="rId28"/>
    <p:sldId id="913" r:id="rId29"/>
    <p:sldId id="914" r:id="rId30"/>
    <p:sldId id="917" r:id="rId31"/>
    <p:sldId id="918" r:id="rId32"/>
    <p:sldId id="919" r:id="rId33"/>
    <p:sldId id="920" r:id="rId34"/>
    <p:sldId id="921" r:id="rId35"/>
    <p:sldId id="922" r:id="rId36"/>
    <p:sldId id="923" r:id="rId37"/>
    <p:sldId id="924" r:id="rId38"/>
    <p:sldId id="1017" r:id="rId39"/>
    <p:sldId id="984" r:id="rId40"/>
    <p:sldId id="1011" r:id="rId41"/>
    <p:sldId id="1012" r:id="rId42"/>
    <p:sldId id="1013" r:id="rId43"/>
    <p:sldId id="1014" r:id="rId44"/>
    <p:sldId id="1015" r:id="rId45"/>
    <p:sldId id="1016" r:id="rId46"/>
    <p:sldId id="1018" r:id="rId47"/>
    <p:sldId id="1019" r:id="rId48"/>
    <p:sldId id="1010" r:id="rId49"/>
    <p:sldId id="1021" r:id="rId50"/>
    <p:sldId id="1022" r:id="rId51"/>
    <p:sldId id="1020" r:id="rId52"/>
    <p:sldId id="985" r:id="rId53"/>
    <p:sldId id="986" r:id="rId54"/>
    <p:sldId id="987" r:id="rId55"/>
    <p:sldId id="988" r:id="rId56"/>
    <p:sldId id="989" r:id="rId57"/>
    <p:sldId id="990" r:id="rId58"/>
    <p:sldId id="991" r:id="rId59"/>
    <p:sldId id="992" r:id="rId60"/>
    <p:sldId id="993" r:id="rId61"/>
    <p:sldId id="996" r:id="rId62"/>
    <p:sldId id="995" r:id="rId63"/>
    <p:sldId id="997" r:id="rId64"/>
    <p:sldId id="998" r:id="rId65"/>
    <p:sldId id="999" r:id="rId66"/>
    <p:sldId id="1000" r:id="rId67"/>
    <p:sldId id="1001" r:id="rId68"/>
    <p:sldId id="1002" r:id="rId69"/>
    <p:sldId id="1003" r:id="rId70"/>
    <p:sldId id="1004" r:id="rId71"/>
    <p:sldId id="1005" r:id="rId72"/>
    <p:sldId id="1006" r:id="rId73"/>
    <p:sldId id="1007" r:id="rId74"/>
    <p:sldId id="1008" r:id="rId75"/>
    <p:sldId id="1009" r:id="rId76"/>
    <p:sldId id="983" r:id="rId77"/>
    <p:sldId id="962" r:id="rId78"/>
    <p:sldId id="963" r:id="rId79"/>
    <p:sldId id="964" r:id="rId80"/>
    <p:sldId id="965" r:id="rId81"/>
    <p:sldId id="966" r:id="rId82"/>
    <p:sldId id="967" r:id="rId83"/>
    <p:sldId id="968" r:id="rId84"/>
    <p:sldId id="970" r:id="rId85"/>
    <p:sldId id="969" r:id="rId86"/>
    <p:sldId id="971" r:id="rId87"/>
    <p:sldId id="972" r:id="rId88"/>
    <p:sldId id="973" r:id="rId89"/>
    <p:sldId id="974" r:id="rId90"/>
    <p:sldId id="975" r:id="rId91"/>
    <p:sldId id="976" r:id="rId92"/>
    <p:sldId id="977" r:id="rId93"/>
    <p:sldId id="978" r:id="rId94"/>
    <p:sldId id="979" r:id="rId95"/>
    <p:sldId id="980" r:id="rId96"/>
    <p:sldId id="981" r:id="rId97"/>
    <p:sldId id="982" r:id="rId98"/>
    <p:sldId id="961" r:id="rId99"/>
    <p:sldId id="952" r:id="rId100"/>
    <p:sldId id="953" r:id="rId101"/>
    <p:sldId id="954" r:id="rId102"/>
    <p:sldId id="955" r:id="rId103"/>
    <p:sldId id="956" r:id="rId104"/>
    <p:sldId id="957" r:id="rId105"/>
    <p:sldId id="958" r:id="rId106"/>
    <p:sldId id="959" r:id="rId107"/>
    <p:sldId id="960" r:id="rId108"/>
    <p:sldId id="932" r:id="rId109"/>
    <p:sldId id="933" r:id="rId110"/>
    <p:sldId id="934" r:id="rId111"/>
    <p:sldId id="935" r:id="rId112"/>
    <p:sldId id="936" r:id="rId113"/>
    <p:sldId id="937" r:id="rId114"/>
    <p:sldId id="938" r:id="rId115"/>
    <p:sldId id="939" r:id="rId116"/>
    <p:sldId id="940" r:id="rId117"/>
    <p:sldId id="941" r:id="rId118"/>
    <p:sldId id="942" r:id="rId119"/>
    <p:sldId id="943" r:id="rId120"/>
    <p:sldId id="944" r:id="rId121"/>
    <p:sldId id="945" r:id="rId122"/>
    <p:sldId id="946" r:id="rId123"/>
    <p:sldId id="947" r:id="rId124"/>
    <p:sldId id="948" r:id="rId125"/>
    <p:sldId id="949" r:id="rId126"/>
    <p:sldId id="950" r:id="rId127"/>
    <p:sldId id="951" r:id="rId128"/>
    <p:sldId id="915" r:id="rId129"/>
    <p:sldId id="916" r:id="rId130"/>
    <p:sldId id="296" r:id="rId131"/>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70" autoAdjust="0"/>
    <p:restoredTop sz="94859" autoAdjust="0"/>
  </p:normalViewPr>
  <p:slideViewPr>
    <p:cSldViewPr snapToGrid="0">
      <p:cViewPr>
        <p:scale>
          <a:sx n="75" d="100"/>
          <a:sy n="75" d="100"/>
        </p:scale>
        <p:origin x="-534" y="1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2" d="100"/>
          <a:sy n="52" d="100"/>
        </p:scale>
        <p:origin x="-2678" y="-8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rgbClr val="000000"/>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s-E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39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49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59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69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79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89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99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109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119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120</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121</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122</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123</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124</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125</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126</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127</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128</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98" name="Shape 9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SzPts val="1200"/>
              <a:buFont typeface="Calibri"/>
              <a:buNone/>
            </a:pPr>
            <a:fld id="{00000000-1234-1234-1234-123412341234}" type="slidenum">
              <a:rPr lang="es-ES"/>
              <a:pPr marL="0" lvl="0" indent="0">
                <a:spcBef>
                  <a:spcPts val="0"/>
                </a:spcBef>
                <a:spcAft>
                  <a:spcPts val="0"/>
                </a:spcAft>
                <a:buClr>
                  <a:srgbClr val="000000"/>
                </a:buClr>
                <a:buSzPts val="1200"/>
                <a:buFont typeface="Calibri"/>
                <a:buNone/>
              </a:pPr>
              <a:t>129</a:t>
            </a:fld>
            <a:endParaRPr dirty="0"/>
          </a:p>
        </p:txBody>
      </p:sp>
    </p:spTree>
    <p:extLst>
      <p:ext uri="{BB962C8B-B14F-4D97-AF65-F5344CB8AC3E}">
        <p14:creationId xmlns:p14="http://schemas.microsoft.com/office/powerpoint/2010/main" xmlns="" val="4102382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3"/>
            <a:ext cx="7772400" cy="1470026"/>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7" name="Shape 17"/>
          <p:cNvSpPr txBox="1">
            <a:spLocks noGrp="1"/>
          </p:cNvSpPr>
          <p:nvPr>
            <p:ph type="subTitle" idx="1"/>
          </p:nvPr>
        </p:nvSpPr>
        <p:spPr>
          <a:xfrm>
            <a:off x="1371600" y="3886200"/>
            <a:ext cx="6400800" cy="1752603"/>
          </a:xfrm>
          <a:prstGeom prst="rect">
            <a:avLst/>
          </a:prstGeom>
          <a:noFill/>
          <a:ln>
            <a:noFill/>
          </a:ln>
        </p:spPr>
        <p:txBody>
          <a:bodyPr spcFirstLastPara="1" wrap="square" lIns="91425" tIns="45700" rIns="91425" bIns="45700" anchor="t" anchorCtr="1"/>
          <a:lstStyle>
            <a:lvl1pPr marR="0" lvl="0" algn="ctr" rtl="0">
              <a:spcBef>
                <a:spcPts val="800"/>
              </a:spcBef>
              <a:spcAft>
                <a:spcPts val="0"/>
              </a:spcAft>
              <a:buClr>
                <a:srgbClr val="898989"/>
              </a:buClr>
              <a:buSzPts val="3200"/>
              <a:buFont typeface="Arial"/>
              <a:buNone/>
              <a:defRPr sz="3200" b="0" i="0" u="none" strike="noStrike" cap="none">
                <a:solidFill>
                  <a:srgbClr val="898989"/>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1" y="4406895"/>
            <a:ext cx="7772400" cy="13620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29" name="Shape 29"/>
          <p:cNvSpPr txBox="1">
            <a:spLocks noGrp="1"/>
          </p:cNvSpPr>
          <p:nvPr>
            <p:ph type="body" idx="1"/>
          </p:nvPr>
        </p:nvSpPr>
        <p:spPr>
          <a:xfrm>
            <a:off x="722311" y="2906713"/>
            <a:ext cx="7772400" cy="1500182"/>
          </a:xfrm>
          <a:prstGeom prst="rect">
            <a:avLst/>
          </a:prstGeom>
          <a:noFill/>
          <a:ln>
            <a:noFill/>
          </a:ln>
        </p:spPr>
        <p:txBody>
          <a:bodyPr spcFirstLastPara="1" wrap="square" lIns="91425" tIns="45700" rIns="91425" bIns="45700" anchor="b" anchorCtr="0"/>
          <a:lstStyle>
            <a:lvl1pPr marL="457200" marR="0" lvl="0" indent="-228600" algn="l" rtl="0">
              <a:spcBef>
                <a:spcPts val="500"/>
              </a:spcBef>
              <a:spcAft>
                <a:spcPts val="0"/>
              </a:spcAft>
              <a:buClr>
                <a:srgbClr val="898989"/>
              </a:buClr>
              <a:buSzPts val="2000"/>
              <a:buFont typeface="Arial"/>
              <a:buNone/>
              <a:defRPr sz="2000" b="0" i="0" u="none" strike="noStrike" cap="none">
                <a:solidFill>
                  <a:srgbClr val="898989"/>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35" name="Shape 35"/>
          <p:cNvSpPr txBox="1">
            <a:spLocks noGrp="1"/>
          </p:cNvSpPr>
          <p:nvPr>
            <p:ph type="body" idx="1"/>
          </p:nvPr>
        </p:nvSpPr>
        <p:spPr>
          <a:xfrm>
            <a:off x="457200"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196" y="1600200"/>
            <a:ext cx="4038603" cy="4525959"/>
          </a:xfrm>
          <a:prstGeom prst="rect">
            <a:avLst/>
          </a:prstGeom>
          <a:noFill/>
          <a:ln>
            <a:noFill/>
          </a:ln>
        </p:spPr>
        <p:txBody>
          <a:bodyPr spcFirstLastPara="1" wrap="square" lIns="91425" tIns="45700" rIns="91425" bIns="45700" anchor="t" anchorCtr="0"/>
          <a:lstStyle>
            <a:lvl1pPr marL="457200" marR="0" lvl="0"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535113"/>
            <a:ext cx="4040184"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2"/>
            <a:ext cx="4040184"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3" y="1535113"/>
            <a:ext cx="4041776" cy="639759"/>
          </a:xfrm>
          <a:prstGeom prst="rect">
            <a:avLst/>
          </a:prstGeom>
          <a:noFill/>
          <a:ln>
            <a:noFill/>
          </a:ln>
        </p:spPr>
        <p:txBody>
          <a:bodyPr spcFirstLastPara="1" wrap="square" lIns="91425" tIns="45700" rIns="91425" bIns="45700" anchor="b" anchorCtr="0"/>
          <a:lstStyle>
            <a:lvl1pPr marL="457200" marR="0" lvl="0" indent="-228600" algn="l" rtl="0">
              <a:spcBef>
                <a:spcPts val="600"/>
              </a:spcBef>
              <a:spcAft>
                <a:spcPts val="0"/>
              </a:spcAft>
              <a:buClr>
                <a:srgbClr val="000000"/>
              </a:buClr>
              <a:buSzPts val="2400"/>
              <a:buFont typeface="Arial"/>
              <a:buNone/>
              <a:defRPr sz="2400" b="1"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3" y="2174872"/>
            <a:ext cx="4041776" cy="3951286"/>
          </a:xfrm>
          <a:prstGeom prst="rect">
            <a:avLst/>
          </a:prstGeom>
          <a:noFill/>
          <a:ln>
            <a:noFill/>
          </a:ln>
        </p:spPr>
        <p:txBody>
          <a:bodyPr spcFirstLastPara="1" wrap="square" lIns="91425" tIns="45700" rIns="91425" bIns="45700" anchor="t" anchorCtr="0"/>
          <a:lstStyle>
            <a:lvl1pPr marL="457200" marR="0" lvl="0"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1pPr>
            <a:lvl2pPr marL="914400" marR="0" lvl="1"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2pPr>
            <a:lvl3pPr marL="1371600" marR="0" lvl="2" indent="-342900" algn="l" rtl="0">
              <a:spcBef>
                <a:spcPts val="4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3pPr>
            <a:lvl4pPr marL="1828800" marR="0" lvl="3"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4pPr>
            <a:lvl5pPr marL="2286000" marR="0" lvl="4" indent="-330200" algn="l" rtl="0">
              <a:spcBef>
                <a:spcPts val="400"/>
              </a:spcBef>
              <a:spcAft>
                <a:spcPts val="0"/>
              </a:spcAft>
              <a:buClr>
                <a:srgbClr val="000000"/>
              </a:buClr>
              <a:buSzPts val="1600"/>
              <a:buFont typeface="Arial"/>
              <a:buChar char="»"/>
              <a:defRPr sz="16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48"/>
            <a:ext cx="3008311" cy="116204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0" name="Shape 60"/>
          <p:cNvSpPr txBox="1">
            <a:spLocks noGrp="1"/>
          </p:cNvSpPr>
          <p:nvPr>
            <p:ph type="body" idx="1"/>
          </p:nvPr>
        </p:nvSpPr>
        <p:spPr>
          <a:xfrm>
            <a:off x="3575047" y="273048"/>
            <a:ext cx="5111752" cy="585311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095"/>
            <a:ext cx="3008311" cy="46910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400" cy="56673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67" name="Shape 67"/>
          <p:cNvSpPr txBox="1">
            <a:spLocks noGrp="1"/>
          </p:cNvSpPr>
          <p:nvPr>
            <p:ph type="pic" idx="2"/>
          </p:nvPr>
        </p:nvSpPr>
        <p:spPr>
          <a:xfrm>
            <a:off x="1792288" y="612776"/>
            <a:ext cx="5486400" cy="4114800"/>
          </a:xfrm>
          <a:prstGeom prst="rect">
            <a:avLst/>
          </a:prstGeom>
          <a:noFill/>
          <a:ln>
            <a:noFill/>
          </a:ln>
        </p:spPr>
        <p:txBody>
          <a:bodyPr spcFirstLastPara="1" wrap="square" lIns="91425" tIns="45700" rIns="91425" bIns="45700" anchor="t" anchorCtr="0"/>
          <a:lstStyle>
            <a:lvl1pPr marR="0" lvl="0" algn="l" rtl="0">
              <a:spcBef>
                <a:spcPts val="8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R="0" lvl="1"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R="0" lvl="2"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R="0" lvl="3"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R="0" lvl="4"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R="0" lvl="5"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R="0" lvl="6"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R="0" lvl="7"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R="0" lvl="8"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5"/>
            <a:ext cx="5486400" cy="804864"/>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000000"/>
              </a:buClr>
              <a:buSzPts val="1400"/>
              <a:buFont typeface="Arial"/>
              <a:buNone/>
              <a:defRPr sz="14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5" y="2171704"/>
            <a:ext cx="5851529" cy="20574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rot="5400000">
            <a:off x="541334" y="190506"/>
            <a:ext cx="5851529" cy="6019796"/>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lstStyle>
            <a:lvl1pPr marR="0" lvl="0"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rgbClr val="00000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8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06400" algn="l" rtl="0">
              <a:spcBef>
                <a:spcPts val="7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381000" algn="l" rtl="0">
              <a:spcBef>
                <a:spcPts val="6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3pPr>
            <a:lvl4pPr marL="1828800" marR="0" lvl="3"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4pPr>
            <a:lvl5pPr marL="2286000" marR="0" lvl="4"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5pPr>
            <a:lvl6pPr marL="2743200" marR="0" lvl="5"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6pPr>
            <a:lvl7pPr marL="3200400" marR="0" lvl="6"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7pPr>
            <a:lvl8pPr marL="3657600" marR="0" lvl="7"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8pPr>
            <a:lvl9pPr marL="4114800" marR="0" lvl="8" indent="-355600" algn="l" rtl="0">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1"/>
          <a:lstStyle>
            <a:lvl1pPr marR="0" lvl="0" algn="ct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s-ES"/>
              <a:pPr marL="0" lvl="0" indent="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0.xml"/><Relationship Id="rId1" Type="http://schemas.openxmlformats.org/officeDocument/2006/relationships/slideLayout" Target="../slideLayouts/slideLayout1.xml"/><Relationship Id="rId6" Type="http://schemas.openxmlformats.org/officeDocument/2006/relationships/hyperlink" Target="http://www.shalomhaverim.org/" TargetMode="External"/><Relationship Id="rId5" Type="http://schemas.openxmlformats.org/officeDocument/2006/relationships/hyperlink" Target="http://www.ascentofsafed.com/cgi-bin/ascent.cgi?Name=mm-kipur"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s-ES" sz="4400" b="0" i="0" u="none" strike="noStrike" cap="none" dirty="0">
                <a:solidFill>
                  <a:srgbClr val="000000"/>
                </a:solidFill>
                <a:latin typeface="Calibri"/>
                <a:ea typeface="Calibri"/>
                <a:cs typeface="Calibri"/>
                <a:sym typeface="Calibri"/>
              </a:rPr>
              <a:t> </a:t>
            </a:r>
            <a:endParaRPr dirty="0"/>
          </a:p>
        </p:txBody>
      </p:sp>
      <p:sp>
        <p:nvSpPr>
          <p:cNvPr id="89" name="Shape 8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Clr>
                <a:srgbClr val="898989"/>
              </a:buClr>
              <a:buSzPts val="3200"/>
              <a:buFont typeface="Arial"/>
              <a:buNone/>
            </a:pPr>
            <a:endParaRPr sz="3200" b="0" i="0" u="none" strike="noStrike" cap="none" dirty="0">
              <a:solidFill>
                <a:srgbClr val="898989"/>
              </a:solidFill>
              <a:latin typeface="Calibri"/>
              <a:ea typeface="Calibri"/>
              <a:cs typeface="Calibri"/>
              <a:sym typeface="Calibri"/>
            </a:endParaRPr>
          </a:p>
        </p:txBody>
      </p:sp>
      <p:pic>
        <p:nvPicPr>
          <p:cNvPr id="90" name="Shape 90"/>
          <p:cNvPicPr preferRelativeResize="0"/>
          <p:nvPr/>
        </p:nvPicPr>
        <p:blipFill rotWithShape="1">
          <a:blip r:embed="rId3">
            <a:alphaModFix/>
          </a:blip>
          <a:srcRect/>
          <a:stretch/>
        </p:blipFill>
        <p:spPr>
          <a:xfrm>
            <a:off x="914400" y="1447800"/>
            <a:ext cx="7297738" cy="4452938"/>
          </a:xfrm>
          <a:prstGeom prst="rect">
            <a:avLst/>
          </a:prstGeom>
          <a:noFill/>
          <a:ln>
            <a:noFill/>
          </a:ln>
        </p:spPr>
      </p:pic>
      <p:sp>
        <p:nvSpPr>
          <p:cNvPr id="91" name="Shape 91"/>
          <p:cNvSpPr txBox="1"/>
          <p:nvPr/>
        </p:nvSpPr>
        <p:spPr>
          <a:xfrm>
            <a:off x="685800" y="2339975"/>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None/>
            </a:pPr>
            <a:r>
              <a:rPr lang="es-ES" sz="2400" dirty="0">
                <a:latin typeface="Calibri"/>
                <a:ea typeface="Calibri"/>
                <a:cs typeface="Calibri"/>
                <a:sym typeface="Calibri"/>
              </a:rPr>
              <a:t>PARASHA </a:t>
            </a:r>
            <a:r>
              <a:rPr lang="en-US" sz="2400" dirty="0" smtClean="0">
                <a:latin typeface="Calibri"/>
                <a:ea typeface="Calibri"/>
                <a:cs typeface="Calibri"/>
                <a:sym typeface="Calibri"/>
              </a:rPr>
              <a:t>SHEMOT VAERA</a:t>
            </a:r>
          </a:p>
          <a:p>
            <a:pPr lvl="0" algn="ctr">
              <a:lnSpc>
                <a:spcPct val="90000"/>
              </a:lnSpc>
            </a:pPr>
            <a:r>
              <a:rPr lang="es-ES" sz="2400" dirty="0" smtClean="0">
                <a:latin typeface="Calibri"/>
                <a:ea typeface="Calibri"/>
                <a:cs typeface="Calibri"/>
                <a:sym typeface="Calibri"/>
              </a:rPr>
              <a:t>Falta de </a:t>
            </a:r>
            <a:r>
              <a:rPr lang="es-ES" sz="2400" dirty="0" smtClean="0">
                <a:latin typeface="Calibri"/>
                <a:ea typeface="Calibri"/>
                <a:cs typeface="Calibri"/>
                <a:sym typeface="Calibri"/>
              </a:rPr>
              <a:t>Ruaj, de aliento: </a:t>
            </a:r>
          </a:p>
          <a:p>
            <a:pPr lvl="0" algn="ctr">
              <a:lnSpc>
                <a:spcPct val="90000"/>
              </a:lnSpc>
            </a:pPr>
            <a:r>
              <a:rPr lang="es-ES" sz="2400" dirty="0" smtClean="0">
                <a:latin typeface="Calibri"/>
                <a:ea typeface="Calibri"/>
                <a:cs typeface="Calibri"/>
                <a:sym typeface="Calibri"/>
              </a:rPr>
              <a:t>(</a:t>
            </a:r>
            <a:r>
              <a:rPr lang="es-ES" sz="2400" dirty="0" smtClean="0">
                <a:latin typeface="Calibri"/>
                <a:ea typeface="Calibri"/>
                <a:cs typeface="Calibri"/>
                <a:sym typeface="Calibri"/>
              </a:rPr>
              <a:t>Los </a:t>
            </a:r>
            <a:r>
              <a:rPr lang="es-ES" sz="2400" dirty="0" smtClean="0">
                <a:latin typeface="Calibri"/>
                <a:ea typeface="Calibri"/>
                <a:cs typeface="Calibri"/>
                <a:sym typeface="Calibri"/>
              </a:rPr>
              <a:t>crayones rotos aún </a:t>
            </a:r>
            <a:r>
              <a:rPr lang="es-ES" sz="2400" dirty="0" smtClean="0">
                <a:latin typeface="Calibri"/>
                <a:ea typeface="Calibri"/>
                <a:cs typeface="Calibri"/>
                <a:sym typeface="Calibri"/>
              </a:rPr>
              <a:t>colorean)</a:t>
            </a:r>
            <a:endParaRPr lang="en-US" sz="2400" dirty="0" smtClean="0">
              <a:latin typeface="Calibri"/>
              <a:ea typeface="Calibri"/>
              <a:cs typeface="Calibri"/>
              <a:sym typeface="Calibri"/>
            </a:endParaRPr>
          </a:p>
        </p:txBody>
      </p:sp>
      <p:sp>
        <p:nvSpPr>
          <p:cNvPr id="92" name="Shape 92"/>
          <p:cNvSpPr txBox="1"/>
          <p:nvPr/>
        </p:nvSpPr>
        <p:spPr>
          <a:xfrm>
            <a:off x="1371600" y="3886200"/>
            <a:ext cx="6400800" cy="1752600"/>
          </a:xfrm>
          <a:prstGeom prst="rect">
            <a:avLst/>
          </a:prstGeom>
          <a:noFill/>
          <a:ln>
            <a:noFill/>
          </a:ln>
        </p:spPr>
        <p:txBody>
          <a:bodyPr spcFirstLastPara="1" wrap="square" lIns="91425" tIns="45700" rIns="91425" bIns="45700" anchor="t" anchorCtr="1">
            <a:noAutofit/>
          </a:bodyPr>
          <a:lstStyle/>
          <a:p>
            <a:pPr marL="0" marR="0" lvl="0" indent="0" algn="ctr" rtl="0">
              <a:spcBef>
                <a:spcPts val="0"/>
              </a:spcBef>
              <a:spcAft>
                <a:spcPts val="0"/>
              </a:spcAft>
              <a:buNone/>
            </a:pPr>
            <a:r>
              <a:rPr lang="es-ES" sz="3200" b="0" i="0" u="none" strike="noStrike" cap="none" dirty="0">
                <a:solidFill>
                  <a:srgbClr val="000000"/>
                </a:solidFill>
                <a:latin typeface="Calibri"/>
                <a:ea typeface="Calibri"/>
                <a:cs typeface="Calibri"/>
                <a:sym typeface="Calibri"/>
              </a:rPr>
              <a:t>Por: Eliyahu BaYonah</a:t>
            </a:r>
            <a:endParaRPr dirty="0"/>
          </a:p>
          <a:p>
            <a:pPr marL="0" marR="0" lvl="0" indent="0" algn="ctr" rtl="0">
              <a:spcBef>
                <a:spcPts val="800"/>
              </a:spcBef>
              <a:spcAft>
                <a:spcPts val="0"/>
              </a:spcAft>
              <a:buNone/>
            </a:pPr>
            <a:r>
              <a:rPr lang="es-ES" sz="3200" b="0" i="0" u="none" strike="noStrike" cap="none" dirty="0">
                <a:solidFill>
                  <a:srgbClr val="000000"/>
                </a:solidFill>
                <a:latin typeface="Calibri"/>
                <a:ea typeface="Calibri"/>
                <a:cs typeface="Calibri"/>
                <a:sym typeface="Calibri"/>
              </a:rPr>
              <a:t>Director Shalom Haverim Org</a:t>
            </a:r>
            <a:endParaRPr dirty="0"/>
          </a:p>
          <a:p>
            <a:pPr marL="0" marR="0" lvl="0" indent="0" algn="ctr" rtl="0">
              <a:spcBef>
                <a:spcPts val="800"/>
              </a:spcBef>
              <a:spcAft>
                <a:spcPts val="0"/>
              </a:spcAft>
              <a:buNone/>
            </a:pPr>
            <a:r>
              <a:rPr lang="es-ES" sz="3200" b="0" i="0" u="none" strike="noStrike" cap="none" dirty="0">
                <a:solidFill>
                  <a:srgbClr val="000000"/>
                </a:solidFill>
                <a:latin typeface="Calibri"/>
                <a:ea typeface="Calibri"/>
                <a:cs typeface="Calibri"/>
                <a:sym typeface="Calibri"/>
              </a:rPr>
              <a:t>New York</a:t>
            </a:r>
            <a:endParaRPr sz="3200" b="0" i="0" u="none" strike="noStrike" cap="none" dirty="0">
              <a:solidFill>
                <a:srgbClr val="000000"/>
              </a:solidFill>
              <a:latin typeface="Calibri"/>
              <a:ea typeface="Calibri"/>
              <a:cs typeface="Calibri"/>
              <a:sym typeface="Calibri"/>
            </a:endParaRPr>
          </a:p>
          <a:p>
            <a:pPr marL="0" marR="0" lvl="0" indent="0" algn="ctr" rtl="0">
              <a:spcBef>
                <a:spcPts val="800"/>
              </a:spcBef>
              <a:spcAft>
                <a:spcPts val="0"/>
              </a:spcAft>
              <a:buNone/>
            </a:pPr>
            <a:endParaRPr sz="3200" b="0" i="0" u="none" strike="noStrike" cap="none" dirty="0">
              <a:solidFill>
                <a:srgbClr val="898989"/>
              </a:solidFill>
              <a:latin typeface="Calibri"/>
              <a:ea typeface="Calibri"/>
              <a:cs typeface="Calibri"/>
              <a:sym typeface="Calibri"/>
            </a:endParaRPr>
          </a:p>
        </p:txBody>
      </p:sp>
      <p:pic>
        <p:nvPicPr>
          <p:cNvPr id="93" name="Shape 93"/>
          <p:cNvPicPr preferRelativeResize="0"/>
          <p:nvPr/>
        </p:nvPicPr>
        <p:blipFill rotWithShape="1">
          <a:blip r:embed="rId4">
            <a:alphaModFix/>
          </a:blip>
          <a:srcRect/>
          <a:stretch/>
        </p:blipFill>
        <p:spPr>
          <a:xfrm>
            <a:off x="2967038" y="990600"/>
            <a:ext cx="3209925" cy="1171575"/>
          </a:xfrm>
          <a:prstGeom prst="rect">
            <a:avLst/>
          </a:prstGeom>
          <a:noFill/>
          <a:ln>
            <a:noFill/>
          </a:ln>
        </p:spPr>
      </p:pic>
      <p:pic>
        <p:nvPicPr>
          <p:cNvPr id="94" name="Shape 94"/>
          <p:cNvPicPr preferRelativeResize="0"/>
          <p:nvPr/>
        </p:nvPicPr>
        <p:blipFill rotWithShape="1">
          <a:blip r:embed="rId5">
            <a:alphaModFix/>
          </a:blip>
          <a:srcRect/>
          <a:stretch/>
        </p:blipFill>
        <p:spPr>
          <a:xfrm>
            <a:off x="7772400" y="6096000"/>
            <a:ext cx="1219200" cy="61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ctr">
              <a:buNone/>
            </a:pPr>
            <a:endParaRPr lang="es-ES" sz="4400" baseline="-25000" dirty="0" smtClean="0"/>
          </a:p>
        </p:txBody>
      </p:sp>
      <p:pic>
        <p:nvPicPr>
          <p:cNvPr id="1026" name="Picture 2"/>
          <p:cNvPicPr>
            <a:picLocks noChangeAspect="1" noChangeArrowheads="1"/>
          </p:cNvPicPr>
          <p:nvPr/>
        </p:nvPicPr>
        <p:blipFill>
          <a:blip r:embed="rId3"/>
          <a:srcRect/>
          <a:stretch>
            <a:fillRect/>
          </a:stretch>
        </p:blipFill>
        <p:spPr bwMode="auto">
          <a:xfrm>
            <a:off x="142406" y="1528558"/>
            <a:ext cx="8846729" cy="4844956"/>
          </a:xfrm>
          <a:prstGeom prst="rect">
            <a:avLst/>
          </a:prstGeom>
          <a:noFill/>
          <a:ln w="9525">
            <a:noFill/>
            <a:miter lim="800000"/>
            <a:headEnd/>
            <a:tailEnd/>
          </a:ln>
        </p:spPr>
      </p:pic>
    </p:spTree>
    <p:extLst>
      <p:ext uri="{BB962C8B-B14F-4D97-AF65-F5344CB8AC3E}">
        <p14:creationId xmlns:p14="http://schemas.microsoft.com/office/powerpoint/2010/main" xmlns="" val="261157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b="1" dirty="0" smtClean="0"/>
              <a:t>Shemot 6: 2 – 9:35</a:t>
            </a:r>
          </a:p>
          <a:p>
            <a:pPr marL="0" lvl="0" indent="0" algn="ctr">
              <a:buNone/>
            </a:pPr>
            <a:r>
              <a:rPr lang="es-CO" b="1" dirty="0" smtClean="0"/>
              <a:t>y Yejezquel 28:25 al 29:21</a:t>
            </a:r>
          </a:p>
          <a:p>
            <a:r>
              <a:rPr lang="es-CO" b="1" dirty="0" smtClean="0">
                <a:solidFill>
                  <a:schemeClr val="tx1">
                    <a:lumMod val="95000"/>
                    <a:lumOff val="5000"/>
                  </a:schemeClr>
                </a:solidFill>
              </a:rPr>
              <a:t>6:3 </a:t>
            </a:r>
            <a:r>
              <a:rPr lang="es-CO" b="1" dirty="0" smtClean="0"/>
              <a:t> </a:t>
            </a:r>
            <a:r>
              <a:rPr lang="es-CO" b="1" dirty="0" err="1" smtClean="0"/>
              <a:t>Va'era</a:t>
            </a:r>
            <a:r>
              <a:rPr lang="es-CO" b="1" dirty="0" smtClean="0"/>
              <a:t> el-Avraham el-</a:t>
            </a:r>
            <a:r>
              <a:rPr lang="es-CO" b="1" dirty="0" err="1" smtClean="0"/>
              <a:t>Yitsjak</a:t>
            </a:r>
            <a:r>
              <a:rPr lang="es-CO" b="1" dirty="0" smtClean="0"/>
              <a:t> </a:t>
            </a:r>
            <a:r>
              <a:rPr lang="es-CO" b="1" dirty="0" err="1" smtClean="0"/>
              <a:t>ve'el-Ya'akov</a:t>
            </a:r>
            <a:r>
              <a:rPr lang="es-CO" b="1" dirty="0" smtClean="0"/>
              <a:t> </a:t>
            </a:r>
            <a:r>
              <a:rPr lang="es-CO" b="1" dirty="0" err="1" smtClean="0"/>
              <a:t>be'El</a:t>
            </a:r>
            <a:r>
              <a:rPr lang="es-CO" b="1" dirty="0" smtClean="0"/>
              <a:t> Shaday </a:t>
            </a:r>
            <a:r>
              <a:rPr lang="es-CO" b="1" dirty="0" err="1" smtClean="0"/>
              <a:t>ushmi</a:t>
            </a:r>
            <a:r>
              <a:rPr lang="es-CO" b="1" dirty="0" smtClean="0"/>
              <a:t> Adonay lo </a:t>
            </a:r>
            <a:r>
              <a:rPr lang="es-CO" b="1" dirty="0" err="1" smtClean="0"/>
              <a:t>nodati</a:t>
            </a:r>
            <a:r>
              <a:rPr lang="es-CO" b="1" dirty="0" smtClean="0"/>
              <a:t> </a:t>
            </a:r>
            <a:r>
              <a:rPr lang="es-CO" b="1" dirty="0" err="1" smtClean="0"/>
              <a:t>lahem</a:t>
            </a:r>
            <a:r>
              <a:rPr lang="es-CO" b="1" dirty="0" smtClean="0"/>
              <a:t>.</a:t>
            </a:r>
          </a:p>
          <a:p>
            <a:r>
              <a:rPr lang="es-CO" dirty="0" smtClean="0"/>
              <a:t>y Yo aparecí a Abraham, a Isaac y a Jacob como El Shaday (Dios todopoderoso), pero con mi nombre, Eterno, no me di a conocer a ellos.</a:t>
            </a:r>
            <a:endParaRPr lang="es-CO" dirty="0"/>
          </a:p>
        </p:txBody>
      </p:sp>
    </p:spTree>
    <p:extLst>
      <p:ext uri="{BB962C8B-B14F-4D97-AF65-F5344CB8AC3E}">
        <p14:creationId xmlns:p14="http://schemas.microsoft.com/office/powerpoint/2010/main" xmlns="" val="261157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dirty="0" smtClean="0"/>
              <a:t>Y habló a Moisés: Yo soy el Señor. </a:t>
            </a:r>
          </a:p>
          <a:p>
            <a:r>
              <a:rPr lang="es-ES" dirty="0" smtClean="0"/>
              <a:t>Aparecí ante Abraham, Isaac y Jacob como Dios, pero no me di a conocer por Mi otro nombre (que ni se pronuncia ni se traduce). </a:t>
            </a:r>
          </a:p>
          <a:p>
            <a:r>
              <a:rPr lang="es-ES" dirty="0" smtClean="0"/>
              <a:t>Establecí mi pacto con ellos para darles la tierra de Canaán. </a:t>
            </a:r>
          </a:p>
          <a:p>
            <a:r>
              <a:rPr lang="es-ES" dirty="0" smtClean="0"/>
              <a:t>He oído el gemido de los esclavos israelitas. He recordado mi pacto. </a:t>
            </a:r>
          </a:p>
        </p:txBody>
      </p:sp>
    </p:spTree>
    <p:extLst>
      <p:ext uri="{BB962C8B-B14F-4D97-AF65-F5344CB8AC3E}">
        <p14:creationId xmlns:p14="http://schemas.microsoft.com/office/powerpoint/2010/main" xmlns="" val="261157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dirty="0" smtClean="0"/>
              <a:t>Di, por lo tanto, a los israelitas: "Yo soy el Señor. </a:t>
            </a:r>
          </a:p>
          <a:p>
            <a:r>
              <a:rPr lang="es-ES" dirty="0" smtClean="0"/>
              <a:t>Te redimiré con un brazo extendido y mediante milagros. </a:t>
            </a:r>
          </a:p>
          <a:p>
            <a:r>
              <a:rPr lang="es-ES" dirty="0" smtClean="0"/>
              <a:t>Te llevaré a ser mi pueblo y seré tu Dios. </a:t>
            </a:r>
          </a:p>
          <a:p>
            <a:r>
              <a:rPr lang="es-ES" dirty="0" smtClean="0"/>
              <a:t>Sabrás que soy Dios que te liberó de tus labores en Egipto y te dio la tierra prometida a Abraham, Isaac y Jacob ".</a:t>
            </a:r>
          </a:p>
        </p:txBody>
      </p:sp>
    </p:spTree>
    <p:extLst>
      <p:ext uri="{BB962C8B-B14F-4D97-AF65-F5344CB8AC3E}">
        <p14:creationId xmlns:p14="http://schemas.microsoft.com/office/powerpoint/2010/main" xmlns="" val="26115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dirty="0" smtClean="0"/>
              <a:t>El Señor le dijo a Moisés que le dijera a Faraón que dejara ir a los israelitas. </a:t>
            </a:r>
          </a:p>
          <a:p>
            <a:r>
              <a:rPr lang="es-ES" dirty="0" smtClean="0"/>
              <a:t>Pero Moisés respondió: "Los israelitas no me escucharon; ¡Cómo entonces el Faraón debería prestarme atención, un hombre con impedimentos para hablar!</a:t>
            </a:r>
          </a:p>
        </p:txBody>
      </p:sp>
    </p:spTree>
    <p:extLst>
      <p:ext uri="{BB962C8B-B14F-4D97-AF65-F5344CB8AC3E}">
        <p14:creationId xmlns:p14="http://schemas.microsoft.com/office/powerpoint/2010/main" xmlns="" val="261157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dirty="0" smtClean="0"/>
              <a:t>El Señor le respondió a Moisés: “Te coloco en el papel de dios para Faraón con tu hermano Aarón como tu profeta. </a:t>
            </a:r>
          </a:p>
          <a:p>
            <a:r>
              <a:rPr lang="es-ES" dirty="0" smtClean="0"/>
              <a:t>Repetirás todo lo que yo te mando y Aarón hablará con el faraón. </a:t>
            </a:r>
          </a:p>
          <a:p>
            <a:r>
              <a:rPr lang="es-ES" dirty="0" smtClean="0"/>
              <a:t>Pero endureceré el corazón de Faraón para que pueda multiplicar Mis signos y maravillas en la tierra de Egipto. </a:t>
            </a:r>
          </a:p>
        </p:txBody>
      </p:sp>
    </p:spTree>
    <p:extLst>
      <p:ext uri="{BB962C8B-B14F-4D97-AF65-F5344CB8AC3E}">
        <p14:creationId xmlns:p14="http://schemas.microsoft.com/office/powerpoint/2010/main" xmlns="" val="261157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dirty="0" smtClean="0"/>
              <a:t>Y los egipcios sabrán que yo soy el Señor cuando libere a los israelitas de entre ellos ".</a:t>
            </a:r>
          </a:p>
          <a:p>
            <a:r>
              <a:rPr lang="es-ES" dirty="0" smtClean="0"/>
              <a:t>Moisés tenía 80 años y Aarón tenía 83 cuando hicieron su demanda a Faraón. </a:t>
            </a:r>
          </a:p>
          <a:p>
            <a:r>
              <a:rPr lang="es-ES" dirty="0" smtClean="0"/>
              <a:t>El Señor le dijo a Moisés y a Aarón: "Cuando el Faraón diga que 'produzca tus milagros', entonces lanza tu vara ante el Faraón y se convertirá en una serpiente".</a:t>
            </a:r>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dirty="0" smtClean="0"/>
              <a:t>Moisés y Aarón hicieron lo que Dios le ordenó. </a:t>
            </a:r>
          </a:p>
          <a:p>
            <a:r>
              <a:rPr lang="es-ES" dirty="0" smtClean="0"/>
              <a:t>Faraón convocó a sus magos y convirtieron sus varas en serpientes. </a:t>
            </a:r>
          </a:p>
          <a:p>
            <a:r>
              <a:rPr lang="es-ES" dirty="0" smtClean="0"/>
              <a:t>Pero la vara de Aarón se tragó sus varas. </a:t>
            </a:r>
          </a:p>
          <a:p>
            <a:r>
              <a:rPr lang="es-ES" dirty="0" smtClean="0"/>
              <a:t>Sin embargo, el corazón de Faraón se puso rígido y no les prestó atención, tal como lo predijo el Señor.</a:t>
            </a:r>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dirty="0" smtClean="0"/>
              <a:t>Entonces Dios le ordenó a Moisés: </a:t>
            </a:r>
          </a:p>
          <a:p>
            <a:r>
              <a:rPr lang="es-ES" dirty="0" smtClean="0"/>
              <a:t>“Ve a Faraón por la mañana cuando salga del río Nilo. Dile que deje que los israelitas vayan a adorarme en el desierto. </a:t>
            </a:r>
          </a:p>
          <a:p>
            <a:r>
              <a:rPr lang="es-ES" dirty="0" smtClean="0"/>
              <a:t>Dígale que le mostraré que soy Dios golpeando el agua del río con la vara, convirtiéndola en sangre y matando a todos los peces. </a:t>
            </a:r>
          </a:p>
        </p:txBody>
      </p:sp>
    </p:spTree>
    <p:extLst>
      <p:ext uri="{BB962C8B-B14F-4D97-AF65-F5344CB8AC3E}">
        <p14:creationId xmlns:p14="http://schemas.microsoft.com/office/powerpoint/2010/main" xmlns="" val="26115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sz="3000" dirty="0" smtClean="0"/>
              <a:t>Todas las aguas en Egipto, incluso en los vasos, se convertirán en sangre ".</a:t>
            </a:r>
          </a:p>
          <a:p>
            <a:r>
              <a:rPr lang="es-ES" sz="3000" dirty="0" smtClean="0"/>
              <a:t>Moisés y Aarón hicieron lo que el Señor le ordenó y las aguas se convirtieron en sangre y los peces murieron. </a:t>
            </a:r>
          </a:p>
          <a:p>
            <a:r>
              <a:rPr lang="es-ES" sz="3000" dirty="0" smtClean="0"/>
              <a:t>Pero cuando los magos de Faraón hicieron lo mismo con sus hechizos, el corazón de Faraón se puso rígido y se negó a dejar ir a los israelitas.</a:t>
            </a:r>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dirty="0" smtClean="0"/>
              <a:t>Siete días después, Dios le dijo a Moisés que le dijera a Faraón que "si se niega a dejar ir a la gente, plagaré el país y su palacio y las casas de la gente con ranas". </a:t>
            </a:r>
          </a:p>
          <a:p>
            <a:r>
              <a:rPr lang="es-ES" dirty="0" smtClean="0"/>
              <a:t>Y en todas partes aparecieron ranas. </a:t>
            </a:r>
          </a:p>
          <a:p>
            <a:r>
              <a:rPr lang="es-ES" dirty="0" smtClean="0"/>
              <a:t>Pero los magos también trajeron ranas sobre la tierra.</a:t>
            </a:r>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dirty="0" smtClean="0"/>
              <a:t>Luego el Faraón convocó a Moisés y a Aarón diciendo: </a:t>
            </a:r>
          </a:p>
          <a:p>
            <a:r>
              <a:rPr lang="es-ES" dirty="0" smtClean="0"/>
              <a:t>"Pídanle al Señor que saque las ranas y dejaré que la gente se sacrifique al Señor".</a:t>
            </a:r>
          </a:p>
          <a:p>
            <a:r>
              <a:rPr lang="es-ES" dirty="0" smtClean="0"/>
              <a:t>"Lo haré para que aprendas que no hay nadie como el Señor nuestro Dios", respondió Moisés. </a:t>
            </a:r>
          </a:p>
          <a:p>
            <a:endParaRPr lang="es-ES" dirty="0" smtClean="0"/>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dirty="0" smtClean="0"/>
              <a:t>Entonces Moisés rogó a Dios y Dios mató a las ranas. </a:t>
            </a:r>
          </a:p>
          <a:p>
            <a:r>
              <a:rPr lang="es-ES" dirty="0" smtClean="0"/>
              <a:t>La gente apilaba las ranas muertas en montones y apestaba la tierra. </a:t>
            </a:r>
          </a:p>
          <a:p>
            <a:r>
              <a:rPr lang="es-ES" dirty="0" smtClean="0"/>
              <a:t>Pero cuando Faraón vio que había alivio, se volvió terco y no dejaba ir a la gente, tal como Dios lo había predicho.</a:t>
            </a:r>
          </a:p>
          <a:p>
            <a:endParaRPr lang="es-ES" dirty="0" smtClean="0"/>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dirty="0" smtClean="0"/>
              <a:t>El Señor le dijo a Moisés que le dijera a Aarón: </a:t>
            </a:r>
          </a:p>
          <a:p>
            <a:r>
              <a:rPr lang="es-ES" dirty="0" smtClean="0"/>
              <a:t>"Extiende tu vara y golpea el polvo de la tierra y se convertirá en piojos en toda la tierra de Egipto". </a:t>
            </a:r>
          </a:p>
          <a:p>
            <a:r>
              <a:rPr lang="es-ES" dirty="0" smtClean="0"/>
              <a:t>Lo hicieron y aparecieron bichos en el hombre y las bestias en todo Egipto. </a:t>
            </a:r>
          </a:p>
        </p:txBody>
      </p:sp>
    </p:spTree>
    <p:extLst>
      <p:ext uri="{BB962C8B-B14F-4D97-AF65-F5344CB8AC3E}">
        <p14:creationId xmlns:p14="http://schemas.microsoft.com/office/powerpoint/2010/main" xmlns="" val="261157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dirty="0" smtClean="0"/>
              <a:t>Los magos intentaron producir piojos con sus hechizos, pero no pudieron. "Este es el dedo de Dios", le dijeron los magos al faraón. </a:t>
            </a:r>
          </a:p>
          <a:p>
            <a:r>
              <a:rPr lang="es-ES" dirty="0" smtClean="0"/>
              <a:t>Pero el corazón de Faraón se puso rígido y no les prestó atención, tal como Dios lo había predicho.</a:t>
            </a:r>
          </a:p>
          <a:p>
            <a:endParaRPr lang="es-ES" dirty="0" smtClean="0"/>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dirty="0" smtClean="0"/>
              <a:t>Entonces el Señor le dijo a Moisés: “Ve de nuevo a Faraón y dile que si él no deja que la gente se vaya, soltaré un enjambre de insectos. </a:t>
            </a:r>
          </a:p>
          <a:p>
            <a:r>
              <a:rPr lang="es-ES" dirty="0" smtClean="0"/>
              <a:t>Estos insectos pulularán por todo Egipto, pero en la tierra de </a:t>
            </a:r>
            <a:r>
              <a:rPr lang="es-ES" dirty="0" err="1" smtClean="0"/>
              <a:t>Goshen</a:t>
            </a:r>
            <a:r>
              <a:rPr lang="es-ES" dirty="0" smtClean="0"/>
              <a:t>, donde habita Mi pueblo, no habrá ninguno. </a:t>
            </a:r>
          </a:p>
          <a:p>
            <a:endParaRPr lang="es-ES" dirty="0" smtClean="0"/>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dirty="0" smtClean="0"/>
              <a:t>Así sabrá Faraón que yo, el Señor, Dios, hago una distinción entre Mi pueblo y el pueblo del Faraón ”. </a:t>
            </a:r>
          </a:p>
          <a:p>
            <a:r>
              <a:rPr lang="es-ES" dirty="0" smtClean="0"/>
              <a:t>Y Dios lo hizo, y en todo Egipto la tierra fue arruinada por enjambres de insectos.</a:t>
            </a:r>
          </a:p>
          <a:p>
            <a:r>
              <a:rPr lang="es-ES" dirty="0" smtClean="0"/>
              <a:t>Faraón convocó a Moisés y Aarón diciendo: "Id y sacrificad a Dios dentro de la tierra".</a:t>
            </a:r>
          </a:p>
          <a:p>
            <a:endParaRPr lang="es-ES" dirty="0" smtClean="0"/>
          </a:p>
          <a:p>
            <a:endParaRPr lang="es-ES" dirty="0" smtClean="0"/>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dirty="0" smtClean="0"/>
              <a:t>"No sería correcto que hagamos esto", respondió Moisés, "porque lo que Dios nos manda a sacrificar es sagrado para los egipcios. </a:t>
            </a:r>
          </a:p>
          <a:p>
            <a:r>
              <a:rPr lang="es-ES" dirty="0" smtClean="0"/>
              <a:t>Si lo hacemos ante sus propios ojos, nos apedrearán. Así que debemos ir una distancia de tres días en el desierto para hacer estos sacrificios ".</a:t>
            </a:r>
          </a:p>
          <a:p>
            <a:endParaRPr lang="es-ES" dirty="0" smtClean="0"/>
          </a:p>
          <a:p>
            <a:endParaRPr lang="es-ES" dirty="0" smtClean="0"/>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dirty="0" smtClean="0"/>
              <a:t>"Si puedes eliminar estos insectos", dijo el Faraón, "te dejaré hacer tus sacrificios en el desierto, pero no vayas muy lejos".</a:t>
            </a:r>
          </a:p>
          <a:p>
            <a:endParaRPr lang="es-ES" dirty="0" smtClean="0"/>
          </a:p>
          <a:p>
            <a:r>
              <a:rPr lang="es-ES" dirty="0" smtClean="0"/>
              <a:t>"Y", agregó Moisés, "no permita el Faraón actuar de manera engañosa y no dejar ir a la gente".</a:t>
            </a:r>
          </a:p>
          <a:p>
            <a:endParaRPr lang="es-ES" dirty="0" smtClean="0"/>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dirty="0" smtClean="0"/>
              <a:t>Moisés le pidió al Señor que retirara todos los enjambres de insectos de la tierra y Dios lo hizo. </a:t>
            </a:r>
          </a:p>
          <a:p>
            <a:r>
              <a:rPr lang="es-ES" dirty="0" smtClean="0"/>
              <a:t>Pero el Faraón se volvió terco y no dejaba ir a la gente.</a:t>
            </a:r>
          </a:p>
          <a:p>
            <a:r>
              <a:rPr lang="es-ES" dirty="0" smtClean="0"/>
              <a:t>Dios le dijo a Moisés: </a:t>
            </a:r>
          </a:p>
        </p:txBody>
      </p:sp>
    </p:spTree>
    <p:extLst>
      <p:ext uri="{BB962C8B-B14F-4D97-AF65-F5344CB8AC3E}">
        <p14:creationId xmlns:p14="http://schemas.microsoft.com/office/powerpoint/2010/main" xmlns="" val="2611579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dirty="0" smtClean="0"/>
              <a:t>“Dile al Faraón que si él se niega a dejar ir a Mi pueblo, golpearé el ganado egipcio con una gran pestilencia, pero el ganado israelita no será golpeado”. </a:t>
            </a:r>
          </a:p>
          <a:p>
            <a:r>
              <a:rPr lang="es-ES" dirty="0" smtClean="0"/>
              <a:t>Y el Señor hizo precisamente eso. </a:t>
            </a:r>
          </a:p>
          <a:p>
            <a:r>
              <a:rPr lang="es-ES" dirty="0" smtClean="0"/>
              <a:t>Pero el faraón todavía no dejaría ir a la gente.</a:t>
            </a:r>
          </a:p>
          <a:p>
            <a:endParaRPr lang="es-ES" dirty="0" smtClean="0"/>
          </a:p>
          <a:p>
            <a:endParaRPr lang="es-ES" dirty="0" smtClean="0"/>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dirty="0" smtClean="0"/>
              <a:t>Entonces el Señor dijo a Moisés y a Aarón: </a:t>
            </a:r>
          </a:p>
          <a:p>
            <a:r>
              <a:rPr lang="es-ES" dirty="0" smtClean="0"/>
              <a:t>“Cada uno de ustedes tome un puñado de hollín del horno y deje que Moisés lo arroje hacia el cielo a la vista de Faraón. </a:t>
            </a:r>
          </a:p>
          <a:p>
            <a:r>
              <a:rPr lang="es-ES" dirty="0" smtClean="0"/>
              <a:t>Se convertirá en un polvo fino sobre toda la tierra y causará ebulliciones en el hombre y la bestia ”. </a:t>
            </a:r>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dirty="0" smtClean="0"/>
              <a:t>Y así se hizo así. </a:t>
            </a:r>
          </a:p>
          <a:p>
            <a:r>
              <a:rPr lang="es-ES" dirty="0" smtClean="0"/>
              <a:t>Los magos no pudieron enfrentarse a Moisés debido a sus propios forúnculos. </a:t>
            </a:r>
          </a:p>
          <a:p>
            <a:r>
              <a:rPr lang="es-ES" dirty="0" smtClean="0"/>
              <a:t>Pero Dios endureció el corazón de Faraón y él no dejó ir a la gente, tal como Dios lo había predicho.</a:t>
            </a:r>
          </a:p>
          <a:p>
            <a:endParaRPr lang="es-ES" dirty="0" smtClean="0"/>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dirty="0" smtClean="0"/>
              <a:t>El Señor le dijo a Moisés: </a:t>
            </a:r>
          </a:p>
          <a:p>
            <a:r>
              <a:rPr lang="es-ES" dirty="0" smtClean="0"/>
              <a:t>“Dile a Faraón que esta vez enviaré todas mis plagas sobre él y su gente para que Faraón sepa que no hay nadie como Yo en todo el mundo. </a:t>
            </a:r>
          </a:p>
          <a:p>
            <a:r>
              <a:rPr lang="es-ES" dirty="0" smtClean="0"/>
              <a:t>Dígale que ya podría haberlo matado, pero le he separado para mostrarle mi poder para que mi fama resuene en todo el mundo. </a:t>
            </a:r>
          </a:p>
        </p:txBody>
      </p:sp>
    </p:spTree>
    <p:extLst>
      <p:ext uri="{BB962C8B-B14F-4D97-AF65-F5344CB8AC3E}">
        <p14:creationId xmlns:p14="http://schemas.microsoft.com/office/powerpoint/2010/main" xmlns="" val="261157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dirty="0" smtClean="0"/>
              <a:t>Dígale que mañana a esta hora lloverá un granizo que nunca se ha visto antes y que traigan al ganado a sus refugios".</a:t>
            </a:r>
          </a:p>
          <a:p>
            <a:r>
              <a:rPr lang="es-ES" dirty="0" smtClean="0"/>
              <a:t>Los cortesanos que temían a Dios trajeron su ganado adentro y los que no temían a Dios los dejaron a la intemperie. </a:t>
            </a:r>
          </a:p>
          <a:p>
            <a:r>
              <a:rPr lang="es-ES" dirty="0" smtClean="0"/>
              <a:t>Entonces truenos, granizo y fuego cayeron sobre la tierra de Egipto. </a:t>
            </a:r>
          </a:p>
          <a:p>
            <a:endParaRPr lang="es-ES" dirty="0" smtClean="0"/>
          </a:p>
          <a:p>
            <a:endParaRPr lang="es-ES" dirty="0" smtClean="0"/>
          </a:p>
          <a:p>
            <a:endParaRPr lang="es-ES" dirty="0" smtClean="0"/>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dirty="0" smtClean="0"/>
              <a:t>Cualquier cosa a la intemperie fue derribada, así como todas las hierbas y árboles. </a:t>
            </a:r>
          </a:p>
          <a:p>
            <a:r>
              <a:rPr lang="es-ES" dirty="0" smtClean="0"/>
              <a:t>Sólo en la región de Goshén donde se alojaban los israelitas, no había granizo.</a:t>
            </a:r>
          </a:p>
          <a:p>
            <a:r>
              <a:rPr lang="es-ES" dirty="0" smtClean="0"/>
              <a:t>El Faraón envió a buscar a Aarón y a Moisés y dijo: </a:t>
            </a:r>
          </a:p>
          <a:p>
            <a:r>
              <a:rPr lang="es-ES" dirty="0" smtClean="0"/>
              <a:t>“Soy culpable esta vez. El Señor está en lo correcto y mi gente está equivocada.</a:t>
            </a:r>
          </a:p>
        </p:txBody>
      </p:sp>
    </p:spTree>
    <p:extLst>
      <p:ext uri="{BB962C8B-B14F-4D97-AF65-F5344CB8AC3E}">
        <p14:creationId xmlns:p14="http://schemas.microsoft.com/office/powerpoint/2010/main" xmlns="" val="261157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dirty="0" smtClean="0"/>
              <a:t>Pídele al Señor que termine con este trueno y granizo y te dejaré ir.</a:t>
            </a:r>
          </a:p>
          <a:p>
            <a:r>
              <a:rPr lang="es-ES" dirty="0" smtClean="0"/>
              <a:t>Moisés respondió: “Al salir de la ciudad, extenderé mis manos al Señor. </a:t>
            </a:r>
          </a:p>
          <a:p>
            <a:r>
              <a:rPr lang="es-ES" dirty="0" smtClean="0"/>
              <a:t>Entonces el trueno y el granizo cesarán y sabrán que la tierra es del Señor. </a:t>
            </a:r>
          </a:p>
          <a:p>
            <a:r>
              <a:rPr lang="es-ES" dirty="0" smtClean="0"/>
              <a:t>Pero sé que usted y sus cortesanos aún no temen al Señor Dios ”. </a:t>
            </a:r>
          </a:p>
        </p:txBody>
      </p:sp>
    </p:spTree>
    <p:extLst>
      <p:ext uri="{BB962C8B-B14F-4D97-AF65-F5344CB8AC3E}">
        <p14:creationId xmlns:p14="http://schemas.microsoft.com/office/powerpoint/2010/main" xmlns="" val="2611579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dirty="0" smtClean="0"/>
              <a:t>Y Moisés hizo lo que dijo, pero cuando Faraón vio cesar el granizo y el trueno, volvió a sus mismas andanzas. </a:t>
            </a:r>
          </a:p>
          <a:p>
            <a:r>
              <a:rPr lang="es-ES" dirty="0" smtClean="0"/>
              <a:t>El corazón de Faraón se puso rígido y no dejó que los israelitas se fueran, tal como el Señor lo había predicho a través de Moisés.</a:t>
            </a:r>
          </a:p>
          <a:p>
            <a:endParaRPr lang="es-ES" dirty="0" smtClean="0"/>
          </a:p>
          <a:p>
            <a:endParaRPr lang="es-ES" dirty="0" smtClean="0"/>
          </a:p>
          <a:p>
            <a:endParaRPr lang="es-ES" dirty="0" smtClean="0"/>
          </a:p>
          <a:p>
            <a:endParaRPr lang="es-ES" dirty="0" smtClean="0"/>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Yejezquel 28:25 al 29:21</a:t>
            </a:r>
          </a:p>
          <a:p>
            <a:r>
              <a:rPr lang="es-ES" dirty="0" smtClean="0"/>
              <a:t>Comentario sobre Haftará Vaera, </a:t>
            </a:r>
          </a:p>
          <a:p>
            <a:r>
              <a:rPr lang="es-ES" dirty="0" smtClean="0"/>
              <a:t>El río Nilo ocupa un lugar destacado en la historia de los israelitas en Egipto. </a:t>
            </a:r>
          </a:p>
          <a:p>
            <a:r>
              <a:rPr lang="es-ES" dirty="0" smtClean="0"/>
              <a:t>En Parashat Shemot, el Faraón decreta que todos los niños recién nacidos hebreos sean arrojados al río (Éxodo 1:22), y la hija del Faraón encuentra al bebé Moisés flotando en una canasta en el Nilo (Éxodo 2: 6).</a:t>
            </a:r>
          </a:p>
        </p:txBody>
      </p:sp>
    </p:spTree>
    <p:extLst>
      <p:ext uri="{BB962C8B-B14F-4D97-AF65-F5344CB8AC3E}">
        <p14:creationId xmlns:p14="http://schemas.microsoft.com/office/powerpoint/2010/main" xmlns="" val="261157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Yejezquel 28:25 al 29:21</a:t>
            </a:r>
          </a:p>
          <a:p>
            <a:r>
              <a:rPr lang="es-ES" dirty="0" smtClean="0"/>
              <a:t>En la parte de la Torá de esta semana, Vaera, Moisés golpea el Nilo con su bastón y se convierte en sangre (Éxodo 7:20). </a:t>
            </a:r>
          </a:p>
          <a:p>
            <a:r>
              <a:rPr lang="es-ES" dirty="0" smtClean="0"/>
              <a:t>Más tarde lo vuelve a golpear para provocar la plaga de las ranas (Éxodo 8: 2).</a:t>
            </a:r>
          </a:p>
          <a:p>
            <a:endParaRPr lang="es-ES" dirty="0" smtClean="0"/>
          </a:p>
          <a:p>
            <a:endParaRPr lang="es-ES" dirty="0" smtClean="0"/>
          </a:p>
          <a:p>
            <a:endParaRPr lang="es-ES" dirty="0" smtClean="0"/>
          </a:p>
          <a:p>
            <a:endParaRPr lang="es-ES" dirty="0" smtClean="0"/>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Yejezquel 28:25 al 29:21</a:t>
            </a:r>
          </a:p>
          <a:p>
            <a:r>
              <a:rPr lang="es-ES" dirty="0" smtClean="0"/>
              <a:t>Dado que el Nilo era una fuente importante de fertilidad en el Egipto, por lo demás árido, estos ataques al Nilo eran particularmente dolorosos para los egipcios. </a:t>
            </a:r>
          </a:p>
          <a:p>
            <a:r>
              <a:rPr lang="es-ES" dirty="0" smtClean="0"/>
              <a:t>Además, algunos eruditos creen que los antiguos egipcios realmente adoraban el Nilo; Verlo convertido en sangre o infestado de plagas sería una causa real de pánico.</a:t>
            </a:r>
          </a:p>
          <a:p>
            <a:endParaRPr lang="es-ES" dirty="0" smtClean="0"/>
          </a:p>
          <a:p>
            <a:endParaRPr lang="es-ES" dirty="0" smtClean="0"/>
          </a:p>
          <a:p>
            <a:endParaRPr lang="es-ES" dirty="0" smtClean="0"/>
          </a:p>
          <a:p>
            <a:endParaRPr lang="es-ES" dirty="0" smtClean="0"/>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Yejezquel 28:25 al 29:21</a:t>
            </a:r>
          </a:p>
          <a:p>
            <a:r>
              <a:rPr lang="es-ES" dirty="0" smtClean="0"/>
              <a:t>La Haftará para Vaera es una profecía sobre la caída de Egipto, y también utiliza el Nilo como motivo central. </a:t>
            </a:r>
          </a:p>
          <a:p>
            <a:r>
              <a:rPr lang="es-ES" dirty="0" smtClean="0"/>
              <a:t>Ezequiel predice que Dios castigará al faraón egipcio actual, a quien él describe como "monstruo poderoso, extendiéndose en los canales del Nilo" (Ezequiel 29: 3).</a:t>
            </a:r>
          </a:p>
          <a:p>
            <a:endParaRPr lang="es-ES" dirty="0" smtClean="0"/>
          </a:p>
          <a:p>
            <a:endParaRPr lang="es-ES" dirty="0" smtClean="0"/>
          </a:p>
          <a:p>
            <a:endParaRPr lang="es-ES" dirty="0" smtClean="0"/>
          </a:p>
          <a:p>
            <a:endParaRPr lang="es-ES" dirty="0" smtClean="0"/>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Yejezquel 28:25 al 29:21</a:t>
            </a:r>
          </a:p>
          <a:p>
            <a:r>
              <a:rPr lang="es-ES" dirty="0" smtClean="0"/>
              <a:t>Faraón es el monstruo marino del Nilo, explica Ezequiel, y Dios lo arrastrará con afilados ganchos. </a:t>
            </a:r>
          </a:p>
          <a:p>
            <a:r>
              <a:rPr lang="es-ES" dirty="0" smtClean="0"/>
              <a:t>Dios arrojará al monstruo marino al desierto, con los peces del Nilo pegados a sus escamas. Abandonado, el monstruo se convertirá en alimento para las bestias de la tierra y las aves del cielo (29: 4-5).</a:t>
            </a:r>
          </a:p>
          <a:p>
            <a:endParaRPr lang="es-ES" dirty="0" smtClean="0"/>
          </a:p>
          <a:p>
            <a:endParaRPr lang="es-ES" dirty="0" smtClean="0"/>
          </a:p>
          <a:p>
            <a:endParaRPr lang="es-ES" dirty="0" smtClean="0"/>
          </a:p>
          <a:p>
            <a:endParaRPr lang="es-ES" dirty="0" smtClean="0"/>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Yejezquel 28:25 al 29:21</a:t>
            </a:r>
          </a:p>
          <a:p>
            <a:r>
              <a:rPr lang="es-ES" dirty="0" smtClean="0"/>
              <a:t>El pecado de Egipto, explicó Ezequiel, es arrogancia. </a:t>
            </a:r>
          </a:p>
          <a:p>
            <a:r>
              <a:rPr lang="es-ES" dirty="0" smtClean="0"/>
              <a:t>Al afirmar que "El Nilo es mío y yo lo hice" (29: 9), el Faraón y los egipcios niegan a Dios. </a:t>
            </a:r>
          </a:p>
          <a:p>
            <a:r>
              <a:rPr lang="es-ES" dirty="0" smtClean="0"/>
              <a:t>Esto les gana la destrucción completa. </a:t>
            </a:r>
          </a:p>
          <a:p>
            <a:r>
              <a:rPr lang="es-ES" dirty="0" smtClean="0"/>
              <a:t>Nabucodonosor, promete Ezequiel, traerá consigo la destrucción de Babilonia: </a:t>
            </a:r>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Yejezquel 28:25 al 29:21</a:t>
            </a:r>
          </a:p>
          <a:p>
            <a:r>
              <a:rPr lang="es-ES" dirty="0" smtClean="0"/>
              <a:t>“Él llevará su riqueza y tomará su botín y se apoderará de su botín; y ella será la recompensa de su ejército "(29:19). </a:t>
            </a:r>
          </a:p>
          <a:p>
            <a:r>
              <a:rPr lang="es-ES" dirty="0" smtClean="0"/>
              <a:t>Egipto permanecerá desolado por 40 años.</a:t>
            </a:r>
          </a:p>
          <a:p>
            <a:r>
              <a:rPr lang="es-ES" dirty="0" smtClean="0"/>
              <a:t>Para concluir, Ezequiel afirma que la caída de Egipto le dará fuerza a Israel. Este evento será reconocido como un símbolo de que el Dios de Israel es verdadero.</a:t>
            </a:r>
          </a:p>
          <a:p>
            <a:endParaRPr lang="es-ES" dirty="0" smtClean="0"/>
          </a:p>
          <a:p>
            <a:endParaRPr lang="es-ES" dirty="0" smtClean="0"/>
          </a:p>
          <a:p>
            <a:endParaRPr lang="es-ES" dirty="0" smtClean="0"/>
          </a:p>
          <a:p>
            <a:endParaRPr lang="es-ES" dirty="0" smtClean="0"/>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pPr algn="ctr">
              <a:buNone/>
            </a:pPr>
            <a:r>
              <a:rPr lang="es-ES" b="1" dirty="0" smtClean="0">
                <a:solidFill>
                  <a:srgbClr val="FF0000"/>
                </a:solidFill>
              </a:rPr>
              <a:t>Falta de </a:t>
            </a:r>
            <a:r>
              <a:rPr lang="es-ES" b="1" dirty="0" smtClean="0">
                <a:solidFill>
                  <a:srgbClr val="FF0000"/>
                </a:solidFill>
              </a:rPr>
              <a:t>aliento</a:t>
            </a:r>
          </a:p>
          <a:p>
            <a:pPr>
              <a:buNone/>
            </a:pPr>
            <a:r>
              <a:rPr lang="es-ES" sz="2800" b="1" dirty="0" smtClean="0"/>
              <a:t>Los </a:t>
            </a:r>
            <a:r>
              <a:rPr lang="es-ES" sz="2800" b="1" dirty="0" smtClean="0"/>
              <a:t>crayones rotos aún </a:t>
            </a:r>
            <a:r>
              <a:rPr lang="es-ES" sz="2800" b="1" dirty="0" smtClean="0"/>
              <a:t>colorean</a:t>
            </a:r>
          </a:p>
          <a:p>
            <a:pPr>
              <a:buNone/>
            </a:pPr>
            <a:r>
              <a:rPr lang="es-ES" sz="2000" i="1" dirty="0" smtClean="0"/>
              <a:t>Notas tomadas del Talmud y The Accidental Talmudist</a:t>
            </a:r>
            <a:endParaRPr lang="es-ES" sz="2000" i="1" dirty="0" smtClean="0"/>
          </a:p>
          <a:p>
            <a:pPr>
              <a:buNone/>
            </a:pPr>
            <a:r>
              <a:rPr lang="es-ES" sz="2800" dirty="0" smtClean="0"/>
              <a:t>Pero cuando Moisés les dijo esto a los israelitas, ellos no le escucharon, pues sus espíritus estaban aplastados por la cruel servidumbre. Traducción alternativa: Moisés habló así a los hijos de Israel, pero ellos no le hicieron caso a causa de [su] falta de aliento y debido a [su] duro trabajo</a:t>
            </a:r>
            <a:r>
              <a:rPr lang="es-ES" sz="2800" dirty="0" smtClean="0"/>
              <a:t>. </a:t>
            </a:r>
            <a:r>
              <a:rPr lang="es-ES" sz="2400" b="1" dirty="0" smtClean="0"/>
              <a:t>Éxodo </a:t>
            </a:r>
            <a:r>
              <a:rPr lang="es-ES" sz="2400" b="1" dirty="0" smtClean="0"/>
              <a:t>6:9</a:t>
            </a:r>
            <a:endParaRPr lang="es-ES" sz="2800" b="1" dirty="0" smtClean="0"/>
          </a:p>
        </p:txBody>
      </p:sp>
    </p:spTree>
    <p:extLst>
      <p:ext uri="{BB962C8B-B14F-4D97-AF65-F5344CB8AC3E}">
        <p14:creationId xmlns:p14="http://schemas.microsoft.com/office/powerpoint/2010/main" xmlns="" val="261157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pPr algn="ctr">
              <a:buNone/>
            </a:pPr>
            <a:r>
              <a:rPr lang="es-ES" b="1" dirty="0" smtClean="0">
                <a:solidFill>
                  <a:srgbClr val="FF0000"/>
                </a:solidFill>
              </a:rPr>
              <a:t>Falta de </a:t>
            </a:r>
            <a:r>
              <a:rPr lang="es-ES" b="1" dirty="0" smtClean="0">
                <a:solidFill>
                  <a:srgbClr val="FF0000"/>
                </a:solidFill>
              </a:rPr>
              <a:t>aliento</a:t>
            </a:r>
          </a:p>
          <a:p>
            <a:r>
              <a:rPr lang="es-CO" sz="3600" b="1" dirty="0" smtClean="0"/>
              <a:t>Vayedaber Moshe ken el-beney Yisra'el velo sham'u el-Moshe </a:t>
            </a:r>
            <a:r>
              <a:rPr lang="es-CO" sz="3600" b="1" dirty="0" smtClean="0"/>
              <a:t>MiKotzer ruaj </a:t>
            </a:r>
            <a:r>
              <a:rPr lang="es-CO" sz="3600" b="1" dirty="0" smtClean="0"/>
              <a:t>ume'avodah kashah.</a:t>
            </a:r>
            <a:endParaRPr lang="es-CO" sz="3600" dirty="0" smtClean="0"/>
          </a:p>
          <a:p>
            <a:pPr>
              <a:buNone/>
            </a:pPr>
            <a:r>
              <a:rPr lang="es-ES" sz="2800" dirty="0" smtClean="0"/>
              <a:t>. </a:t>
            </a:r>
            <a:r>
              <a:rPr lang="es-ES" sz="2400" b="1" dirty="0" smtClean="0"/>
              <a:t>Éxodo </a:t>
            </a:r>
            <a:r>
              <a:rPr lang="es-ES" sz="2400" b="1" dirty="0" smtClean="0"/>
              <a:t>6:9</a:t>
            </a:r>
            <a:endParaRPr lang="es-ES" sz="2800" b="1" dirty="0" smtClean="0"/>
          </a:p>
        </p:txBody>
      </p:sp>
    </p:spTree>
    <p:extLst>
      <p:ext uri="{BB962C8B-B14F-4D97-AF65-F5344CB8AC3E}">
        <p14:creationId xmlns:p14="http://schemas.microsoft.com/office/powerpoint/2010/main" xmlns="" val="2611579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he-IL" sz="3000" dirty="0" smtClean="0"/>
              <a:t>מקצר </a:t>
            </a:r>
            <a:r>
              <a:rPr lang="he-IL" sz="3000" dirty="0" smtClean="0"/>
              <a:t>רוח</a:t>
            </a:r>
            <a:r>
              <a:rPr lang="en-US" sz="3000" dirty="0" smtClean="0"/>
              <a:t> </a:t>
            </a:r>
            <a:r>
              <a:rPr lang="es-ES" sz="3000" dirty="0" smtClean="0"/>
              <a:t>MiKotzer </a:t>
            </a:r>
            <a:r>
              <a:rPr lang="es-ES" sz="3000" dirty="0" smtClean="0"/>
              <a:t>Ruaj- A TRAVÉS DE LA ANGUSTIA (lit. falta de aliento) DE ESPÍRITU </a:t>
            </a:r>
            <a:r>
              <a:rPr lang="es-ES" sz="3000" dirty="0" smtClean="0"/>
              <a:t>—</a:t>
            </a:r>
            <a:r>
              <a:rPr lang="es-ES" sz="3000" i="1" dirty="0" smtClean="0"/>
              <a:t>Rashi </a:t>
            </a:r>
          </a:p>
          <a:p>
            <a:pPr>
              <a:buNone/>
            </a:pPr>
            <a:r>
              <a:rPr lang="es-ES" dirty="0" smtClean="0"/>
              <a:t>Si </a:t>
            </a:r>
            <a:r>
              <a:rPr lang="es-ES" dirty="0" smtClean="0"/>
              <a:t>uno está angustiado, su respiración se hace entrecortada y no puede respirar profundamente. De manera similar a esto, escuché esta sección explicada por Rabí Baruch, hijo de Rabí Eliezer, y me citó el siguiente versículo como prueba de su explicación: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50" dirty="0" smtClean="0"/>
              <a:t>(</a:t>
            </a:r>
            <a:r>
              <a:rPr lang="es-ES" sz="2950" dirty="0" smtClean="0"/>
              <a:t>Jeremías 16:21) “Esta vez les haré conocer Mi mano y Mi poder, y sabrán que Mi Nombre es el Señor”. </a:t>
            </a:r>
            <a:endParaRPr lang="es-ES" sz="2950" dirty="0" smtClean="0"/>
          </a:p>
          <a:p>
            <a:pPr>
              <a:buNone/>
            </a:pPr>
            <a:r>
              <a:rPr lang="es-ES" sz="2950" dirty="0" smtClean="0"/>
              <a:t>Rabí </a:t>
            </a:r>
            <a:r>
              <a:rPr lang="es-ES" sz="2950" dirty="0" smtClean="0"/>
              <a:t>Baruch dijo: podemos aprender de este texto que cuando el Santo, bendito sea Él, cumple Sus palabras, incluso cuando se trata de un castigo, Él hace saber que Su Nombre es el Señor; y, por supuesto, esto es aún más así, cuando cumple Sus palabras en materia de otorgar una recompensa. </a:t>
            </a:r>
            <a:endParaRPr lang="es-ES" sz="2950" dirty="0" smtClean="0"/>
          </a:p>
        </p:txBody>
      </p:sp>
    </p:spTree>
    <p:extLst>
      <p:ext uri="{BB962C8B-B14F-4D97-AF65-F5344CB8AC3E}">
        <p14:creationId xmlns:p14="http://schemas.microsoft.com/office/powerpoint/2010/main" xmlns="" val="26115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a:t>
            </a:r>
            <a:r>
              <a:rPr lang="es-ES" dirty="0" smtClean="0"/>
              <a:t>Nuestros rabinos explicaron que esta sección se refiere a lo que la precede: que Moisés dijo (5:22): “¿Por qué has hecho tan mal [a este pueblo]?”. </a:t>
            </a:r>
            <a:endParaRPr lang="es-ES" dirty="0" smtClean="0"/>
          </a:p>
          <a:p>
            <a:pPr>
              <a:buNone/>
            </a:pPr>
            <a:r>
              <a:rPr lang="es-ES" dirty="0" smtClean="0"/>
              <a:t>Entonces </a:t>
            </a:r>
            <a:r>
              <a:rPr lang="es-ES" dirty="0" smtClean="0"/>
              <a:t>Dios le dijo: “¡Ay de aquellos que se han ido (es decir, los patriarcas) y ya no se los encuentra! Realmente tengo motivos para deplorar la muerte de los patriarcas.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Muchas </a:t>
            </a:r>
            <a:r>
              <a:rPr lang="es-ES" dirty="0" smtClean="0"/>
              <a:t>veces me revelé a ellos con el nombre de ‘Dios Todopoderoso’, y ni una sola vez me preguntaron: “¿Cuál es Tu Nombre?” (es decir, ¿cuál es el nombre que describe Tu verdadera esencia); pero tú has dicho de inmediato (Éxodo 3:13): “[Si preguntan] ‘¿Cuál es Su nombre?’, ¿qué les responderé?” (Éxodo Rabá 6:4; Sanedrín 111a).</a:t>
            </a:r>
            <a:endParaRPr lang="es-ES" sz="3600" dirty="0" smtClean="0"/>
          </a:p>
        </p:txBody>
      </p:sp>
    </p:spTree>
    <p:extLst>
      <p:ext uri="{BB962C8B-B14F-4D97-AF65-F5344CB8AC3E}">
        <p14:creationId xmlns:p14="http://schemas.microsoft.com/office/powerpoint/2010/main" xmlns="" val="261157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i="1" dirty="0" smtClean="0"/>
              <a:t>Rambán</a:t>
            </a:r>
          </a:p>
          <a:p>
            <a:pPr>
              <a:buNone/>
            </a:pPr>
            <a:r>
              <a:rPr lang="es-ES" dirty="0" smtClean="0"/>
              <a:t>No </a:t>
            </a:r>
            <a:r>
              <a:rPr lang="es-ES" dirty="0" smtClean="0"/>
              <a:t>fue porque no creyeron en Dios y en Su profeta [que no escucharon]. Más bien, no prestaron atención a sus palabras debido a la impaciencia de espíritu, como una persona cuya alma está afligida por su miseria y que no quiere vivir un momento más en su sufrimiento aunque sabe que será aliviada más tarde.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La </a:t>
            </a:r>
            <a:r>
              <a:rPr lang="es-ES" dirty="0" smtClean="0"/>
              <a:t>“impaciencia de espíritu” era su temor de que el Faraón los condenara a muerte, como sus oficiales le dijeron a Moisés, y la “cruel servidumbre” era la presión, pues los capataces los presionaban y los apresuraban [en su tarea diaria], lo que no les daba oportunidad de escuchar nada y reflexionar al respecto.</a:t>
            </a:r>
            <a:endParaRPr lang="es-ES" sz="3600" dirty="0" smtClean="0"/>
          </a:p>
        </p:txBody>
      </p:sp>
    </p:spTree>
    <p:extLst>
      <p:ext uri="{BB962C8B-B14F-4D97-AF65-F5344CB8AC3E}">
        <p14:creationId xmlns:p14="http://schemas.microsoft.com/office/powerpoint/2010/main" xmlns="" val="261157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i="1" dirty="0" smtClean="0"/>
              <a:t>Sforno</a:t>
            </a:r>
          </a:p>
          <a:p>
            <a:pPr>
              <a:buNone/>
            </a:pPr>
            <a:r>
              <a:rPr lang="he-IL" sz="3000" b="1" i="1" dirty="0" smtClean="0"/>
              <a:t>ולא </a:t>
            </a:r>
            <a:r>
              <a:rPr lang="he-IL" sz="3000" b="1" i="1" dirty="0" smtClean="0"/>
              <a:t>שמעו אל </a:t>
            </a:r>
            <a:r>
              <a:rPr lang="he-IL" sz="3000" b="1" i="1" dirty="0" smtClean="0"/>
              <a:t>משה</a:t>
            </a:r>
            <a:r>
              <a:rPr lang="en-US" sz="3000" b="1" i="1" dirty="0" smtClean="0"/>
              <a:t> </a:t>
            </a:r>
            <a:r>
              <a:rPr lang="he-IL" sz="3000" b="1" i="1" dirty="0" smtClean="0"/>
              <a:t>, </a:t>
            </a:r>
            <a:r>
              <a:rPr lang="es-ES" sz="3000" b="1" i="1" dirty="0" smtClean="0"/>
              <a:t>velo </a:t>
            </a:r>
            <a:r>
              <a:rPr lang="es-ES" sz="3000" b="1" i="1" dirty="0" smtClean="0"/>
              <a:t>sham'u </a:t>
            </a:r>
            <a:r>
              <a:rPr lang="es-ES" sz="3000" b="1" i="1" dirty="0" smtClean="0"/>
              <a:t>el-Moshe</a:t>
            </a:r>
          </a:p>
          <a:p>
            <a:pPr>
              <a:buNone/>
            </a:pPr>
            <a:r>
              <a:rPr lang="es-ES" sz="3000" dirty="0" smtClean="0"/>
              <a:t>Para </a:t>
            </a:r>
            <a:r>
              <a:rPr lang="es-ES" sz="3000" dirty="0" smtClean="0"/>
              <a:t>absorber mentalmente todo esto, para que tuvieran plena confianza en la salvación de Dios y le dieran crédito por esto. </a:t>
            </a:r>
            <a:endParaRPr lang="es-ES" sz="3000" dirty="0" smtClean="0"/>
          </a:p>
          <a:p>
            <a:pPr>
              <a:buNone/>
            </a:pPr>
            <a:r>
              <a:rPr lang="es-ES" sz="3000" dirty="0" smtClean="0"/>
              <a:t>En </a:t>
            </a:r>
            <a:r>
              <a:rPr lang="es-ES" sz="3000" dirty="0" smtClean="0"/>
              <a:t>esto es en lo que se diferenciaban de Abraham en su tiempo, que creía implícitamente en una promesa que sonaba imposible, y que le dio crédito a Dios por hacer tal promesa. </a:t>
            </a:r>
            <a:endParaRPr lang="es-ES" sz="3000" dirty="0" smtClean="0"/>
          </a:p>
        </p:txBody>
      </p:sp>
    </p:spTree>
    <p:extLst>
      <p:ext uri="{BB962C8B-B14F-4D97-AF65-F5344CB8AC3E}">
        <p14:creationId xmlns:p14="http://schemas.microsoft.com/office/powerpoint/2010/main" xmlns="" val="261157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Esta </a:t>
            </a:r>
            <a:r>
              <a:rPr lang="es-ES" dirty="0" smtClean="0"/>
              <a:t>fue finalmente la razón por la cual esta parte de la promesa de Dios no se cumplió durante la vida del pueblo al que se estaba dirigiendo en ese momento</a:t>
            </a:r>
            <a:r>
              <a:rPr lang="es-ES" dirty="0" smtClean="0"/>
              <a:t>.</a:t>
            </a:r>
          </a:p>
          <a:p>
            <a:pPr>
              <a:buNone/>
            </a:pPr>
            <a:r>
              <a:rPr lang="es-ES" dirty="0" smtClean="0"/>
              <a:t> </a:t>
            </a:r>
            <a:r>
              <a:rPr lang="es-ES" b="1" i="1" dirty="0" smtClean="0"/>
              <a:t>mikotzer ruaj </a:t>
            </a:r>
            <a:r>
              <a:rPr lang="he-IL" b="1" i="1" dirty="0" smtClean="0"/>
              <a:t>מקצר רוח</a:t>
            </a:r>
            <a:r>
              <a:rPr lang="en-US" b="1" i="1" dirty="0" smtClean="0"/>
              <a:t> </a:t>
            </a:r>
          </a:p>
          <a:p>
            <a:pPr>
              <a:buNone/>
            </a:pPr>
            <a:r>
              <a:rPr lang="he-IL" dirty="0" smtClean="0"/>
              <a:t>, </a:t>
            </a:r>
            <a:r>
              <a:rPr lang="es-ES" dirty="0" smtClean="0"/>
              <a:t>porque </a:t>
            </a:r>
            <a:r>
              <a:rPr lang="es-ES" dirty="0" smtClean="0"/>
              <a:t>no parecía creíble para su estado de ánimo actual, de modo que su corazón no podía asimilar tal promesa</a:t>
            </a:r>
            <a:r>
              <a:rPr lang="es-ES" dirty="0" smtClean="0"/>
              <a:t>.</a:t>
            </a:r>
          </a:p>
        </p:txBody>
      </p:sp>
    </p:spTree>
    <p:extLst>
      <p:ext uri="{BB962C8B-B14F-4D97-AF65-F5344CB8AC3E}">
        <p14:creationId xmlns:p14="http://schemas.microsoft.com/office/powerpoint/2010/main" xmlns="" val="261157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n-US" i="1" dirty="0" smtClean="0"/>
              <a:t>  </a:t>
            </a:r>
            <a:r>
              <a:rPr lang="he-IL" i="1" dirty="0" smtClean="0"/>
              <a:t>ומעבודה קשה</a:t>
            </a:r>
            <a:r>
              <a:rPr lang="en-US" i="1" dirty="0" smtClean="0"/>
              <a:t> </a:t>
            </a:r>
            <a:r>
              <a:rPr lang="he-IL" i="1" dirty="0" smtClean="0"/>
              <a:t>,</a:t>
            </a:r>
            <a:r>
              <a:rPr lang="es-CO" b="1" i="1" dirty="0" smtClean="0"/>
              <a:t> ume'avodah kashah.</a:t>
            </a:r>
            <a:r>
              <a:rPr lang="he-IL" i="1" dirty="0" smtClean="0"/>
              <a:t> </a:t>
            </a:r>
            <a:endParaRPr lang="en-US" i="1" dirty="0" smtClean="0"/>
          </a:p>
          <a:p>
            <a:pPr>
              <a:buNone/>
            </a:pPr>
            <a:r>
              <a:rPr lang="es-ES" dirty="0" smtClean="0"/>
              <a:t>si </a:t>
            </a:r>
            <a:r>
              <a:rPr lang="es-ES" dirty="0" smtClean="0"/>
              <a:t>no hubiera sido por el duro trabajo que tuvieron que realizar, habrían prestado mucha más atención a las palabras de Moisés, y habrían comprendido que los argumentos de Moisés hacían muy creíble lo que decía.</a:t>
            </a:r>
            <a:endParaRPr lang="es-ES" sz="3600" dirty="0" smtClean="0"/>
          </a:p>
        </p:txBody>
      </p:sp>
    </p:spTree>
    <p:extLst>
      <p:ext uri="{BB962C8B-B14F-4D97-AF65-F5344CB8AC3E}">
        <p14:creationId xmlns:p14="http://schemas.microsoft.com/office/powerpoint/2010/main" xmlns="" val="2611579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i="1" dirty="0" smtClean="0"/>
              <a:t>Malbim</a:t>
            </a:r>
          </a:p>
          <a:p>
            <a:pPr>
              <a:buNone/>
            </a:pPr>
            <a:r>
              <a:rPr lang="es-ES" dirty="0" smtClean="0"/>
              <a:t>Pero </a:t>
            </a:r>
            <a:r>
              <a:rPr lang="es-ES" dirty="0" smtClean="0"/>
              <a:t>no escucharon a Moisés a causa de su espíritu debilitado. </a:t>
            </a:r>
            <a:endParaRPr lang="es-ES" dirty="0" smtClean="0"/>
          </a:p>
          <a:p>
            <a:pPr>
              <a:buNone/>
            </a:pPr>
            <a:r>
              <a:rPr lang="es-ES" dirty="0" smtClean="0"/>
              <a:t>Espíritu </a:t>
            </a:r>
            <a:r>
              <a:rPr lang="es-ES" dirty="0" smtClean="0"/>
              <a:t>designa espíritu interior. </a:t>
            </a:r>
            <a:endParaRPr lang="es-ES" dirty="0" smtClean="0"/>
          </a:p>
          <a:p>
            <a:pPr>
              <a:buNone/>
            </a:pPr>
            <a:r>
              <a:rPr lang="es-ES" dirty="0" smtClean="0"/>
              <a:t>Y </a:t>
            </a:r>
            <a:r>
              <a:rPr lang="es-ES" dirty="0" smtClean="0"/>
              <a:t>hay [también] un espíritu duradero, que es alguien que puede contener sus sentimientos y tolerar el dolor, el sufrimiento y el daño.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Y </a:t>
            </a:r>
            <a:r>
              <a:rPr lang="es-ES" dirty="0" smtClean="0"/>
              <a:t>su opuesto es un espíritu disminuido, como he escrito en el comentario sobre Proverbios. </a:t>
            </a:r>
            <a:endParaRPr lang="es-ES" dirty="0" smtClean="0"/>
          </a:p>
          <a:p>
            <a:pPr>
              <a:buNone/>
            </a:pPr>
            <a:r>
              <a:rPr lang="es-ES" dirty="0" smtClean="0"/>
              <a:t>Así</a:t>
            </a:r>
            <a:r>
              <a:rPr lang="es-ES" dirty="0" smtClean="0"/>
              <a:t>, el que tiene un espíritu débil pero no trabaja duro, o el que trabaja duro pero tiene un espíritu perseverante, puede controlar su dolor y escuchar [las palabras de] consuelo y las buenas noticias.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t>Sin </a:t>
            </a:r>
            <a:r>
              <a:rPr lang="es-ES" sz="3600" dirty="0" smtClean="0"/>
              <a:t>embargo, ellos trabajaron duro y sus espíritus abatidos eran demasiado débiles para soportar [ese trabajo]; por eso las palabras de Moisés no hicieron mella en ellos.</a:t>
            </a:r>
            <a:endParaRPr lang="es-ES" sz="4000" dirty="0" smtClean="0"/>
          </a:p>
        </p:txBody>
      </p:sp>
    </p:spTree>
    <p:extLst>
      <p:ext uri="{BB962C8B-B14F-4D97-AF65-F5344CB8AC3E}">
        <p14:creationId xmlns:p14="http://schemas.microsoft.com/office/powerpoint/2010/main" xmlns="" val="2611579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i="1" dirty="0" smtClean="0"/>
              <a:t>Baruch C. Cohen, </a:t>
            </a:r>
            <a:r>
              <a:rPr lang="es-ES" i="1" dirty="0" smtClean="0"/>
              <a:t>abogado: </a:t>
            </a:r>
            <a:r>
              <a:rPr lang="es-ES" dirty="0" smtClean="0"/>
              <a:t>“</a:t>
            </a:r>
            <a:r>
              <a:rPr lang="es-ES" dirty="0" smtClean="0"/>
              <a:t>MiKotzer </a:t>
            </a:r>
            <a:r>
              <a:rPr lang="es-ES" dirty="0" smtClean="0"/>
              <a:t>Ruaj” </a:t>
            </a:r>
            <a:r>
              <a:rPr lang="es-ES" dirty="0" smtClean="0"/>
              <a:t>(espíritu aplastado). </a:t>
            </a:r>
            <a:endParaRPr lang="es-ES" dirty="0" smtClean="0"/>
          </a:p>
          <a:p>
            <a:pPr>
              <a:buNone/>
            </a:pPr>
            <a:r>
              <a:rPr lang="es-ES" sz="3600" dirty="0" smtClean="0"/>
              <a:t>“</a:t>
            </a:r>
            <a:r>
              <a:rPr lang="es-ES" sz="3600" dirty="0" smtClean="0"/>
              <a:t>Los crayones rotos aún colorean” es una profunda metáfora de la resiliencia y el poder perdurable dentro de cada uno de nosotros, incluso cuando nos sentimos fracturados o incompletos. </a:t>
            </a:r>
            <a:endParaRPr lang="es-ES" sz="3600" dirty="0" smtClean="0"/>
          </a:p>
        </p:txBody>
      </p:sp>
    </p:spTree>
    <p:extLst>
      <p:ext uri="{BB962C8B-B14F-4D97-AF65-F5344CB8AC3E}">
        <p14:creationId xmlns:p14="http://schemas.microsoft.com/office/powerpoint/2010/main" xmlns="" val="261157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Es </a:t>
            </a:r>
            <a:r>
              <a:rPr lang="es-ES" dirty="0" smtClean="0"/>
              <a:t>fácil caer en la tentación de creer que una vez que estamos rotos, todo está perdido, que nuestra capacidad de contribuir o encontrar alegría se ve irreparablemente disminuida. </a:t>
            </a:r>
            <a:endParaRPr lang="es-ES" dirty="0" smtClean="0"/>
          </a:p>
          <a:p>
            <a:pPr>
              <a:buNone/>
            </a:pPr>
            <a:r>
              <a:rPr lang="es-ES" dirty="0" smtClean="0"/>
              <a:t>Sin </a:t>
            </a:r>
            <a:r>
              <a:rPr lang="es-ES" dirty="0" smtClean="0"/>
              <a:t>embargo, esta frase sirve como un poderoso recordatorio de que nuestro valor y potencial permanecen intactos a pesar de nuestras luchas.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Incluso </a:t>
            </a:r>
            <a:r>
              <a:rPr lang="es-ES" dirty="0" smtClean="0"/>
              <a:t>en nuestros momentos de mayor vulnerabilidad, todavía tenemos la capacidad de generar un impacto significativo y traer belleza al mundo. </a:t>
            </a:r>
            <a:endParaRPr lang="es-ES" dirty="0" smtClean="0"/>
          </a:p>
          <a:p>
            <a:pPr>
              <a:buNone/>
            </a:pPr>
            <a:r>
              <a:rPr lang="es-ES" dirty="0" smtClean="0"/>
              <a:t>En </a:t>
            </a:r>
            <a:r>
              <a:rPr lang="es-ES" dirty="0" smtClean="0"/>
              <a:t>una sociedad que a menudo da un valor inmenso a la perfección y al éxito intachable, reconocer y aceptar nuestras fragilidades puede ser un desafío abrumador.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Sin </a:t>
            </a:r>
            <a:r>
              <a:rPr lang="es-ES" dirty="0" smtClean="0"/>
              <a:t>embargo, es a través de nuestras imperfecciones y reveses que emergen nuestra verdadera fuerza y ​​carácter. </a:t>
            </a:r>
            <a:endParaRPr lang="es-ES" dirty="0" smtClean="0"/>
          </a:p>
          <a:p>
            <a:pPr>
              <a:buNone/>
            </a:pPr>
            <a:r>
              <a:rPr lang="es-ES" dirty="0" smtClean="0"/>
              <a:t>Así </a:t>
            </a:r>
            <a:r>
              <a:rPr lang="es-ES" dirty="0" smtClean="0"/>
              <a:t>como un crayón roto todavía puede producir colores vibrantes y significativos, nosotros también podemos seguir brillando e influenciando al mundo, usando nuestras experiencias y cicatrices como fuentes de fortaleza y sabiduría.. </a:t>
            </a:r>
            <a:endParaRPr lang="es-ES" b="1" dirty="0" smtClean="0"/>
          </a:p>
        </p:txBody>
      </p:sp>
    </p:spTree>
    <p:extLst>
      <p:ext uri="{BB962C8B-B14F-4D97-AF65-F5344CB8AC3E}">
        <p14:creationId xmlns:p14="http://schemas.microsoft.com/office/powerpoint/2010/main" xmlns="" val="2611579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Este concepto resalta la notable capacidad del espíritu humano para recuperarse y crecer, incluso cuando se enfrenta a la adversidad. </a:t>
            </a:r>
            <a:endParaRPr lang="es-ES" dirty="0" smtClean="0"/>
          </a:p>
          <a:p>
            <a:pPr>
              <a:buNone/>
            </a:pPr>
            <a:r>
              <a:rPr lang="es-ES" dirty="0" smtClean="0"/>
              <a:t>Nos </a:t>
            </a:r>
            <a:r>
              <a:rPr lang="es-ES" dirty="0" smtClean="0"/>
              <a:t>alienta a ver nuestras vulnerabilidades no como defectos sino como poderosas fuentes de resiliencia. Al aceptar nuestras imperfecciones, podemos transformar nuestro dolor en propósito y nuestras luchas en peldaños para el crecimiento.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000" dirty="0" smtClean="0"/>
              <a:t>Esta </a:t>
            </a:r>
            <a:r>
              <a:rPr lang="es-ES" sz="3000" dirty="0" smtClean="0"/>
              <a:t>perspectiva es crucial en el mundo de hoy, donde hay una presión significativa para mantener una fachada de perfección e invulnerabilidad</a:t>
            </a:r>
            <a:r>
              <a:rPr lang="es-ES" sz="3000" dirty="0" smtClean="0"/>
              <a:t>.</a:t>
            </a:r>
          </a:p>
          <a:p>
            <a:pPr>
              <a:buNone/>
            </a:pPr>
            <a:r>
              <a:rPr lang="es-ES" sz="3000" i="1" dirty="0" smtClean="0"/>
              <a:t>Escribe Abe </a:t>
            </a:r>
            <a:r>
              <a:rPr lang="es-ES" sz="3000" i="1" dirty="0" smtClean="0"/>
              <a:t>Mezrich, </a:t>
            </a:r>
            <a:r>
              <a:rPr lang="es-ES" sz="3000" i="1" dirty="0" smtClean="0"/>
              <a:t>autor/poeta</a:t>
            </a:r>
          </a:p>
          <a:p>
            <a:pPr>
              <a:buNone/>
            </a:pPr>
            <a:r>
              <a:rPr lang="es-ES" sz="3000" dirty="0" smtClean="0"/>
              <a:t>Sus </a:t>
            </a:r>
            <a:r>
              <a:rPr lang="es-ES" sz="3000" dirty="0" smtClean="0"/>
              <a:t>espíritus destrozados, </a:t>
            </a:r>
            <a:r>
              <a:rPr lang="es-ES" sz="3000" dirty="0" smtClean="0"/>
              <a:t>“MiKotzer ruaj”, </a:t>
            </a:r>
            <a:r>
              <a:rPr lang="es-ES" sz="3000" dirty="0" smtClean="0"/>
              <a:t>literalmente: “por falta de aliento</a:t>
            </a:r>
            <a:r>
              <a:rPr lang="es-ES" sz="3000" dirty="0" smtClean="0"/>
              <a:t>”.</a:t>
            </a:r>
          </a:p>
          <a:p>
            <a:pPr>
              <a:buNone/>
            </a:pPr>
            <a:r>
              <a:rPr lang="es-ES" sz="3000" dirty="0" smtClean="0"/>
              <a:t>No </a:t>
            </a:r>
            <a:r>
              <a:rPr lang="es-ES" sz="3000" dirty="0" smtClean="0"/>
              <a:t>podían escuchar a Moisés por la falta de aire</a:t>
            </a:r>
            <a:r>
              <a:rPr lang="es-ES" sz="3000" dirty="0" smtClean="0"/>
              <a:t>.</a:t>
            </a:r>
          </a:p>
        </p:txBody>
      </p:sp>
    </p:spTree>
    <p:extLst>
      <p:ext uri="{BB962C8B-B14F-4D97-AF65-F5344CB8AC3E}">
        <p14:creationId xmlns:p14="http://schemas.microsoft.com/office/powerpoint/2010/main" xmlns="" val="2611579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t>Como </a:t>
            </a:r>
            <a:r>
              <a:rPr lang="es-ES" sz="3600" dirty="0" smtClean="0"/>
              <a:t>si la boca de Moisés no emitiera sonido alguno porque su aliento era el aliento de ellos, y su aliento era demasiado débil para decir algo</a:t>
            </a:r>
            <a:r>
              <a:rPr lang="es-ES" sz="3600" dirty="0" smtClean="0"/>
              <a:t>.</a:t>
            </a:r>
          </a:p>
          <a:p>
            <a:pPr>
              <a:buNone/>
            </a:pPr>
            <a:r>
              <a:rPr lang="es-ES" sz="3600" dirty="0" smtClean="0"/>
              <a:t>Como si la boca de Moisés estuviera vacía y esperando que ellos le insuflaran aliento</a:t>
            </a:r>
            <a:r>
              <a:rPr lang="es-ES" sz="3600" dirty="0" smtClean="0"/>
              <a:t>.</a:t>
            </a:r>
          </a:p>
        </p:txBody>
      </p:sp>
    </p:spTree>
    <p:extLst>
      <p:ext uri="{BB962C8B-B14F-4D97-AF65-F5344CB8AC3E}">
        <p14:creationId xmlns:p14="http://schemas.microsoft.com/office/powerpoint/2010/main" xmlns="" val="2611579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t>Como </a:t>
            </a:r>
            <a:r>
              <a:rPr lang="es-ES" sz="3600" dirty="0" smtClean="0"/>
              <a:t>si tuvieran más aliento del que nadie imaginaba, y Moisés necesitara que ellos respiraran, que le pusieran aire en la garganta, que le enseñaran a hablar</a:t>
            </a:r>
            <a:r>
              <a:rPr lang="es-ES" sz="3600" dirty="0" smtClean="0"/>
              <a:t>.</a:t>
            </a:r>
          </a:p>
          <a:p>
            <a:pPr>
              <a:buNone/>
            </a:pPr>
            <a:r>
              <a:rPr lang="es-ES" dirty="0" smtClean="0"/>
              <a:t>[</a:t>
            </a:r>
            <a:r>
              <a:rPr lang="es-ES" dirty="0" smtClean="0"/>
              <a:t>Inspirado por </a:t>
            </a:r>
            <a:r>
              <a:rPr lang="es-ES" dirty="0" smtClean="0"/>
              <a:t>Aviva </a:t>
            </a:r>
            <a:r>
              <a:rPr lang="es-ES" dirty="0" smtClean="0"/>
              <a:t>Gottlieb Zornberg</a:t>
            </a:r>
            <a:r>
              <a:rPr lang="es-ES" dirty="0" smtClean="0"/>
              <a:t>]</a:t>
            </a:r>
          </a:p>
        </p:txBody>
      </p:sp>
    </p:spTree>
    <p:extLst>
      <p:ext uri="{BB962C8B-B14F-4D97-AF65-F5344CB8AC3E}">
        <p14:creationId xmlns:p14="http://schemas.microsoft.com/office/powerpoint/2010/main" xmlns="" val="261157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i="1" dirty="0" smtClean="0"/>
              <a:t>Dra</a:t>
            </a:r>
            <a:r>
              <a:rPr lang="es-ES" sz="2800" i="1" dirty="0" smtClean="0"/>
              <a:t>. Sheila Tuller Keiter, Facultad de Estudios Judaicos, Escuela Secundaria </a:t>
            </a:r>
            <a:r>
              <a:rPr lang="es-ES" sz="2800" i="1" dirty="0" smtClean="0"/>
              <a:t>Shalhevet</a:t>
            </a:r>
          </a:p>
          <a:p>
            <a:pPr>
              <a:buNone/>
            </a:pPr>
            <a:r>
              <a:rPr lang="es-ES" dirty="0" smtClean="0"/>
              <a:t>¡La, la, la! ¡No estoy escuchando! </a:t>
            </a:r>
            <a:endParaRPr lang="es-ES" dirty="0" smtClean="0"/>
          </a:p>
          <a:p>
            <a:pPr>
              <a:buNone/>
            </a:pPr>
            <a:r>
              <a:rPr lang="es-ES" dirty="0" smtClean="0"/>
              <a:t>¿</a:t>
            </a:r>
            <a:r>
              <a:rPr lang="es-ES" dirty="0" smtClean="0"/>
              <a:t>Los israelitas se negaron a escuchar, o eran incapaces de oír? </a:t>
            </a:r>
            <a:endParaRPr lang="es-ES" dirty="0" smtClean="0"/>
          </a:p>
          <a:p>
            <a:pPr>
              <a:buNone/>
            </a:pPr>
            <a:r>
              <a:rPr lang="es-ES" dirty="0" smtClean="0"/>
              <a:t>Hashem </a:t>
            </a:r>
            <a:r>
              <a:rPr lang="es-ES" dirty="0" smtClean="0"/>
              <a:t>ofrece a Israel la promesa del rescate, los cuatro (¡¿o cinco?!) idiomas de la redención, pero el pueblo no escucha. ¿Por qué no?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La </a:t>
            </a:r>
            <a:r>
              <a:rPr lang="es-ES" dirty="0" smtClean="0"/>
              <a:t>mayoría de los comentaristas clásicos rechazan la sugerencia de que Israel carecía de fe. </a:t>
            </a:r>
            <a:endParaRPr lang="es-ES" dirty="0" smtClean="0"/>
          </a:p>
          <a:p>
            <a:pPr>
              <a:buNone/>
            </a:pPr>
            <a:r>
              <a:rPr lang="es-ES" dirty="0" smtClean="0"/>
              <a:t>De </a:t>
            </a:r>
            <a:r>
              <a:rPr lang="es-ES" dirty="0" smtClean="0"/>
              <a:t>hecho, nuestro versículo indica que no rechazaron el contenido del mensaje de Moshe, sino que ni siquiera pudieron escucharlo en primer lugar. Estaban demasiado ocupados, demasiado oprimidos, demasiado agotados.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Malbim </a:t>
            </a:r>
            <a:r>
              <a:rPr lang="es-ES" dirty="0" smtClean="0"/>
              <a:t>(siglo XIX) se centra en la frase </a:t>
            </a:r>
            <a:r>
              <a:rPr lang="es-ES" b="1" i="1" dirty="0" smtClean="0"/>
              <a:t>kotzer -ruaj</a:t>
            </a:r>
            <a:r>
              <a:rPr lang="es-ES" dirty="0" smtClean="0"/>
              <a:t>, </a:t>
            </a:r>
            <a:r>
              <a:rPr lang="es-ES" dirty="0" smtClean="0"/>
              <a:t>que literalmente significa falta de espíritu. </a:t>
            </a:r>
            <a:endParaRPr lang="es-ES" dirty="0" smtClean="0"/>
          </a:p>
          <a:p>
            <a:pPr>
              <a:buNone/>
            </a:pPr>
            <a:r>
              <a:rPr lang="es-ES" dirty="0" smtClean="0"/>
              <a:t>Es </a:t>
            </a:r>
            <a:r>
              <a:rPr lang="es-ES" dirty="0" smtClean="0"/>
              <a:t>posible estar ocupado y agobiado, pero aún así tener la amplitud de espíritu que te permite escuchar palabras de consuelo. </a:t>
            </a:r>
            <a:endParaRPr lang="es-ES" dirty="0" smtClean="0"/>
          </a:p>
          <a:p>
            <a:pPr>
              <a:buNone/>
            </a:pPr>
            <a:r>
              <a:rPr lang="es-ES" dirty="0" smtClean="0"/>
              <a:t>Pero </a:t>
            </a:r>
            <a:r>
              <a:rPr lang="es-ES" dirty="0" smtClean="0"/>
              <a:t>aquellos con menos paciencia no pueden aceptar ni siquiera palabras de esperanza cuando están bajo presión.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Simplemente </a:t>
            </a:r>
            <a:r>
              <a:rPr lang="es-ES" dirty="0" smtClean="0"/>
              <a:t>no pueden escucharlas. </a:t>
            </a:r>
            <a:endParaRPr lang="es-ES" dirty="0" smtClean="0"/>
          </a:p>
          <a:p>
            <a:pPr>
              <a:buNone/>
            </a:pPr>
            <a:r>
              <a:rPr lang="es-ES" dirty="0" smtClean="0"/>
              <a:t>Todos </a:t>
            </a:r>
            <a:r>
              <a:rPr lang="es-ES" dirty="0" smtClean="0"/>
              <a:t>hemos estado allí. </a:t>
            </a:r>
            <a:endParaRPr lang="es-ES" dirty="0" smtClean="0"/>
          </a:p>
          <a:p>
            <a:pPr>
              <a:buNone/>
            </a:pPr>
            <a:r>
              <a:rPr lang="es-ES" dirty="0" smtClean="0"/>
              <a:t>Hay </a:t>
            </a:r>
            <a:r>
              <a:rPr lang="es-ES" dirty="0" smtClean="0"/>
              <a:t>momentos en que pasamos por períodos de estrés que colorean todo lo que experimentamos. </a:t>
            </a:r>
            <a:endParaRPr lang="es-ES" dirty="0" smtClean="0"/>
          </a:p>
          <a:p>
            <a:pPr>
              <a:buNone/>
            </a:pPr>
            <a:r>
              <a:rPr lang="es-ES" dirty="0" smtClean="0"/>
              <a:t>Los </a:t>
            </a:r>
            <a:r>
              <a:rPr lang="es-ES" dirty="0" smtClean="0"/>
              <a:t>pequeños inconvenientes se vuelven insoportables. </a:t>
            </a:r>
            <a:endParaRPr lang="es-ES" dirty="0" smtClean="0"/>
          </a:p>
          <a:p>
            <a:pPr>
              <a:buNone/>
            </a:pPr>
            <a:r>
              <a:rPr lang="es-ES" dirty="0" smtClean="0"/>
              <a:t>Las </a:t>
            </a:r>
            <a:r>
              <a:rPr lang="es-ES" dirty="0" smtClean="0"/>
              <a:t>molestias se vuelven intolerables.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Y </a:t>
            </a:r>
            <a:r>
              <a:rPr lang="es-ES" dirty="0" smtClean="0"/>
              <a:t>nos quedamos sumidos en nuestra propia miseria, incapaces y reacios a escuchar nada que no confirme nuestra propia condición de víctimas. </a:t>
            </a:r>
            <a:endParaRPr lang="es-ES" dirty="0" smtClean="0"/>
          </a:p>
          <a:p>
            <a:pPr>
              <a:buNone/>
            </a:pPr>
            <a:r>
              <a:rPr lang="es-ES" dirty="0" smtClean="0"/>
              <a:t>Pero </a:t>
            </a:r>
            <a:r>
              <a:rPr lang="es-ES" dirty="0" smtClean="0"/>
              <a:t>¿estamos justificados en hacerlo? </a:t>
            </a:r>
            <a:endParaRPr lang="es-ES" dirty="0" smtClean="0"/>
          </a:p>
          <a:p>
            <a:pPr>
              <a:buNone/>
            </a:pPr>
            <a:r>
              <a:rPr lang="es-ES" dirty="0" smtClean="0"/>
              <a:t>Los </a:t>
            </a:r>
            <a:r>
              <a:rPr lang="es-ES" dirty="0" smtClean="0"/>
              <a:t>israelitas eran esclavos en Egipto. </a:t>
            </a:r>
            <a:endParaRPr lang="es-ES" dirty="0" smtClean="0"/>
          </a:p>
          <a:p>
            <a:pPr>
              <a:buNone/>
            </a:pPr>
            <a:r>
              <a:rPr lang="es-ES" dirty="0" smtClean="0"/>
              <a:t>Tenían </a:t>
            </a:r>
            <a:r>
              <a:rPr lang="es-ES" dirty="0" smtClean="0"/>
              <a:t>motivos para estar desconsolados en ese momento.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Significativamente</a:t>
            </a:r>
            <a:r>
              <a:rPr lang="es-ES" dirty="0" smtClean="0"/>
              <a:t>, ni Hashem ni Moshe les envidian su irritabilidad. </a:t>
            </a:r>
            <a:endParaRPr lang="es-ES" dirty="0" smtClean="0"/>
          </a:p>
          <a:p>
            <a:pPr>
              <a:buNone/>
            </a:pPr>
            <a:r>
              <a:rPr lang="es-ES" dirty="0" smtClean="0"/>
              <a:t>Pero </a:t>
            </a:r>
            <a:r>
              <a:rPr lang="es-ES" dirty="0" smtClean="0"/>
              <a:t>no somos esclavos. </a:t>
            </a:r>
            <a:endParaRPr lang="es-ES" dirty="0" smtClean="0"/>
          </a:p>
          <a:p>
            <a:pPr>
              <a:buNone/>
            </a:pPr>
            <a:r>
              <a:rPr lang="es-ES" dirty="0" smtClean="0"/>
              <a:t>Tal </a:t>
            </a:r>
            <a:r>
              <a:rPr lang="es-ES" dirty="0" smtClean="0"/>
              <a:t>vez deberíamos alimentar nuestras heridas un poco menos y escuchar a los demás un poco más. </a:t>
            </a:r>
            <a:endParaRPr lang="es-ES" dirty="0" smtClean="0"/>
          </a:p>
          <a:p>
            <a:pPr>
              <a:buNone/>
            </a:pPr>
            <a:r>
              <a:rPr lang="es-ES" dirty="0" smtClean="0"/>
              <a:t>Incluso </a:t>
            </a:r>
            <a:r>
              <a:rPr lang="es-ES" dirty="0" smtClean="0"/>
              <a:t>puede que te guste lo que escuchas.</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i="1" dirty="0" smtClean="0"/>
              <a:t>Rabino Michael Barclay, fundador del Templo Ner </a:t>
            </a:r>
            <a:r>
              <a:rPr lang="es-ES" i="1" dirty="0" smtClean="0"/>
              <a:t>Simjá </a:t>
            </a:r>
            <a:r>
              <a:rPr lang="es-ES" i="1" dirty="0" smtClean="0"/>
              <a:t>en Westlake </a:t>
            </a:r>
            <a:r>
              <a:rPr lang="es-ES" i="1" dirty="0" smtClean="0"/>
              <a:t>Village, LA</a:t>
            </a:r>
          </a:p>
          <a:p>
            <a:pPr>
              <a:buNone/>
            </a:pPr>
            <a:r>
              <a:rPr lang="es-ES" dirty="0" smtClean="0"/>
              <a:t>La </a:t>
            </a:r>
            <a:r>
              <a:rPr lang="es-ES" dirty="0" smtClean="0"/>
              <a:t>esclavitud que aplasta nuestro espíritu no siempre es una esclavitud física, sino que a menudo es la esclavitud de nuestras propias ilusiones, engaños y creencias personales que nos impiden experimentar verdaderamente la verdad.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La </a:t>
            </a:r>
            <a:r>
              <a:rPr lang="es-ES" dirty="0" smtClean="0"/>
              <a:t>mayoría de las personas prefieren adaptar los hechos a su cosmovisión, en lugar de adaptar su cosmovisión a los hechos objetivos. </a:t>
            </a:r>
            <a:endParaRPr lang="es-ES" dirty="0" smtClean="0"/>
          </a:p>
          <a:p>
            <a:pPr>
              <a:buNone/>
            </a:pPr>
            <a:r>
              <a:rPr lang="es-ES" dirty="0" smtClean="0"/>
              <a:t>Nuestras </a:t>
            </a:r>
            <a:r>
              <a:rPr lang="es-ES" dirty="0" smtClean="0"/>
              <a:t>cadenas de esclavitud son de nuestra propia creación. </a:t>
            </a:r>
            <a:endParaRPr lang="es-ES" dirty="0" smtClean="0"/>
          </a:p>
          <a:p>
            <a:pPr>
              <a:buNone/>
            </a:pPr>
            <a:r>
              <a:rPr lang="es-ES" dirty="0" smtClean="0"/>
              <a:t>Al </a:t>
            </a:r>
            <a:r>
              <a:rPr lang="es-ES" dirty="0" smtClean="0"/>
              <a:t>igual que nuestros ancestros antiguos que estaban tan acostumbrados a la esclavitud que tenían dificultades para reconocer la Presencia de </a:t>
            </a:r>
            <a:r>
              <a:rPr lang="es-ES" dirty="0" smtClean="0"/>
              <a:t>Dios. </a:t>
            </a:r>
          </a:p>
        </p:txBody>
      </p:sp>
    </p:spTree>
    <p:extLst>
      <p:ext uri="{BB962C8B-B14F-4D97-AF65-F5344CB8AC3E}">
        <p14:creationId xmlns:p14="http://schemas.microsoft.com/office/powerpoint/2010/main" xmlns="" val="2611579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Demasiadas </a:t>
            </a:r>
            <a:r>
              <a:rPr lang="es-ES" dirty="0" smtClean="0"/>
              <a:t>personas se niegan psicológicamente a soltar su esclavitud y experimentar una realidad diferente y más honesta. </a:t>
            </a:r>
            <a:endParaRPr lang="es-ES" dirty="0" smtClean="0"/>
          </a:p>
          <a:p>
            <a:pPr>
              <a:buNone/>
            </a:pPr>
            <a:r>
              <a:rPr lang="es-ES" dirty="0" smtClean="0"/>
              <a:t>Un </a:t>
            </a:r>
            <a:r>
              <a:rPr lang="es-ES" dirty="0" smtClean="0"/>
              <a:t>rabino fue a un pueblo y vio muchas flechas en el centro de los objetivos. </a:t>
            </a:r>
            <a:endParaRPr lang="es-ES" dirty="0" smtClean="0"/>
          </a:p>
          <a:p>
            <a:pPr>
              <a:buNone/>
            </a:pPr>
            <a:r>
              <a:rPr lang="es-ES" dirty="0" smtClean="0"/>
              <a:t>Preguntó </a:t>
            </a:r>
            <a:r>
              <a:rPr lang="es-ES" dirty="0" smtClean="0"/>
              <a:t>quién era el gran arquero y le respondieron que era Moshe, un niño de nueve años. </a:t>
            </a: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Le </a:t>
            </a:r>
            <a:r>
              <a:rPr lang="es-ES" dirty="0" smtClean="0"/>
              <a:t>preguntó a Moshe cómo había llegado a ser un gran arquero. </a:t>
            </a:r>
            <a:endParaRPr lang="es-ES" dirty="0" smtClean="0"/>
          </a:p>
          <a:p>
            <a:pPr>
              <a:buNone/>
            </a:pPr>
            <a:r>
              <a:rPr lang="es-ES" dirty="0" smtClean="0"/>
              <a:t>“</a:t>
            </a:r>
            <a:r>
              <a:rPr lang="es-ES" dirty="0" smtClean="0"/>
              <a:t>Es fácil”, respondió Moshe</a:t>
            </a:r>
            <a:r>
              <a:rPr lang="es-ES" dirty="0" smtClean="0"/>
              <a:t>.</a:t>
            </a:r>
          </a:p>
          <a:p>
            <a:pPr>
              <a:buNone/>
            </a:pPr>
            <a:r>
              <a:rPr lang="es-ES" dirty="0" smtClean="0"/>
              <a:t>“Disparo una flecha y luego dibujo un blanco alrededor de ella”. </a:t>
            </a:r>
            <a:endParaRPr lang="es-ES" dirty="0" smtClean="0"/>
          </a:p>
          <a:p>
            <a:pPr>
              <a:buNone/>
            </a:pPr>
            <a:r>
              <a:rPr lang="es-ES" dirty="0" smtClean="0"/>
              <a:t>Ya </a:t>
            </a:r>
            <a:r>
              <a:rPr lang="es-ES" dirty="0" smtClean="0"/>
              <a:t>sea la espiritualidad enseñada por Moisés hace miles de </a:t>
            </a:r>
            <a:r>
              <a:rPr lang="es-ES" dirty="0" smtClean="0"/>
              <a:t>años, </a:t>
            </a:r>
            <a:r>
              <a:rPr lang="es-ES" dirty="0" smtClean="0"/>
              <a:t>la mayoría de las personas son tristemente como ese niño. </a:t>
            </a:r>
            <a:endParaRPr lang="es-ES" dirty="0" smtClean="0"/>
          </a:p>
          <a:p>
            <a:pPr>
              <a:buNone/>
            </a:pP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En </a:t>
            </a:r>
            <a:r>
              <a:rPr lang="es-ES" dirty="0" smtClean="0"/>
              <a:t>lugar de ser honestos e integrar las realidades de la situación, interpretan todos y cada uno de los hechos a través de un filtro que se adapta a su sistema de creencias personal. </a:t>
            </a:r>
            <a:endParaRPr lang="es-ES" dirty="0" smtClean="0"/>
          </a:p>
          <a:p>
            <a:pPr>
              <a:buNone/>
            </a:pPr>
            <a:r>
              <a:rPr lang="es-ES" dirty="0" smtClean="0"/>
              <a:t>Este </a:t>
            </a:r>
            <a:r>
              <a:rPr lang="es-ES" dirty="0" smtClean="0"/>
              <a:t>versículo, como toda la teología judía, nos alienta a estar dispuestos a cambiar nuestras opiniones y a no ser esclavizados en cadenas que nosotros mismos creamos. </a:t>
            </a:r>
            <a:endParaRPr lang="es-ES" dirty="0" smtClean="0"/>
          </a:p>
          <a:p>
            <a:pPr>
              <a:buNone/>
            </a:pP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3600" dirty="0" smtClean="0"/>
              <a:t>Abracemos </a:t>
            </a:r>
            <a:r>
              <a:rPr lang="es-ES" sz="3600" dirty="0" smtClean="0"/>
              <a:t>todos el judaísmo integrando experiencias, dejando de lado nuestras ilusiones y convirtiéndonos en personas despiertas que sean socios honestos y </a:t>
            </a:r>
            <a:r>
              <a:rPr lang="es-ES" sz="3600" dirty="0" smtClean="0"/>
              <a:t>autor reflexivos </a:t>
            </a:r>
            <a:r>
              <a:rPr lang="es-ES" sz="3600" dirty="0" smtClean="0"/>
              <a:t>de Dios</a:t>
            </a:r>
            <a:r>
              <a:rPr lang="es-ES" sz="3600" dirty="0" smtClean="0"/>
              <a:t>.</a:t>
            </a:r>
          </a:p>
          <a:p>
            <a:pPr>
              <a:buNone/>
            </a:pPr>
            <a:endParaRPr lang="es-ES" dirty="0" smtClean="0"/>
          </a:p>
          <a:p>
            <a:pPr>
              <a:buNone/>
            </a:pP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800" i="1" dirty="0" smtClean="0"/>
              <a:t>Rabina Janet Madden, PhD, Centro Judío y Sinagoga de </a:t>
            </a:r>
            <a:r>
              <a:rPr lang="es-ES" sz="2800" i="1" dirty="0" smtClean="0"/>
              <a:t>Malibú</a:t>
            </a:r>
          </a:p>
          <a:p>
            <a:pPr>
              <a:buNone/>
            </a:pPr>
            <a:r>
              <a:rPr lang="es-ES" sz="3000" dirty="0" smtClean="0"/>
              <a:t>Una </a:t>
            </a:r>
            <a:r>
              <a:rPr lang="es-ES" sz="3000" dirty="0" smtClean="0"/>
              <a:t>lectura atenta de nuestro pasuk ofrece un portal a nuestros antepasados: “Y/Pero cuando Moisés habló así/dijo [esto] a los israelitas, ellos no oyeron/escucharon; no quisieron oír/escucharon; no pudieron oír/escuchar a Moisés; “Se quedaron sin aliento/espíritu por/a través de un trabajo duro/difícil”. </a:t>
            </a:r>
            <a:endParaRPr lang="es-ES" sz="3000" dirty="0" smtClean="0"/>
          </a:p>
          <a:p>
            <a:pPr>
              <a:buNone/>
            </a:pP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Léalo </a:t>
            </a:r>
            <a:r>
              <a:rPr lang="es-ES" dirty="0" smtClean="0"/>
              <a:t>en voz alta. </a:t>
            </a:r>
            <a:r>
              <a:rPr lang="es-ES" dirty="0" smtClean="0"/>
              <a:t>Observa </a:t>
            </a:r>
            <a:r>
              <a:rPr lang="es-ES" dirty="0" smtClean="0"/>
              <a:t>cómo debes hacer pausas, controlar tu ritmo. </a:t>
            </a:r>
            <a:endParaRPr lang="es-ES" dirty="0" smtClean="0"/>
          </a:p>
          <a:p>
            <a:pPr>
              <a:buNone/>
            </a:pPr>
            <a:r>
              <a:rPr lang="es-ES" dirty="0" smtClean="0"/>
              <a:t>Piensa </a:t>
            </a:r>
            <a:r>
              <a:rPr lang="es-ES" dirty="0" smtClean="0"/>
              <a:t>en Moisés, hablando palabras incomprensibles –con el acento de la realeza egipcia– a los esclavizados. </a:t>
            </a:r>
            <a:endParaRPr lang="es-ES" dirty="0" smtClean="0"/>
          </a:p>
          <a:p>
            <a:pPr>
              <a:buNone/>
            </a:pPr>
            <a:r>
              <a:rPr lang="es-ES" dirty="0" smtClean="0"/>
              <a:t>Como </a:t>
            </a:r>
            <a:r>
              <a:rPr lang="es-ES" dirty="0" smtClean="0"/>
              <a:t>Sforno nos recuerda compasivamente, lo que Moisés dijo “no parecía creíble para su </a:t>
            </a:r>
            <a:r>
              <a:rPr lang="es-ES" dirty="0" smtClean="0"/>
              <a:t>ruaj; </a:t>
            </a:r>
            <a:r>
              <a:rPr lang="es-ES" dirty="0" smtClean="0"/>
              <a:t>sus mentes no podían comprenderlo”. </a:t>
            </a:r>
            <a:endParaRPr lang="es-ES" dirty="0" smtClean="0"/>
          </a:p>
          <a:p>
            <a:pPr>
              <a:buNone/>
            </a:pP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a:t>
            </a:r>
            <a:r>
              <a:rPr lang="es-ES" dirty="0" smtClean="0"/>
              <a:t>Cómo podrían? Las almas cuyas aspiraciones han sido sofocadas, abatidas por el dolor de sus vidas, es poco probable que confíen y teman tener esperanza. </a:t>
            </a:r>
            <a:endParaRPr lang="es-ES" dirty="0" smtClean="0"/>
          </a:p>
          <a:p>
            <a:pPr>
              <a:buNone/>
            </a:pPr>
            <a:r>
              <a:rPr lang="es-ES" dirty="0" smtClean="0"/>
              <a:t>Vivir </a:t>
            </a:r>
            <a:r>
              <a:rPr lang="es-ES" dirty="0" smtClean="0"/>
              <a:t>en esclavitud es vivir una vida contraída. </a:t>
            </a:r>
            <a:endParaRPr lang="es-ES" dirty="0" smtClean="0"/>
          </a:p>
          <a:p>
            <a:pPr>
              <a:buNone/>
            </a:pPr>
            <a:r>
              <a:rPr lang="es-ES" dirty="0" smtClean="0"/>
              <a:t>Atrapados </a:t>
            </a:r>
            <a:r>
              <a:rPr lang="es-ES" dirty="0" smtClean="0"/>
              <a:t>en espacios estrechos y apretados, “constreñidos por el dolor (</a:t>
            </a:r>
            <a:r>
              <a:rPr lang="es-ES" b="1" i="1" dirty="0" smtClean="0"/>
              <a:t>meitzar</a:t>
            </a:r>
            <a:r>
              <a:rPr lang="es-ES" dirty="0" smtClean="0"/>
              <a:t>)”, dice Rashi, “la respiración se produce en jadeos cortos…” </a:t>
            </a:r>
            <a:endParaRPr lang="es-ES" dirty="0" smtClean="0"/>
          </a:p>
          <a:p>
            <a:pPr>
              <a:buNone/>
            </a:pP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dirty="0" smtClean="0"/>
              <a:t>La </a:t>
            </a:r>
            <a:r>
              <a:rPr lang="es-ES" dirty="0" smtClean="0"/>
              <a:t>incapacidad de respirar libremente conduce al miedo a la asfixia. </a:t>
            </a:r>
            <a:endParaRPr lang="es-ES" dirty="0" smtClean="0"/>
          </a:p>
          <a:p>
            <a:pPr>
              <a:buNone/>
            </a:pPr>
            <a:r>
              <a:rPr lang="es-ES" dirty="0" smtClean="0"/>
              <a:t>Sabemos </a:t>
            </a:r>
            <a:r>
              <a:rPr lang="es-ES" dirty="0" smtClean="0"/>
              <a:t>esto: nos calmamos unos a otros y a nosotros mismos recordando la relación entre la respiración y la vida: “Respira tranquilo”, decimos de manera tranquilizadora, “tómate un momento para recuperar el aliento”. </a:t>
            </a:r>
            <a:endParaRPr lang="es-ES" dirty="0" smtClean="0"/>
          </a:p>
          <a:p>
            <a:pPr>
              <a:buNone/>
            </a:pP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buNone/>
            </a:pPr>
            <a:r>
              <a:rPr lang="es-ES" sz="2900" dirty="0" smtClean="0"/>
              <a:t>“</a:t>
            </a:r>
            <a:r>
              <a:rPr lang="es-ES" sz="2900" dirty="0" smtClean="0"/>
              <a:t>Regresa a la respiración”, </a:t>
            </a:r>
            <a:r>
              <a:rPr lang="es-ES" sz="2900" dirty="0" smtClean="0"/>
              <a:t>les </a:t>
            </a:r>
            <a:r>
              <a:rPr lang="es-ES" sz="2900" dirty="0" smtClean="0"/>
              <a:t>recuerdan los maestros de meditación; regresa a lo más elemental. Escuchar mientras estamos abrumados y jadeantes es realmente un desafío. Pero vale la pena el esfuerzo. Estar en relación con la expansividad de lo Divino, el Aliento de Alientos, nos sana. </a:t>
            </a:r>
            <a:endParaRPr lang="es-ES" sz="2900" dirty="0" smtClean="0"/>
          </a:p>
          <a:p>
            <a:pPr>
              <a:buNone/>
            </a:pPr>
            <a:r>
              <a:rPr lang="es-ES" sz="2900" dirty="0" smtClean="0"/>
              <a:t>Como </a:t>
            </a:r>
            <a:r>
              <a:rPr lang="es-ES" sz="2900" dirty="0" smtClean="0"/>
              <a:t>enseña el Salmo 118:5: “Desde el lugar de la asfixia, invoqué a Yah; Yah me respondió y me trajo alivio”.</a:t>
            </a:r>
          </a:p>
          <a:p>
            <a:pPr>
              <a:buNone/>
            </a:pPr>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b="1" dirty="0" smtClean="0"/>
              <a:t>La Shekinah: Una Madre Suprema</a:t>
            </a:r>
          </a:p>
          <a:p>
            <a:r>
              <a:rPr lang="es-ES" i="1" dirty="0" smtClean="0"/>
              <a:t>Comentarios del Rabino Dr. Sharon Koren</a:t>
            </a:r>
          </a:p>
          <a:p>
            <a:r>
              <a:rPr lang="es-ES" dirty="0" smtClean="0"/>
              <a:t>Las señales y maravillas (o "plagas") descritas en Parashat </a:t>
            </a:r>
            <a:r>
              <a:rPr lang="es-ES" dirty="0" err="1" smtClean="0"/>
              <a:t>Vaera</a:t>
            </a:r>
            <a:r>
              <a:rPr lang="es-ES" dirty="0" smtClean="0"/>
              <a:t> deben haber sido extremadamente aterradoras tanto para los egipcios que sufrieron como para los israelitas que dieron testimonio del poder de Dios por primera vez. </a:t>
            </a:r>
          </a:p>
        </p:txBody>
      </p:sp>
    </p:spTree>
    <p:extLst>
      <p:ext uri="{BB962C8B-B14F-4D97-AF65-F5344CB8AC3E}">
        <p14:creationId xmlns:p14="http://schemas.microsoft.com/office/powerpoint/2010/main" xmlns="" val="2611579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La Shekinah: Una Madre Suprema</a:t>
            </a:r>
          </a:p>
          <a:p>
            <a:r>
              <a:rPr lang="es-ES" dirty="0" smtClean="0"/>
              <a:t>Los cabalistas del siglo XIII creían que cuando los Hijos de Israel enfrentaron las agonías de la esclavitud y las diez demostraciones del poder divino que devastaron Egipto, no lo hicieron solos.</a:t>
            </a:r>
          </a:p>
          <a:p>
            <a:r>
              <a:rPr lang="es-ES" dirty="0" smtClean="0"/>
              <a:t>Más bien, los israelitas sabían que la Shejiná, el aspecto femenino preeminente de Dios, moraba junto a ellos en Egipto. </a:t>
            </a:r>
          </a:p>
        </p:txBody>
      </p:sp>
    </p:spTree>
    <p:extLst>
      <p:ext uri="{BB962C8B-B14F-4D97-AF65-F5344CB8AC3E}">
        <p14:creationId xmlns:p14="http://schemas.microsoft.com/office/powerpoint/2010/main" xmlns="" val="2611579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La Shekinah: Una Madre Suprema</a:t>
            </a:r>
          </a:p>
          <a:p>
            <a:r>
              <a:rPr lang="es-ES" dirty="0" smtClean="0"/>
              <a:t>Los cabalistas medievales a menudo retrataban a la Shejiná femenina como una madre amorosa que sufre junto con sus hijos Israel en el exilio. </a:t>
            </a:r>
          </a:p>
          <a:p>
            <a:r>
              <a:rPr lang="es-ES" dirty="0" smtClean="0"/>
              <a:t>Ella trabaja con sus hijos mientras son esclavos en Egipto y los protege en el desierto después de que son liberados.</a:t>
            </a:r>
          </a:p>
        </p:txBody>
      </p:sp>
    </p:spTree>
    <p:extLst>
      <p:ext uri="{BB962C8B-B14F-4D97-AF65-F5344CB8AC3E}">
        <p14:creationId xmlns:p14="http://schemas.microsoft.com/office/powerpoint/2010/main" xmlns="" val="26115799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La Shekinah: Una Madre Suprema</a:t>
            </a:r>
          </a:p>
          <a:p>
            <a:r>
              <a:rPr lang="es-ES" dirty="0" smtClean="0"/>
              <a:t>A esta asociación entre la Shejiná, la madre celestial, y las madres humanas se le da una dimensión biológica en el Zohar, la obra más popular de la Cábala medieval. </a:t>
            </a:r>
          </a:p>
          <a:p>
            <a:r>
              <a:rPr lang="es-ES" dirty="0" smtClean="0"/>
              <a:t>El Zohar entiende a Dios como un poder absolutamente trascendente y, al mismo tiempo, totalmente inmanente en nuestro mundo. </a:t>
            </a:r>
          </a:p>
        </p:txBody>
      </p:sp>
    </p:spTree>
    <p:extLst>
      <p:ext uri="{BB962C8B-B14F-4D97-AF65-F5344CB8AC3E}">
        <p14:creationId xmlns:p14="http://schemas.microsoft.com/office/powerpoint/2010/main" xmlns="" val="2611579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La Shekinah: Una Madre Suprema</a:t>
            </a:r>
          </a:p>
          <a:p>
            <a:r>
              <a:rPr lang="es-ES" dirty="0" smtClean="0"/>
              <a:t>La Deidad se compone del Ein Sof ("Sin fin"), que se encuentra más allá del ámbito de la cognición humana, y diez sefirot (aspectos) inferiores que emanan hacia el ámbito del ser. </a:t>
            </a:r>
          </a:p>
          <a:p>
            <a:r>
              <a:rPr lang="es-ES" dirty="0" smtClean="0"/>
              <a:t>Los cabalistas creían que todo en la tierra refleja este reino divino.</a:t>
            </a:r>
          </a:p>
        </p:txBody>
      </p:sp>
    </p:spTree>
    <p:extLst>
      <p:ext uri="{BB962C8B-B14F-4D97-AF65-F5344CB8AC3E}">
        <p14:creationId xmlns:p14="http://schemas.microsoft.com/office/powerpoint/2010/main" xmlns="" val="26115799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La Shekinah: Una Madre Suprema</a:t>
            </a:r>
          </a:p>
          <a:p>
            <a:r>
              <a:rPr lang="es-ES" dirty="0" smtClean="0"/>
              <a:t>El Zohar representa el reino de las sefirot en una miríada de formas diferentes. </a:t>
            </a:r>
          </a:p>
          <a:p>
            <a:r>
              <a:rPr lang="es-ES" dirty="0" smtClean="0"/>
              <a:t>A menudo compara las sefirot con un árbol invertido o con los días de la semana. </a:t>
            </a:r>
          </a:p>
          <a:p>
            <a:r>
              <a:rPr lang="es-ES" dirty="0" smtClean="0"/>
              <a:t>Quizás el símbolo más popular, sin embargo, es </a:t>
            </a:r>
            <a:r>
              <a:rPr lang="es-ES" b="1" i="1" dirty="0" smtClean="0"/>
              <a:t>gufa</a:t>
            </a:r>
            <a:r>
              <a:rPr lang="es-ES" dirty="0" smtClean="0"/>
              <a:t> (el cuerpo). </a:t>
            </a:r>
          </a:p>
          <a:p>
            <a:r>
              <a:rPr lang="es-ES" dirty="0" smtClean="0"/>
              <a:t>Génesis 1:26 declara que Dios hizo a los humanos a su imagen y semejanza. </a:t>
            </a:r>
          </a:p>
        </p:txBody>
      </p:sp>
    </p:spTree>
    <p:extLst>
      <p:ext uri="{BB962C8B-B14F-4D97-AF65-F5344CB8AC3E}">
        <p14:creationId xmlns:p14="http://schemas.microsoft.com/office/powerpoint/2010/main" xmlns="" val="2611579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La Shekinah: Una Madre Suprema</a:t>
            </a:r>
          </a:p>
          <a:p>
            <a:r>
              <a:rPr lang="es-ES" dirty="0" smtClean="0"/>
              <a:t>Los cabalistas entendieron este versículo literalmente. Si el ser humano tiene la forma de un antropos (cuerpo humano), y si el ser humano fue hecho a imagen y semejanza de Dios, entonces Dios debe ser también un antropos. </a:t>
            </a:r>
          </a:p>
          <a:p>
            <a:r>
              <a:rPr lang="es-ES" dirty="0" smtClean="0"/>
              <a:t>La anatomía y la fisiología humanas reflejan esta realidad divina. </a:t>
            </a:r>
          </a:p>
        </p:txBody>
      </p:sp>
    </p:spTree>
    <p:extLst>
      <p:ext uri="{BB962C8B-B14F-4D97-AF65-F5344CB8AC3E}">
        <p14:creationId xmlns:p14="http://schemas.microsoft.com/office/powerpoint/2010/main" xmlns="" val="261157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La Shekinah: Una Madre Suprema</a:t>
            </a:r>
          </a:p>
          <a:p>
            <a:r>
              <a:rPr lang="es-ES" dirty="0" smtClean="0"/>
              <a:t>Por lo tanto, las mujeres y los hombres tienen relaciones sexuales porque dos sefirot, Tiferet (la sexta Sefirá, entendida simbólicamente como el Rey y el Novio) y Shejiná (la décima Sefirá, entendida simbólicamente como la Reina y la Novia), desean armonía y unión. </a:t>
            </a:r>
          </a:p>
        </p:txBody>
      </p:sp>
    </p:spTree>
    <p:extLst>
      <p:ext uri="{BB962C8B-B14F-4D97-AF65-F5344CB8AC3E}">
        <p14:creationId xmlns:p14="http://schemas.microsoft.com/office/powerpoint/2010/main" xmlns="" val="2611579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La Shekinah: Una Madre Suprema</a:t>
            </a:r>
          </a:p>
        </p:txBody>
      </p:sp>
      <p:pic>
        <p:nvPicPr>
          <p:cNvPr id="1028" name="Picture 4" descr="sefirot"/>
          <p:cNvPicPr>
            <a:picLocks noChangeAspect="1" noChangeArrowheads="1"/>
          </p:cNvPicPr>
          <p:nvPr/>
        </p:nvPicPr>
        <p:blipFill>
          <a:blip r:embed="rId3"/>
          <a:srcRect/>
          <a:stretch>
            <a:fillRect/>
          </a:stretch>
        </p:blipFill>
        <p:spPr bwMode="auto">
          <a:xfrm>
            <a:off x="1148350" y="296725"/>
            <a:ext cx="6848781" cy="6247765"/>
          </a:xfrm>
          <a:prstGeom prst="rect">
            <a:avLst/>
          </a:prstGeom>
          <a:noFill/>
        </p:spPr>
      </p:pic>
    </p:spTree>
    <p:extLst>
      <p:ext uri="{BB962C8B-B14F-4D97-AF65-F5344CB8AC3E}">
        <p14:creationId xmlns:p14="http://schemas.microsoft.com/office/powerpoint/2010/main" xmlns="" val="2611579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La Shekinah: Una Madre Suprema</a:t>
            </a:r>
          </a:p>
          <a:p>
            <a:r>
              <a:rPr lang="es-ES" dirty="0" smtClean="0"/>
              <a:t>Las mujeres conciben y dan a luz porque la Shejiná recibe los eflujos o poderes emanantes de las sefirot superiores. </a:t>
            </a:r>
          </a:p>
          <a:p>
            <a:r>
              <a:rPr lang="es-ES" dirty="0" smtClean="0"/>
              <a:t>Y las mujeres tienen un flujo mensual porque la Shejiná menstrúa cuando cae bajo la influencia del “otro lado” demoníaco o malévolo (</a:t>
            </a:r>
            <a:r>
              <a:rPr lang="es-ES" dirty="0" err="1" smtClean="0"/>
              <a:t>Sitrá</a:t>
            </a:r>
            <a:r>
              <a:rPr lang="es-ES" dirty="0" smtClean="0"/>
              <a:t> </a:t>
            </a:r>
            <a:r>
              <a:rPr lang="es-ES" dirty="0" err="1" smtClean="0"/>
              <a:t>acjra</a:t>
            </a:r>
            <a:r>
              <a:rPr lang="es-ES" dirty="0" smtClean="0"/>
              <a:t>). </a:t>
            </a:r>
          </a:p>
        </p:txBody>
      </p:sp>
    </p:spTree>
    <p:extLst>
      <p:ext uri="{BB962C8B-B14F-4D97-AF65-F5344CB8AC3E}">
        <p14:creationId xmlns:p14="http://schemas.microsoft.com/office/powerpoint/2010/main" xmlns="" val="2611579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La Shekinah: Una Madre Suprema</a:t>
            </a:r>
          </a:p>
          <a:p>
            <a:r>
              <a:rPr lang="es-ES" b="1" i="1" dirty="0" smtClean="0"/>
              <a:t>Nidáh cabalístico</a:t>
            </a:r>
          </a:p>
          <a:p>
            <a:r>
              <a:rPr lang="es-ES" dirty="0" smtClean="0"/>
              <a:t>La halajá medieval (ley judía) requería que las mujeres se separaran de sus maridos durante 12 a 14 días cada mes: el período de menstruación de cinco a siete días más otros siete días "limpios". </a:t>
            </a:r>
          </a:p>
          <a:p>
            <a:r>
              <a:rPr lang="es-ES" dirty="0" smtClean="0"/>
              <a:t>El Zohar rastrea la fuente de esta halajá hasta el mito de la Shejiná. </a:t>
            </a:r>
          </a:p>
        </p:txBody>
      </p:sp>
    </p:spTree>
    <p:extLst>
      <p:ext uri="{BB962C8B-B14F-4D97-AF65-F5344CB8AC3E}">
        <p14:creationId xmlns:p14="http://schemas.microsoft.com/office/powerpoint/2010/main" xmlns="" val="2611579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La Shekinah: Una Madre Suprema</a:t>
            </a:r>
          </a:p>
          <a:p>
            <a:r>
              <a:rPr lang="es-ES" sz="2800" dirty="0" smtClean="0"/>
              <a:t>El Zohar considera que Egipto es el último símbolo de Sitra Ajra. </a:t>
            </a:r>
          </a:p>
          <a:p>
            <a:r>
              <a:rPr lang="es-ES" sz="2800" dirty="0" smtClean="0"/>
              <a:t>Cuando la Shejiná mora con los Hijos de Israel en Goshén, ella es influenciada por el “otro lado” y comienza a menstruar. </a:t>
            </a:r>
          </a:p>
          <a:p>
            <a:r>
              <a:rPr lang="es-ES" sz="2800" dirty="0" smtClean="0"/>
              <a:t>Por lo tanto, debe separarse de su esposo, Tiferet, mientras dure su flujo de sangre; como consecuencia, ella es exiliada o desterrada (literalmente Niddah) de las fuerzas de lo Sagrado. </a:t>
            </a:r>
          </a:p>
        </p:txBody>
      </p:sp>
    </p:spTree>
    <p:extLst>
      <p:ext uri="{BB962C8B-B14F-4D97-AF65-F5344CB8AC3E}">
        <p14:creationId xmlns:p14="http://schemas.microsoft.com/office/powerpoint/2010/main" xmlns="" val="2611579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La Shekinah: Una Madre Suprema</a:t>
            </a:r>
          </a:p>
          <a:p>
            <a:r>
              <a:rPr lang="es-ES" dirty="0" smtClean="0"/>
              <a:t>Aunque su flujo termina tan pronto como los Hijos de Israel huyen de Egipto, la Shejiná aún no es ritualmente pura. </a:t>
            </a:r>
          </a:p>
          <a:p>
            <a:r>
              <a:rPr lang="es-ES" dirty="0" smtClean="0"/>
              <a:t>De acuerdo con los dictados de la halajá, debe separarse de su marido durante otros siete días limpios. El Zohar concibe estos siete “días” como siete semanas, las siete semanas de la cuenta del Omer entre Pésaj y Shavuot.</a:t>
            </a:r>
          </a:p>
        </p:txBody>
      </p:sp>
    </p:spTree>
    <p:extLst>
      <p:ext uri="{BB962C8B-B14F-4D97-AF65-F5344CB8AC3E}">
        <p14:creationId xmlns:p14="http://schemas.microsoft.com/office/powerpoint/2010/main" xmlns="" val="2611579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La Shekinah: Una Madre Suprema</a:t>
            </a:r>
          </a:p>
          <a:p>
            <a:r>
              <a:rPr lang="es-ES" dirty="0" smtClean="0"/>
              <a:t>Después de cuarenta y nueve días de viaje, la Shejiná y sus hijos descansan al pie del monte Sinaí, donde finalmente se somete al último ritual de purificación: la inmersión en una mikvé (estanque) supremo. </a:t>
            </a:r>
          </a:p>
          <a:p>
            <a:r>
              <a:rPr lang="es-ES" dirty="0" smtClean="0"/>
              <a:t>Como una novia recién adornada, la Shejiná ritualmente pura se encuentra con su esposo, Tiferet, en la cima del monte Sinaí. </a:t>
            </a:r>
          </a:p>
        </p:txBody>
      </p:sp>
    </p:spTree>
    <p:extLst>
      <p:ext uri="{BB962C8B-B14F-4D97-AF65-F5344CB8AC3E}">
        <p14:creationId xmlns:p14="http://schemas.microsoft.com/office/powerpoint/2010/main" xmlns="" val="26115799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La Shekinah: Una Madre Suprema</a:t>
            </a:r>
          </a:p>
          <a:p>
            <a:r>
              <a:rPr lang="es-ES" dirty="0" smtClean="0"/>
              <a:t>Se involucran en la unión divina en la víspera de Shavuot. </a:t>
            </a:r>
          </a:p>
          <a:p>
            <a:r>
              <a:rPr lang="es-ES" dirty="0" smtClean="0"/>
              <a:t>En el día de Shavuot, la Shejiná da a luz a las dos tablas del Pacto. </a:t>
            </a:r>
          </a:p>
          <a:p>
            <a:r>
              <a:rPr lang="es-ES" dirty="0" smtClean="0"/>
              <a:t>Siempre la madre devota, la Shejiná le da estas tablas a Moisés para sus hijos Israel (Zohar 3:96b).</a:t>
            </a:r>
          </a:p>
        </p:txBody>
      </p:sp>
    </p:spTree>
    <p:extLst>
      <p:ext uri="{BB962C8B-B14F-4D97-AF65-F5344CB8AC3E}">
        <p14:creationId xmlns:p14="http://schemas.microsoft.com/office/powerpoint/2010/main" xmlns="" val="2611579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La Shekinah: Una Madre Suprema</a:t>
            </a:r>
          </a:p>
          <a:p>
            <a:r>
              <a:rPr lang="es-ES" b="1" i="1" dirty="0" smtClean="0"/>
              <a:t>Una lectura feminista sobre el Zohar </a:t>
            </a:r>
          </a:p>
          <a:p>
            <a:r>
              <a:rPr lang="es-ES" dirty="0" smtClean="0"/>
              <a:t>La Shejiná ocupa un lugar destacado en todo el Zohar. </a:t>
            </a:r>
          </a:p>
          <a:p>
            <a:r>
              <a:rPr lang="es-ES" dirty="0" smtClean="0"/>
              <a:t>En consecuencia, muchos judíos entienden que la Cabalá es el único refugio para la igualdad de género en el judaísmo rabínico. Por desgracia, este no es el caso. De hecho, sería extraordinario si lo fuera. </a:t>
            </a:r>
          </a:p>
        </p:txBody>
      </p:sp>
    </p:spTree>
    <p:extLst>
      <p:ext uri="{BB962C8B-B14F-4D97-AF65-F5344CB8AC3E}">
        <p14:creationId xmlns:p14="http://schemas.microsoft.com/office/powerpoint/2010/main" xmlns="" val="2611579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La Shekinah: Una Madre Suprema</a:t>
            </a:r>
          </a:p>
          <a:p>
            <a:r>
              <a:rPr lang="es-ES" sz="2900" dirty="0" smtClean="0"/>
              <a:t>El Zohar es el producto de una cosmovisión del siglo XIII. </a:t>
            </a:r>
          </a:p>
          <a:p>
            <a:r>
              <a:rPr lang="es-ES" sz="2900" dirty="0" smtClean="0"/>
              <a:t>Su autor, Moisés de León, y su círculo vivían en un mundo en el que se creía probada científicamente la inferioridad física e intelectual de la mujer. </a:t>
            </a:r>
          </a:p>
          <a:p>
            <a:r>
              <a:rPr lang="es-ES" sz="2900" dirty="0" smtClean="0"/>
              <a:t>Habría sido inconcebible para ellos desarrollar una mitología de la Shejiná que desafiara las normas sociales. </a:t>
            </a:r>
          </a:p>
        </p:txBody>
      </p:sp>
    </p:spTree>
    <p:extLst>
      <p:ext uri="{BB962C8B-B14F-4D97-AF65-F5344CB8AC3E}">
        <p14:creationId xmlns:p14="http://schemas.microsoft.com/office/powerpoint/2010/main" xmlns="" val="2611579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La Shekinah: Una Madre Suprema</a:t>
            </a:r>
          </a:p>
          <a:p>
            <a:r>
              <a:rPr lang="es-ES" dirty="0" smtClean="0"/>
              <a:t>Por lo tanto, la Shejiná se representa con mayor frecuencia como una vasija pasiva sin “nada propio”.</a:t>
            </a:r>
          </a:p>
          <a:p>
            <a:r>
              <a:rPr lang="es-ES" dirty="0" smtClean="0"/>
              <a:t>Cuando actúa con rectitud, a veces cambia de sexo y se convierte en hombre; cuando cae bajo el dominio de </a:t>
            </a:r>
            <a:r>
              <a:rPr lang="es-ES" dirty="0" err="1" smtClean="0"/>
              <a:t>sitra</a:t>
            </a:r>
            <a:r>
              <a:rPr lang="es-ES" dirty="0" smtClean="0"/>
              <a:t> </a:t>
            </a:r>
            <a:r>
              <a:rPr lang="es-ES" dirty="0" err="1" smtClean="0"/>
              <a:t>ajra</a:t>
            </a:r>
            <a:r>
              <a:rPr lang="es-ES" dirty="0" smtClean="0"/>
              <a:t>, siempre permanece como mujer.</a:t>
            </a:r>
          </a:p>
        </p:txBody>
      </p:sp>
    </p:spTree>
    <p:extLst>
      <p:ext uri="{BB962C8B-B14F-4D97-AF65-F5344CB8AC3E}">
        <p14:creationId xmlns:p14="http://schemas.microsoft.com/office/powerpoint/2010/main" xmlns="" val="261157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La Shekinah: Una Madre Suprema</a:t>
            </a:r>
          </a:p>
          <a:p>
            <a:r>
              <a:rPr lang="es-ES" sz="3000" dirty="0" smtClean="0"/>
              <a:t>Hay pasajes, sin embargo, que podemos leer como más comprensivos con los puntos de vista feministas. </a:t>
            </a:r>
          </a:p>
          <a:p>
            <a:r>
              <a:rPr lang="es-ES" sz="3000" dirty="0" smtClean="0"/>
              <a:t>Cuando leemos el Zohar a través del prisma de la historia, podemos diferenciar entre los diferentes matices del prejuicio para crear un nuevo significado. La historia cabalística del éxodo de la Shejiná de Egipto es un buen ejemplo. </a:t>
            </a:r>
          </a:p>
        </p:txBody>
      </p:sp>
    </p:spTree>
    <p:extLst>
      <p:ext uri="{BB962C8B-B14F-4D97-AF65-F5344CB8AC3E}">
        <p14:creationId xmlns:p14="http://schemas.microsoft.com/office/powerpoint/2010/main" xmlns="" val="2611579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La Shekinah: Una Madre Suprema</a:t>
            </a:r>
          </a:p>
          <a:p>
            <a:r>
              <a:rPr lang="es-ES" dirty="0" smtClean="0"/>
              <a:t>Hay muchas nociones inquietantes en este pasaje, siendo la asociación entre la menstruación y la posesión demoníaca una de las más notorias.</a:t>
            </a:r>
          </a:p>
          <a:p>
            <a:r>
              <a:rPr lang="es-ES" dirty="0" smtClean="0"/>
              <a:t>No obstante, en esta historia se encuentran incrustadas ideas valiosas que pueden mejorar nuestra espiritualidad. </a:t>
            </a:r>
          </a:p>
        </p:txBody>
      </p:sp>
    </p:spTree>
    <p:extLst>
      <p:ext uri="{BB962C8B-B14F-4D97-AF65-F5344CB8AC3E}">
        <p14:creationId xmlns:p14="http://schemas.microsoft.com/office/powerpoint/2010/main" xmlns="" val="261157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La Shekinah: Una Madre Suprema</a:t>
            </a:r>
          </a:p>
          <a:p>
            <a:r>
              <a:rPr lang="es-ES" sz="3000" dirty="0" smtClean="0"/>
              <a:t>La Shejiná como madre cariñosa, basar el Omer en una función biológica femenina y la noción de la entrega de la </a:t>
            </a:r>
            <a:r>
              <a:rPr lang="es-ES" sz="3000" smtClean="0"/>
              <a:t>Torá (Matán </a:t>
            </a:r>
            <a:r>
              <a:rPr lang="es-ES" sz="3000" dirty="0" smtClean="0"/>
              <a:t>Torá) como un nacimiento son nociones que podemos reclamar y hacer nuestras. </a:t>
            </a:r>
          </a:p>
          <a:p>
            <a:r>
              <a:rPr lang="es-ES" sz="3000" dirty="0" smtClean="0"/>
              <a:t>La noción de que la Shejiná dio origen a las tablas de la Torá le da un significado completamente nuevo a la noción de la 'Torá del Sinaí'.</a:t>
            </a:r>
          </a:p>
        </p:txBody>
      </p:sp>
    </p:spTree>
    <p:extLst>
      <p:ext uri="{BB962C8B-B14F-4D97-AF65-F5344CB8AC3E}">
        <p14:creationId xmlns:p14="http://schemas.microsoft.com/office/powerpoint/2010/main" xmlns="" val="261157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buNone/>
            </a:pPr>
            <a:r>
              <a:rPr lang="es-ES" sz="1600" b="1" dirty="0" smtClean="0"/>
              <a:t>La Shekinah: Una Madre Suprema</a:t>
            </a:r>
          </a:p>
          <a:p>
            <a:r>
              <a:rPr lang="es-ES" dirty="0" smtClean="0"/>
              <a:t>De hecho, creemos que la costumbre de comer lácteos en Shavuot se remonta a este mismo mito. </a:t>
            </a:r>
          </a:p>
          <a:p>
            <a:r>
              <a:rPr lang="es-ES" dirty="0" smtClean="0"/>
              <a:t>Después de todo, los alimentos lácteos simbolizan a la Shejiná lactante que nutre a sus hijos Israel con la Torá.</a:t>
            </a:r>
          </a:p>
        </p:txBody>
      </p:sp>
    </p:spTree>
    <p:extLst>
      <p:ext uri="{BB962C8B-B14F-4D97-AF65-F5344CB8AC3E}">
        <p14:creationId xmlns:p14="http://schemas.microsoft.com/office/powerpoint/2010/main" xmlns="" val="26115799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b="1" dirty="0" smtClean="0"/>
              <a:t>Barad y la experiencia humana </a:t>
            </a:r>
          </a:p>
          <a:p>
            <a:r>
              <a:rPr lang="es-ES" i="1" dirty="0" smtClean="0"/>
              <a:t>Comenta el Rabino Steven Genack </a:t>
            </a:r>
          </a:p>
          <a:p>
            <a:r>
              <a:rPr lang="es-ES" dirty="0" smtClean="0"/>
              <a:t>En la séptima Aliyá, viene la séptima </a:t>
            </a:r>
            <a:r>
              <a:rPr lang="es-ES" b="1" dirty="0" smtClean="0"/>
              <a:t>makáh</a:t>
            </a:r>
            <a:r>
              <a:rPr lang="es-ES" dirty="0" smtClean="0"/>
              <a:t> de </a:t>
            </a:r>
            <a:r>
              <a:rPr lang="es-ES" b="1" dirty="0" smtClean="0"/>
              <a:t>barad</a:t>
            </a:r>
            <a:r>
              <a:rPr lang="es-ES" dirty="0" smtClean="0"/>
              <a:t> donde Dios desata la destrucción total sobre el hombre, los animales y la vegetación, igualada solo por la creación en la inversa que se completó en el séptimo día. </a:t>
            </a:r>
          </a:p>
        </p:txBody>
      </p:sp>
    </p:spTree>
    <p:extLst>
      <p:ext uri="{BB962C8B-B14F-4D97-AF65-F5344CB8AC3E}">
        <p14:creationId xmlns:p14="http://schemas.microsoft.com/office/powerpoint/2010/main" xmlns="" val="2611579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t>Barad y la experiencia humana </a:t>
            </a:r>
          </a:p>
          <a:p>
            <a:r>
              <a:rPr lang="es-ES" dirty="0" smtClean="0"/>
              <a:t>¿Hubo alguna gracia salvadora en esta makáh? </a:t>
            </a:r>
          </a:p>
          <a:p>
            <a:r>
              <a:rPr lang="es-ES" dirty="0" smtClean="0"/>
              <a:t>Había dos. Primero, el agua y el fuego que componían el barad hicieron shalom entre sí para cumplir la voluntad de Dios, de modo que el fuego permaneció milagrosamente encendido dentro del agua. </a:t>
            </a:r>
          </a:p>
        </p:txBody>
      </p:sp>
    </p:spTree>
    <p:extLst>
      <p:ext uri="{BB962C8B-B14F-4D97-AF65-F5344CB8AC3E}">
        <p14:creationId xmlns:p14="http://schemas.microsoft.com/office/powerpoint/2010/main" xmlns="" val="261157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t>Barad y la experiencia humana </a:t>
            </a:r>
          </a:p>
          <a:p>
            <a:r>
              <a:rPr lang="es-ES" sz="2800" dirty="0" smtClean="0"/>
              <a:t>En segundo lugar, el trigo sin madurar y la espelta resistieron los golpes a la tierra porque eran suaves y flexibles. </a:t>
            </a:r>
          </a:p>
          <a:p>
            <a:r>
              <a:rPr lang="es-ES" sz="2800" dirty="0" smtClean="0"/>
              <a:t>¿Hay mayores mensajes contenidos dentro de estas anomalías de la naturaleza?</a:t>
            </a:r>
          </a:p>
          <a:p>
            <a:r>
              <a:rPr lang="es-ES" sz="2800" dirty="0" smtClean="0"/>
              <a:t>Con un pensamiento del Rav Avraham Genechovsky, </a:t>
            </a:r>
            <a:r>
              <a:rPr lang="es-ES" sz="2800" dirty="0" err="1" smtClean="0"/>
              <a:t>zt”l</a:t>
            </a:r>
            <a:r>
              <a:rPr lang="es-ES" sz="2800" dirty="0" smtClean="0"/>
              <a:t>, anterior </a:t>
            </a:r>
            <a:r>
              <a:rPr lang="es-ES" sz="2800" dirty="0" err="1" smtClean="0"/>
              <a:t>rosh</a:t>
            </a:r>
            <a:r>
              <a:rPr lang="es-ES" sz="2800" dirty="0" smtClean="0"/>
              <a:t> yeshivá de </a:t>
            </a:r>
            <a:r>
              <a:rPr lang="es-ES" sz="2800" dirty="0" err="1" smtClean="0"/>
              <a:t>Tchebin</a:t>
            </a:r>
            <a:r>
              <a:rPr lang="es-ES" sz="2800" dirty="0" smtClean="0"/>
              <a:t>, creo que podemos arrojar luz sobre los mensajes de barad. </a:t>
            </a:r>
          </a:p>
        </p:txBody>
      </p:sp>
    </p:spTree>
    <p:extLst>
      <p:ext uri="{BB962C8B-B14F-4D97-AF65-F5344CB8AC3E}">
        <p14:creationId xmlns:p14="http://schemas.microsoft.com/office/powerpoint/2010/main" xmlns="" val="26115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t>Barad y la experiencia humana </a:t>
            </a:r>
          </a:p>
          <a:p>
            <a:r>
              <a:rPr lang="es-ES" dirty="0" smtClean="0"/>
              <a:t>Dijo que el hombre debería modelar su carácter basándose en la composición del mundo. </a:t>
            </a:r>
          </a:p>
          <a:p>
            <a:r>
              <a:rPr lang="es-ES" dirty="0" smtClean="0"/>
              <a:t>Por fuera, uno debe ser maleable y flexible como el agua que cubre la mayor parte de la superficie de la tierra. </a:t>
            </a:r>
          </a:p>
          <a:p>
            <a:r>
              <a:rPr lang="es-ES" dirty="0" smtClean="0"/>
              <a:t>Nuestro centro debe estar guiado por el fuego, la Torá, </a:t>
            </a:r>
          </a:p>
        </p:txBody>
      </p:sp>
    </p:spTree>
    <p:extLst>
      <p:ext uri="{BB962C8B-B14F-4D97-AF65-F5344CB8AC3E}">
        <p14:creationId xmlns:p14="http://schemas.microsoft.com/office/powerpoint/2010/main" xmlns="" val="26115799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t>Barad y la experiencia humana </a:t>
            </a:r>
          </a:p>
          <a:p>
            <a:r>
              <a:rPr lang="es-ES" dirty="0" smtClean="0"/>
              <a:t>así como el centro de la tierra está compuesto de fuego, y por dentro, debemos ser sólidos como una roca en nuestra fe, así como el núcleo interno de la tierra es una roca. </a:t>
            </a:r>
          </a:p>
          <a:p>
            <a:r>
              <a:rPr lang="es-ES" dirty="0" smtClean="0"/>
              <a:t>Ahora podemos internalizar el mensaje de barad. </a:t>
            </a:r>
          </a:p>
        </p:txBody>
      </p:sp>
    </p:spTree>
    <p:extLst>
      <p:ext uri="{BB962C8B-B14F-4D97-AF65-F5344CB8AC3E}">
        <p14:creationId xmlns:p14="http://schemas.microsoft.com/office/powerpoint/2010/main" xmlns="" val="2611579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t>Barad y la experiencia humana </a:t>
            </a:r>
          </a:p>
          <a:p>
            <a:r>
              <a:rPr lang="es-ES" sz="2750" dirty="0" smtClean="0"/>
              <a:t>Barad informa que el agua y el fuego pueden coexistir en armonía cuando el objetivo es servir a Dios. </a:t>
            </a:r>
          </a:p>
          <a:p>
            <a:r>
              <a:rPr lang="es-ES" sz="2750" dirty="0" smtClean="0"/>
              <a:t>Nosotros también podemos fusionar el agua de la flexibilidad y el fuego de la Torá en nosotros mismos. </a:t>
            </a:r>
          </a:p>
          <a:p>
            <a:r>
              <a:rPr lang="es-ES" sz="2750" dirty="0" smtClean="0"/>
              <a:t>Y si actuamos como agua en el exterior, entonces seremos como el trigo sin madurar y la espelta, que no es derribado por otros mientras nos adaptamos con flexibilidad.</a:t>
            </a:r>
          </a:p>
        </p:txBody>
      </p:sp>
    </p:spTree>
    <p:extLst>
      <p:ext uri="{BB962C8B-B14F-4D97-AF65-F5344CB8AC3E}">
        <p14:creationId xmlns:p14="http://schemas.microsoft.com/office/powerpoint/2010/main" xmlns="" val="261157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t>Barad y la experiencia humana </a:t>
            </a:r>
          </a:p>
          <a:p>
            <a:r>
              <a:rPr lang="es-ES" sz="2950" dirty="0" smtClean="0"/>
              <a:t>Si nos fijamos en el maquillaje del hombre, también nos da pistas sobre cómo debemos comportarnos. </a:t>
            </a:r>
          </a:p>
          <a:p>
            <a:r>
              <a:rPr lang="es-ES" sz="2950" dirty="0" smtClean="0"/>
              <a:t>Somos mayoritariamente agua, con un flujo continuo de energía sostenida por huesos sólidos. </a:t>
            </a:r>
          </a:p>
          <a:p>
            <a:r>
              <a:rPr lang="es-ES" sz="2950" dirty="0" smtClean="0"/>
              <a:t>Tenemos que ser como el agua y flexibles, totalmente energizados por la Torá y como el hierro en nuestras creencias. </a:t>
            </a:r>
          </a:p>
        </p:txBody>
      </p:sp>
    </p:spTree>
    <p:extLst>
      <p:ext uri="{BB962C8B-B14F-4D97-AF65-F5344CB8AC3E}">
        <p14:creationId xmlns:p14="http://schemas.microsoft.com/office/powerpoint/2010/main" xmlns="" val="2611579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t>Barad y la experiencia humana </a:t>
            </a:r>
          </a:p>
          <a:p>
            <a:r>
              <a:rPr lang="es-ES" dirty="0" smtClean="0"/>
              <a:t>La séptima sefirá de </a:t>
            </a:r>
            <a:r>
              <a:rPr lang="es-ES" b="1" dirty="0" smtClean="0"/>
              <a:t>Maljut</a:t>
            </a:r>
            <a:r>
              <a:rPr lang="es-ES" dirty="0" smtClean="0"/>
              <a:t> representa el séptimo día de la creación. </a:t>
            </a:r>
          </a:p>
          <a:p>
            <a:r>
              <a:rPr lang="es-ES" dirty="0" smtClean="0"/>
              <a:t>Fue entonces cuando Dios reinó supremo y su </a:t>
            </a:r>
            <a:r>
              <a:rPr lang="es-ES" b="1" i="1" dirty="0" smtClean="0"/>
              <a:t>Shekináh</a:t>
            </a:r>
            <a:r>
              <a:rPr lang="es-ES" dirty="0" smtClean="0"/>
              <a:t> y </a:t>
            </a:r>
            <a:r>
              <a:rPr lang="es-ES" b="1" i="1" dirty="0" smtClean="0"/>
              <a:t>Hashgajáh Pratit </a:t>
            </a:r>
            <a:r>
              <a:rPr lang="es-ES" dirty="0" smtClean="0"/>
              <a:t>llegaron al mundo. </a:t>
            </a:r>
          </a:p>
          <a:p>
            <a:r>
              <a:rPr lang="es-ES" dirty="0" smtClean="0"/>
              <a:t>La séptima makáh en </a:t>
            </a:r>
            <a:r>
              <a:rPr lang="es-ES" dirty="0" err="1" smtClean="0"/>
              <a:t>Mitzraim</a:t>
            </a:r>
            <a:r>
              <a:rPr lang="es-ES" dirty="0" smtClean="0"/>
              <a:t> de barad fue también una representación de Maljut solo en un cambio de suerte. </a:t>
            </a:r>
          </a:p>
        </p:txBody>
      </p:sp>
    </p:spTree>
    <p:extLst>
      <p:ext uri="{BB962C8B-B14F-4D97-AF65-F5344CB8AC3E}">
        <p14:creationId xmlns:p14="http://schemas.microsoft.com/office/powerpoint/2010/main" xmlns="" val="26115799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t>Barad y la experiencia humana </a:t>
            </a:r>
          </a:p>
          <a:p>
            <a:r>
              <a:rPr lang="es-ES" sz="2850" dirty="0" smtClean="0"/>
              <a:t>Pero este cambio de suerte se produjo a través de milagros que volcaron a la nación de Egipto. </a:t>
            </a:r>
          </a:p>
          <a:p>
            <a:r>
              <a:rPr lang="es-ES" sz="2850" dirty="0" smtClean="0"/>
              <a:t>Por eso decimos </a:t>
            </a:r>
            <a:r>
              <a:rPr lang="es-ES" sz="2850" b="1" i="1" dirty="0" err="1" smtClean="0"/>
              <a:t>zejer</a:t>
            </a:r>
            <a:r>
              <a:rPr lang="es-ES" sz="2850" b="1" i="1" dirty="0" smtClean="0"/>
              <a:t> </a:t>
            </a:r>
            <a:r>
              <a:rPr lang="es-ES" sz="2850" b="1" i="1" dirty="0" err="1" smtClean="0"/>
              <a:t>l'yetziat</a:t>
            </a:r>
            <a:r>
              <a:rPr lang="es-ES" sz="2850" b="1" i="1" dirty="0" smtClean="0"/>
              <a:t> </a:t>
            </a:r>
            <a:r>
              <a:rPr lang="es-ES" sz="2850" b="1" i="1" dirty="0" err="1" smtClean="0"/>
              <a:t>Mitzrayim</a:t>
            </a:r>
            <a:r>
              <a:rPr lang="es-ES" sz="2850" b="1" i="1" dirty="0" smtClean="0"/>
              <a:t> </a:t>
            </a:r>
            <a:r>
              <a:rPr lang="es-ES" sz="2850" dirty="0" smtClean="0"/>
              <a:t>en kidush. </a:t>
            </a:r>
          </a:p>
          <a:p>
            <a:r>
              <a:rPr lang="es-ES" sz="2850" dirty="0" smtClean="0"/>
              <a:t>Como señaló mi tatarabuelo, el rabino </a:t>
            </a:r>
            <a:r>
              <a:rPr lang="es-ES" sz="2850" dirty="0" err="1" smtClean="0"/>
              <a:t>Levine</a:t>
            </a:r>
            <a:r>
              <a:rPr lang="es-ES" sz="2850" dirty="0" smtClean="0"/>
              <a:t>, </a:t>
            </a:r>
            <a:r>
              <a:rPr lang="es-ES" sz="2850" dirty="0" err="1" smtClean="0"/>
              <a:t>zt</a:t>
            </a:r>
            <a:r>
              <a:rPr lang="es-ES" sz="2850" dirty="0" smtClean="0"/>
              <a:t> "l, la humanidad no estuvo presente para ver la creación, pero sí vimos las Makot que demostraron que solo un Dios así que puede traer semejantes golpes milagrosos puede crear el mundo.</a:t>
            </a:r>
          </a:p>
        </p:txBody>
      </p:sp>
    </p:spTree>
    <p:extLst>
      <p:ext uri="{BB962C8B-B14F-4D97-AF65-F5344CB8AC3E}">
        <p14:creationId xmlns:p14="http://schemas.microsoft.com/office/powerpoint/2010/main" xmlns="" val="2611579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algn="ctr"/>
            <a:r>
              <a:rPr lang="es-ES" sz="1800" b="1" dirty="0" smtClean="0"/>
              <a:t>Barad y la experiencia humana </a:t>
            </a:r>
          </a:p>
          <a:p>
            <a:r>
              <a:rPr lang="es-ES" dirty="0" smtClean="0"/>
              <a:t>Sin embargo, incluso dentro del golpe milagroso de barad, se pudo encontrar un rayo de luz en el granizo acuoso brillante y el trigo y la espelta sin madurar. </a:t>
            </a:r>
          </a:p>
          <a:p>
            <a:r>
              <a:rPr lang="es-ES" dirty="0" smtClean="0"/>
              <a:t>Este lado positivo transmitió que tenemos la capacidad de traer shalom a nuestro cuerpo y soportar todas las dificultades si elegimos servir a Di-s con justicia.</a:t>
            </a:r>
          </a:p>
        </p:txBody>
      </p:sp>
    </p:spTree>
    <p:extLst>
      <p:ext uri="{BB962C8B-B14F-4D97-AF65-F5344CB8AC3E}">
        <p14:creationId xmlns:p14="http://schemas.microsoft.com/office/powerpoint/2010/main" xmlns="" val="2611579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t>¿El Dedo de Cuál Dios? </a:t>
            </a:r>
          </a:p>
          <a:p>
            <a:r>
              <a:rPr lang="es-ES" dirty="0" smtClean="0"/>
              <a:t>Una palabra fuera de lugar podría conducir fácilmente a un final repentino y dramático de sus carreras y sus vidas. </a:t>
            </a:r>
          </a:p>
          <a:p>
            <a:r>
              <a:rPr lang="es-ES" dirty="0" smtClean="0"/>
              <a:t>Sopesando sus palabras, emiten una declaración meticulosamente redactada a su empleador y rey:</a:t>
            </a:r>
          </a:p>
        </p:txBody>
      </p:sp>
    </p:spTree>
    <p:extLst>
      <p:ext uri="{BB962C8B-B14F-4D97-AF65-F5344CB8AC3E}">
        <p14:creationId xmlns:p14="http://schemas.microsoft.com/office/powerpoint/2010/main" xmlns="" val="2611579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t>¿El Dedo de Cuál Dios? </a:t>
            </a:r>
          </a:p>
          <a:p>
            <a:r>
              <a:rPr lang="es-ES" dirty="0" smtClean="0"/>
              <a:t>Los magos le dijeron a Faraón: "¡Este es el dedo de Dios!" Pero el corazón de Faraón se puso rígido y no los escucharía, como había dicho el Todopoderoso. (Shemot 8:15)</a:t>
            </a:r>
          </a:p>
          <a:p>
            <a:r>
              <a:rPr lang="es-ES" dirty="0" smtClean="0"/>
              <a:t>El texto hebreo de su declaración es extremadamente breve; solo se pronuncian tres palabras, pero estas palabras son críticamente importantes: </a:t>
            </a:r>
          </a:p>
        </p:txBody>
      </p:sp>
    </p:spTree>
    <p:extLst>
      <p:ext uri="{BB962C8B-B14F-4D97-AF65-F5344CB8AC3E}">
        <p14:creationId xmlns:p14="http://schemas.microsoft.com/office/powerpoint/2010/main" xmlns="" val="2611579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t>¿El Dedo de Cuál Dios? </a:t>
            </a:r>
          </a:p>
          <a:p>
            <a:r>
              <a:rPr lang="es-ES" sz="3000" dirty="0" smtClean="0"/>
              <a:t>Si las leemos correctamente, puede entenderse que transmiten algunos mensajes importantes. </a:t>
            </a:r>
          </a:p>
          <a:p>
            <a:r>
              <a:rPr lang="es-ES" sz="3000" dirty="0" smtClean="0"/>
              <a:t>Primero, los brujos pueden haberle dicho al Faraón que el Dios de los judíos existe y que Él es más poderoso que los Dioses egipcios. </a:t>
            </a:r>
          </a:p>
          <a:p>
            <a:r>
              <a:rPr lang="es-ES" sz="3000" dirty="0" smtClean="0"/>
              <a:t>Por otro lado, como señalan muchos comentarios, los brujos usaron un término muy genérico para referirse a Dios; </a:t>
            </a:r>
          </a:p>
        </p:txBody>
      </p:sp>
    </p:spTree>
    <p:extLst>
      <p:ext uri="{BB962C8B-B14F-4D97-AF65-F5344CB8AC3E}">
        <p14:creationId xmlns:p14="http://schemas.microsoft.com/office/powerpoint/2010/main" xmlns="" val="26115799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t>¿El Dedo de Cuál Dios? </a:t>
            </a:r>
          </a:p>
          <a:p>
            <a:r>
              <a:rPr lang="es-ES" dirty="0" smtClean="0"/>
              <a:t>¿Se referían, quizás, a una deidad egipcia y no al Dios de los judíos? </a:t>
            </a:r>
          </a:p>
          <a:p>
            <a:r>
              <a:rPr lang="es-ES" dirty="0" smtClean="0"/>
              <a:t>¿Intentaban transmitir su nuevo escepticismo sobre la continua dominación de los judíos por parte del faraón, o estaban atribuyendo los milagros a una fuente distinta del Dios de los judíos?</a:t>
            </a:r>
          </a:p>
        </p:txBody>
      </p:sp>
    </p:spTree>
    <p:extLst>
      <p:ext uri="{BB962C8B-B14F-4D97-AF65-F5344CB8AC3E}">
        <p14:creationId xmlns:p14="http://schemas.microsoft.com/office/powerpoint/2010/main" xmlns="" val="2611579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t>¿El Dedo de Cuál Dios? </a:t>
            </a:r>
          </a:p>
          <a:p>
            <a:r>
              <a:rPr lang="es-ES" dirty="0" smtClean="0"/>
              <a:t>Los comentarios debaten el significado subyacente de las palabras de los brujos. </a:t>
            </a:r>
          </a:p>
          <a:p>
            <a:r>
              <a:rPr lang="es-ES" dirty="0" smtClean="0"/>
              <a:t>Su declaración habla del poder de un dios, pero ¿qué dios? [6] </a:t>
            </a:r>
          </a:p>
          <a:p>
            <a:r>
              <a:rPr lang="es-ES" dirty="0" smtClean="0"/>
              <a:t>Dice Abraham Ibn Ezra:</a:t>
            </a:r>
          </a:p>
          <a:p>
            <a:r>
              <a:rPr lang="es-ES" i="1" dirty="0" smtClean="0"/>
              <a:t>Y los magos dijeron</a:t>
            </a:r>
            <a:r>
              <a:rPr lang="es-ES" dirty="0" smtClean="0"/>
              <a:t>: Qué pasó aquí?</a:t>
            </a:r>
          </a:p>
          <a:p>
            <a:r>
              <a:rPr lang="es-ES" dirty="0" smtClean="0"/>
              <a:t>Podemos imaginarnos una competencia de poderes…</a:t>
            </a:r>
          </a:p>
        </p:txBody>
      </p:sp>
    </p:spTree>
    <p:extLst>
      <p:ext uri="{BB962C8B-B14F-4D97-AF65-F5344CB8AC3E}">
        <p14:creationId xmlns:p14="http://schemas.microsoft.com/office/powerpoint/2010/main" xmlns="" val="2611579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t>¿El Dedo de Cuál Dios? </a:t>
            </a:r>
          </a:p>
          <a:p>
            <a:r>
              <a:rPr lang="es-ES" dirty="0" smtClean="0"/>
              <a:t>Como vieron que les gustaba el acto de Aarón con la serpiente y las plagas de sangre y ranas, pero ahora no podían hacer lo que Aarón hizo; le dijeron a Faraón: </a:t>
            </a:r>
          </a:p>
          <a:p>
            <a:r>
              <a:rPr lang="es-ES" dirty="0" smtClean="0"/>
              <a:t>"Esta plaga no vino a causa de Israel, para que tengas que dejarlos ir lejos. Más bien, es una plaga de Dios, según el sistema de las estrellas, en la constelación de Egipto ... </a:t>
            </a:r>
          </a:p>
        </p:txBody>
      </p:sp>
    </p:spTree>
    <p:extLst>
      <p:ext uri="{BB962C8B-B14F-4D97-AF65-F5344CB8AC3E}">
        <p14:creationId xmlns:p14="http://schemas.microsoft.com/office/powerpoint/2010/main" xmlns="" val="26115799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t>¿El Dedo de Cuál Dios? </a:t>
            </a:r>
          </a:p>
          <a:p>
            <a:r>
              <a:rPr lang="es-ES" sz="3100" dirty="0" smtClean="0"/>
              <a:t>Además, ya que Moisés le había dicho a Faraón sobre la plaga del Nilo antes de que ocurriera, así como la plaga de las ranas; pero él no mencionó la plaga de los piojos de antemano”.</a:t>
            </a:r>
          </a:p>
          <a:p>
            <a:endParaRPr lang="es-ES" sz="3100" dirty="0" smtClean="0"/>
          </a:p>
          <a:p>
            <a:r>
              <a:rPr lang="es-ES" sz="3100" dirty="0" smtClean="0"/>
              <a:t>Desde la primera confrontación con el nuevo liderazgo de los judíos, el Faraón había negado el conocimiento del Dios de los judíos. </a:t>
            </a:r>
          </a:p>
        </p:txBody>
      </p:sp>
    </p:spTree>
    <p:extLst>
      <p:ext uri="{BB962C8B-B14F-4D97-AF65-F5344CB8AC3E}">
        <p14:creationId xmlns:p14="http://schemas.microsoft.com/office/powerpoint/2010/main" xmlns="" val="26115799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t>¿El Dedo de Cuál Dios? </a:t>
            </a:r>
          </a:p>
          <a:p>
            <a:r>
              <a:rPr lang="es-ES" sz="3000" dirty="0" smtClean="0"/>
              <a:t>La cuestión del nombre por el cual Dios debe ser conocido es un tema central en el libro de Shemot. </a:t>
            </a:r>
          </a:p>
          <a:p>
            <a:r>
              <a:rPr lang="es-ES" sz="3000" dirty="0" smtClean="0"/>
              <a:t>Moshe plantea este problema en su primer encuentro con Dios en la zarza ardiente; La respuesta de Dios había sido muy precisa: el "Nombre inefable", con el que Moshé debía presentar a Dios a los judíos y egipcios por igual. </a:t>
            </a:r>
          </a:p>
        </p:txBody>
      </p:sp>
    </p:spTree>
    <p:extLst>
      <p:ext uri="{BB962C8B-B14F-4D97-AF65-F5344CB8AC3E}">
        <p14:creationId xmlns:p14="http://schemas.microsoft.com/office/powerpoint/2010/main" xmlns="" val="26115799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t>¿El Dedo de Cuál Dios? </a:t>
            </a:r>
          </a:p>
          <a:p>
            <a:r>
              <a:rPr lang="es-ES" sz="3000" dirty="0" smtClean="0"/>
              <a:t>Pero los brujos no usaron este nombre, ni ningún otro sobrenombre claramente identificable. </a:t>
            </a:r>
          </a:p>
          <a:p>
            <a:r>
              <a:rPr lang="es-ES" sz="3000" dirty="0" smtClean="0"/>
              <a:t>El término que usan, "</a:t>
            </a:r>
            <a:r>
              <a:rPr lang="es-ES" sz="3000" dirty="0" err="1" smtClean="0"/>
              <a:t>Elo-him</a:t>
            </a:r>
            <a:r>
              <a:rPr lang="es-ES" sz="3000" dirty="0" smtClean="0"/>
              <a:t>", es un nombre más genérico e inespecífico para Dios; a menudo se usa para referirse a dioses idólatras, e incluso se puede usar para referirse a un poderoso gobernante o juez de carne y hueso. </a:t>
            </a:r>
          </a:p>
        </p:txBody>
      </p:sp>
    </p:spTree>
    <p:extLst>
      <p:ext uri="{BB962C8B-B14F-4D97-AF65-F5344CB8AC3E}">
        <p14:creationId xmlns:p14="http://schemas.microsoft.com/office/powerpoint/2010/main" xmlns="" val="2611579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t>¿El Dedo de Cuál Dios? </a:t>
            </a:r>
          </a:p>
          <a:p>
            <a:r>
              <a:rPr lang="es-ES" dirty="0" smtClean="0"/>
              <a:t>¿Qué pretendían transmitir los magos usando el término que traducimos como "El Todopoderoso"? ¿Quizás igualmente importante a lo qué escuchó Faraón?</a:t>
            </a:r>
          </a:p>
          <a:p>
            <a:r>
              <a:rPr lang="es-ES" dirty="0" smtClean="0"/>
              <a:t>Como hemos señalado, la plaga de piojos no fue precedida por una advertencia, que dejó la puerta abierta por atribuirla a causas naturales. </a:t>
            </a:r>
          </a:p>
        </p:txBody>
      </p:sp>
    </p:spTree>
    <p:extLst>
      <p:ext uri="{BB962C8B-B14F-4D97-AF65-F5344CB8AC3E}">
        <p14:creationId xmlns:p14="http://schemas.microsoft.com/office/powerpoint/2010/main" xmlns="" val="261157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t>¿El Dedo de Cuál Dios? </a:t>
            </a:r>
          </a:p>
          <a:p>
            <a:r>
              <a:rPr lang="es-ES" sz="2800" dirty="0" smtClean="0"/>
              <a:t>Aparentemente, los magos no estaban dispuestos a darle al Faraón el consejo que necesitaba escuchar: "Esta es la mano del Dios inefable de los hebreos que ha venido a castigarte por tus pecados contra Su pueblo". </a:t>
            </a:r>
          </a:p>
          <a:p>
            <a:r>
              <a:rPr lang="es-ES" sz="2800" dirty="0" smtClean="0"/>
              <a:t>En cambio, minimizan el ataque como el "Dedo de Dios", un término vago que el faraón pudo haber elegido entender como "una fuerza de la naturaleza", o incluso "el acto de un dios egipcio". </a:t>
            </a:r>
          </a:p>
        </p:txBody>
      </p:sp>
    </p:spTree>
    <p:extLst>
      <p:ext uri="{BB962C8B-B14F-4D97-AF65-F5344CB8AC3E}">
        <p14:creationId xmlns:p14="http://schemas.microsoft.com/office/powerpoint/2010/main" xmlns="" val="26115799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t>¿El Dedo de Cuál Dios? </a:t>
            </a:r>
          </a:p>
          <a:p>
            <a:r>
              <a:rPr lang="es-ES" dirty="0" smtClean="0"/>
              <a:t>Este mismo concepto lo podemos entender mejor cuando el común de la gente y específicamente sectas que toman del judaísmo las bases de sus doctrinas pero que atribuyen los actos poderosos al dios o los dioses que ellos consideran una representación humana del Único Dios de los Hebreos.</a:t>
            </a:r>
          </a:p>
        </p:txBody>
      </p:sp>
    </p:spTree>
    <p:extLst>
      <p:ext uri="{BB962C8B-B14F-4D97-AF65-F5344CB8AC3E}">
        <p14:creationId xmlns:p14="http://schemas.microsoft.com/office/powerpoint/2010/main" xmlns="" val="26115799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t>¿El Dedo de Cuál Dios? </a:t>
            </a:r>
          </a:p>
          <a:p>
            <a:r>
              <a:rPr lang="es-ES" sz="3000" dirty="0" smtClean="0"/>
              <a:t>La falta de advertencia, que hace que la plaga de piojos parezca no ser más que una casualidad de la naturaleza, junto con la minimización de la responsabilidad de Dios por la plaga, le permite al Faraón continuar su locura. </a:t>
            </a:r>
          </a:p>
          <a:p>
            <a:r>
              <a:rPr lang="es-ES" sz="3000" dirty="0" smtClean="0"/>
              <a:t>Sus "asesores" resultan ser "sí señor", demasiado temerosos para decir lo que saben, lo que saben que su jefe no quiere escuchar: </a:t>
            </a:r>
          </a:p>
        </p:txBody>
      </p:sp>
    </p:spTree>
    <p:extLst>
      <p:ext uri="{BB962C8B-B14F-4D97-AF65-F5344CB8AC3E}">
        <p14:creationId xmlns:p14="http://schemas.microsoft.com/office/powerpoint/2010/main" xmlns="" val="26115799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t>¿El Dedo de Cuál Dios? </a:t>
            </a:r>
          </a:p>
          <a:p>
            <a:r>
              <a:rPr lang="es-ES" dirty="0" smtClean="0"/>
              <a:t>Egipto está perdido y el poder que enfrentan es incomprensible e incomparable. </a:t>
            </a:r>
          </a:p>
          <a:p>
            <a:r>
              <a:rPr lang="es-ES" dirty="0" smtClean="0"/>
              <a:t>En cambio, alientan a Faraón a resistir, a mantenerse firme y a sufrir más abusos.</a:t>
            </a:r>
          </a:p>
          <a:p>
            <a:r>
              <a:rPr lang="es-ES" dirty="0" smtClean="0"/>
              <a:t>Sea como fuere, la culpa de las malas elecciones de Faraón no recae exclusivamente en los hechiceros; Debe ser compartido. </a:t>
            </a:r>
          </a:p>
        </p:txBody>
      </p:sp>
    </p:spTree>
    <p:extLst>
      <p:ext uri="{BB962C8B-B14F-4D97-AF65-F5344CB8AC3E}">
        <p14:creationId xmlns:p14="http://schemas.microsoft.com/office/powerpoint/2010/main" xmlns="" val="2611579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t>¿El Dedo de Cuál Dios? </a:t>
            </a:r>
          </a:p>
          <a:p>
            <a:r>
              <a:rPr lang="es-ES" dirty="0" smtClean="0"/>
              <a:t>Un mejor jefe habría alimentado mejores asesores. </a:t>
            </a:r>
          </a:p>
          <a:p>
            <a:r>
              <a:rPr lang="es-ES" dirty="0" smtClean="0"/>
              <a:t>Si el Faraón hubiera creado una atmósfera de discusión franca, si hubiera permitido escuchar opiniones discrepantes, su personal no habría sido tan reticente. </a:t>
            </a:r>
          </a:p>
        </p:txBody>
      </p:sp>
    </p:spTree>
    <p:extLst>
      <p:ext uri="{BB962C8B-B14F-4D97-AF65-F5344CB8AC3E}">
        <p14:creationId xmlns:p14="http://schemas.microsoft.com/office/powerpoint/2010/main" xmlns="" val="26115799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t>¿El Dedo de Cuál Dios? </a:t>
            </a:r>
          </a:p>
          <a:p>
            <a:r>
              <a:rPr lang="es-ES" dirty="0" smtClean="0"/>
              <a:t>Si Faraón hubiera fomentado un discurso y una discusión honestos, sus asesores podrían haber tenido el sentido común de expresar sus reservas o plantear sugerencias innovadoras para abordar la amenaza que enfrentaban.</a:t>
            </a:r>
          </a:p>
        </p:txBody>
      </p:sp>
    </p:spTree>
    <p:extLst>
      <p:ext uri="{BB962C8B-B14F-4D97-AF65-F5344CB8AC3E}">
        <p14:creationId xmlns:p14="http://schemas.microsoft.com/office/powerpoint/2010/main" xmlns="" val="2611579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t>¿El Dedo de Cuál Dios? </a:t>
            </a:r>
          </a:p>
          <a:p>
            <a:r>
              <a:rPr lang="es-ES" dirty="0" smtClean="0"/>
              <a:t>Por otro lado, por lo que sabemos de Faraón, el tirano despiadado, asesino, paranoico y xenófobo que esclavizó a toda una nación y legisló el asesinato de inocentes, no nos sorprende que no se haya ganado los corazones y las mentes de los que están a su alrededor. </a:t>
            </a:r>
          </a:p>
        </p:txBody>
      </p:sp>
    </p:spTree>
    <p:extLst>
      <p:ext uri="{BB962C8B-B14F-4D97-AF65-F5344CB8AC3E}">
        <p14:creationId xmlns:p14="http://schemas.microsoft.com/office/powerpoint/2010/main" xmlns="" val="26115799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t>¿El Dedo de Cuál Dios? </a:t>
            </a:r>
          </a:p>
          <a:p>
            <a:r>
              <a:rPr lang="es-ES" dirty="0" smtClean="0"/>
              <a:t>Un hombre mejor tendría mejores amigos, pero un hombre mejor no habría esclavizado a otra nación y metido a su imperio en esta situación imposible.</a:t>
            </a:r>
          </a:p>
          <a:p>
            <a:r>
              <a:rPr lang="es-ES" dirty="0" smtClean="0"/>
              <a:t>Faraón parece haber tenido este abuso que se le acercaba. Su propia tiranía ayudó a crear la atmósfera que eventualmente condujo a su caída. </a:t>
            </a:r>
          </a:p>
        </p:txBody>
      </p:sp>
    </p:spTree>
    <p:extLst>
      <p:ext uri="{BB962C8B-B14F-4D97-AF65-F5344CB8AC3E}">
        <p14:creationId xmlns:p14="http://schemas.microsoft.com/office/powerpoint/2010/main" xmlns="" val="26115799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t>¿El Dedo de Cuál Dios? </a:t>
            </a:r>
          </a:p>
          <a:p>
            <a:r>
              <a:rPr lang="es-ES" dirty="0" smtClean="0"/>
              <a:t>Si bien se ordenó previamente que los judíos sufrirían el exilio y la esclavitud antes de su eventual redención, la crueldad y la obstinación del Faraón fueron sus propias decisiones; </a:t>
            </a:r>
          </a:p>
          <a:p>
            <a:r>
              <a:rPr lang="es-ES" dirty="0" smtClean="0"/>
              <a:t>Si hubiera tomado un camino diferente, no habría sufrido necesariamente los horrores de las plagas. </a:t>
            </a:r>
          </a:p>
        </p:txBody>
      </p:sp>
    </p:spTree>
    <p:extLst>
      <p:ext uri="{BB962C8B-B14F-4D97-AF65-F5344CB8AC3E}">
        <p14:creationId xmlns:p14="http://schemas.microsoft.com/office/powerpoint/2010/main" xmlns="" val="26115799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r>
              <a:rPr lang="es-ES" sz="2000" b="1" dirty="0" smtClean="0"/>
              <a:t>¿El Dedo de Cuál Dios? </a:t>
            </a:r>
          </a:p>
          <a:p>
            <a:r>
              <a:rPr lang="es-ES" dirty="0" smtClean="0"/>
              <a:t>Los judíos serían libres, de una forma u otra; Faraón, y solo Faraón, fue responsable de elegir cómo sucedería eso. Debería haber elegido el camino fácil, admitiendo que se había equivocado, y eligiendo el camino de la conciliación, pero en su lugar eligió el camino difícil.</a:t>
            </a:r>
          </a:p>
        </p:txBody>
      </p:sp>
    </p:spTree>
    <p:extLst>
      <p:ext uri="{BB962C8B-B14F-4D97-AF65-F5344CB8AC3E}">
        <p14:creationId xmlns:p14="http://schemas.microsoft.com/office/powerpoint/2010/main" xmlns="" val="26115799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dirty="0" smtClean="0"/>
              <a:t>Preguntas de discusión de Parashat Vaera</a:t>
            </a:r>
          </a:p>
          <a:p>
            <a:r>
              <a:rPr lang="es-ES" dirty="0" smtClean="0"/>
              <a:t>1. ¿Qué significa que Dios tomará a los israelitas como el pueblo de Dios? ¿No son todas las personas las personas de Dios? ¿Por qué o por qué no?</a:t>
            </a:r>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1">
            <a:noAutofit/>
          </a:bodyPr>
          <a:lstStyle/>
          <a:p>
            <a:pPr marL="0" lvl="0" indent="0">
              <a:spcBef>
                <a:spcPts val="0"/>
              </a:spcBef>
              <a:spcAft>
                <a:spcPts val="0"/>
              </a:spcAft>
              <a:buNone/>
            </a:pPr>
            <a:r>
              <a:rPr lang="es-ES" sz="2400" dirty="0">
                <a:latin typeface="Georgia" panose="02040502050405020303" pitchFamily="18" charset="0"/>
              </a:rPr>
              <a:t>PARASHA </a:t>
            </a:r>
            <a:r>
              <a:rPr lang="es-ES" sz="2400" dirty="0" smtClean="0">
                <a:latin typeface="Georgia" panose="02040502050405020303" pitchFamily="18" charset="0"/>
              </a:rPr>
              <a:t>SHEMOT VAERA</a:t>
            </a:r>
            <a:endParaRPr sz="2400" dirty="0">
              <a:latin typeface="Georgia" panose="02040502050405020303" pitchFamily="18" charset="0"/>
            </a:endParaRPr>
          </a:p>
        </p:txBody>
      </p:sp>
      <p:sp>
        <p:nvSpPr>
          <p:cNvPr id="101" name="Shape 101"/>
          <p:cNvSpPr txBox="1">
            <a:spLocks noGrp="1"/>
          </p:cNvSpPr>
          <p:nvPr>
            <p:ph type="body" idx="1"/>
          </p:nvPr>
        </p:nvSpPr>
        <p:spPr>
          <a:xfrm>
            <a:off x="445912" y="1600200"/>
            <a:ext cx="8229600" cy="4526100"/>
          </a:xfrm>
          <a:prstGeom prst="rect">
            <a:avLst/>
          </a:prstGeom>
        </p:spPr>
        <p:txBody>
          <a:bodyPr spcFirstLastPara="1" wrap="square" lIns="91425" tIns="45700" rIns="91425" bIns="45700" anchor="t" anchorCtr="0">
            <a:noAutofit/>
          </a:bodyPr>
          <a:lstStyle/>
          <a:p>
            <a:pPr marL="0" indent="0" algn="ctr">
              <a:buNone/>
            </a:pPr>
            <a:r>
              <a:rPr lang="es-CO" sz="1800" b="1" dirty="0" smtClean="0"/>
              <a:t>Shemot 6: 2 – 9:35  y Yejezquel 28:25 al 29:21</a:t>
            </a:r>
          </a:p>
          <a:p>
            <a:r>
              <a:rPr lang="es-ES" dirty="0" smtClean="0"/>
              <a:t>Preguntas de discusión de Parashat Vaera</a:t>
            </a:r>
          </a:p>
          <a:p>
            <a:r>
              <a:rPr lang="es-ES" dirty="0" smtClean="0"/>
              <a:t>2. ¿Qué significa que Dios colocó a Moisés en el papel de dios para Faraón? ¿Cuál es la diferencia entre Dios (mayúscula D) y un dios (minúscula d)? ¿Cómo puede alguien ser "un dios" para alguien? ¿Hay alguien en tu vida que sea "un dios" para ti?</a:t>
            </a:r>
          </a:p>
          <a:p>
            <a:endParaRPr lang="es-ES" dirty="0" smtClean="0"/>
          </a:p>
          <a:p>
            <a:endParaRPr lang="es-ES" dirty="0" smtClean="0"/>
          </a:p>
          <a:p>
            <a:endParaRPr lang="es-ES" dirty="0" smtClean="0"/>
          </a:p>
          <a:p>
            <a:endParaRPr lang="es-ES" dirty="0" smtClean="0"/>
          </a:p>
          <a:p>
            <a:endParaRPr lang="es-ES" dirty="0" smtClean="0"/>
          </a:p>
        </p:txBody>
      </p:sp>
    </p:spTree>
    <p:extLst>
      <p:ext uri="{BB962C8B-B14F-4D97-AF65-F5344CB8AC3E}">
        <p14:creationId xmlns:p14="http://schemas.microsoft.com/office/powerpoint/2010/main" xmlns="" val="2611579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ctrTitle"/>
          </p:nvPr>
        </p:nvSpPr>
        <p:spPr>
          <a:xfrm>
            <a:off x="685800" y="304800"/>
            <a:ext cx="7772400" cy="147002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400" b="0" i="0" u="none" strike="noStrike" cap="none" dirty="0">
              <a:solidFill>
                <a:srgbClr val="000000"/>
              </a:solidFill>
              <a:latin typeface="Calibri"/>
              <a:ea typeface="Calibri"/>
              <a:cs typeface="Calibri"/>
              <a:sym typeface="Calibri"/>
            </a:endParaRPr>
          </a:p>
        </p:txBody>
      </p:sp>
      <p:pic>
        <p:nvPicPr>
          <p:cNvPr id="373" name="Shape 373"/>
          <p:cNvPicPr preferRelativeResize="0"/>
          <p:nvPr/>
        </p:nvPicPr>
        <p:blipFill rotWithShape="1">
          <a:blip r:embed="rId3">
            <a:alphaModFix/>
          </a:blip>
          <a:srcRect/>
          <a:stretch/>
        </p:blipFill>
        <p:spPr>
          <a:xfrm>
            <a:off x="661988" y="1447800"/>
            <a:ext cx="7796212" cy="4757738"/>
          </a:xfrm>
          <a:prstGeom prst="rect">
            <a:avLst/>
          </a:prstGeom>
          <a:noFill/>
          <a:ln>
            <a:noFill/>
          </a:ln>
        </p:spPr>
      </p:pic>
      <p:pic>
        <p:nvPicPr>
          <p:cNvPr id="374" name="Shape 374"/>
          <p:cNvPicPr preferRelativeResize="0"/>
          <p:nvPr/>
        </p:nvPicPr>
        <p:blipFill rotWithShape="1">
          <a:blip r:embed="rId4">
            <a:alphaModFix/>
          </a:blip>
          <a:srcRect/>
          <a:stretch/>
        </p:blipFill>
        <p:spPr>
          <a:xfrm>
            <a:off x="2967038" y="457200"/>
            <a:ext cx="3209925" cy="1171575"/>
          </a:xfrm>
          <a:prstGeom prst="rect">
            <a:avLst/>
          </a:prstGeom>
          <a:noFill/>
          <a:ln>
            <a:noFill/>
          </a:ln>
        </p:spPr>
      </p:pic>
      <p:sp>
        <p:nvSpPr>
          <p:cNvPr id="375" name="Shape 375"/>
          <p:cNvSpPr txBox="1">
            <a:spLocks noGrp="1"/>
          </p:cNvSpPr>
          <p:nvPr>
            <p:ph type="subTitle" idx="1"/>
          </p:nvPr>
        </p:nvSpPr>
        <p:spPr>
          <a:xfrm>
            <a:off x="609600" y="1981200"/>
            <a:ext cx="7924800" cy="4419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1">
            <a:noAutofit/>
          </a:bodyPr>
          <a:lstStyle/>
          <a:p>
            <a:pPr marL="0" lvl="0" indent="0">
              <a:lnSpc>
                <a:spcPct val="90000"/>
              </a:lnSpc>
              <a:spcBef>
                <a:spcPts val="0"/>
              </a:spcBef>
              <a:buClr>
                <a:srgbClr val="000000"/>
              </a:buClr>
              <a:buSzPts val="2000"/>
            </a:pPr>
            <a:r>
              <a:rPr lang="es-ES" sz="2000" b="0" i="0" u="none" strike="noStrike" cap="none" dirty="0">
                <a:solidFill>
                  <a:srgbClr val="000000"/>
                </a:solidFill>
                <a:latin typeface="Calibri"/>
                <a:ea typeface="Calibri"/>
                <a:cs typeface="Calibri"/>
                <a:sym typeface="Calibri"/>
              </a:rPr>
              <a:t>Fuentes: Torah, Talmud, Jewish Concepts, Wikipedia, Kabbalah Online, Zohar, Rambán, Rashí, </a:t>
            </a:r>
            <a:r>
              <a:rPr lang="es-ES" sz="2000" b="0" i="0" u="none" strike="noStrike" cap="none" dirty="0" smtClean="0">
                <a:solidFill>
                  <a:srgbClr val="000000"/>
                </a:solidFill>
                <a:latin typeface="Calibri"/>
                <a:ea typeface="Calibri"/>
                <a:cs typeface="Calibri"/>
                <a:sym typeface="Calibri"/>
              </a:rPr>
              <a:t>Maimónides, </a:t>
            </a:r>
            <a:r>
              <a:rPr lang="es-ES" sz="2000" b="0" i="0" u="none" strike="noStrike" cap="none" dirty="0">
                <a:solidFill>
                  <a:srgbClr val="000000"/>
                </a:solidFill>
                <a:latin typeface="Calibri"/>
                <a:ea typeface="Calibri"/>
                <a:cs typeface="Calibri"/>
                <a:sym typeface="Calibri"/>
              </a:rPr>
              <a:t>Bereshit con Rashí, El Jumash, </a:t>
            </a:r>
            <a:r>
              <a:rPr lang="es-ES" sz="2000" b="0" i="0" u="none" strike="noStrike" cap="none" dirty="0">
                <a:solidFill>
                  <a:schemeClr val="dk1"/>
                </a:solidFill>
                <a:latin typeface="Calibri"/>
                <a:ea typeface="Calibri"/>
                <a:cs typeface="Calibri"/>
                <a:sym typeface="Calibri"/>
              </a:rPr>
              <a:t>Dr. Yael Ziegler</a:t>
            </a:r>
            <a:r>
              <a:rPr lang="es-ES" sz="2000" b="0" i="0" u="none" strike="noStrike" cap="none" dirty="0" smtClean="0">
                <a:solidFill>
                  <a:schemeClr val="dk1"/>
                </a:solidFill>
                <a:latin typeface="Calibri"/>
                <a:ea typeface="Calibri"/>
                <a:cs typeface="Calibri"/>
                <a:sym typeface="Calibri"/>
              </a:rPr>
              <a:t>. Jewish </a:t>
            </a:r>
            <a:r>
              <a:rPr lang="es-ES" sz="2000" b="0" i="0" u="none" strike="noStrike" cap="none" dirty="0" err="1" smtClean="0">
                <a:solidFill>
                  <a:schemeClr val="dk1"/>
                </a:solidFill>
                <a:latin typeface="Calibri"/>
                <a:ea typeface="Calibri"/>
                <a:cs typeface="Calibri"/>
                <a:sym typeface="Calibri"/>
              </a:rPr>
              <a:t>Family</a:t>
            </a:r>
            <a:r>
              <a:rPr lang="es-ES" sz="2000" b="0" i="0" u="none" strike="noStrike" cap="none" dirty="0" smtClean="0">
                <a:solidFill>
                  <a:schemeClr val="dk1"/>
                </a:solidFill>
                <a:latin typeface="Calibri"/>
                <a:ea typeface="Calibri"/>
                <a:cs typeface="Calibri"/>
                <a:sym typeface="Calibri"/>
              </a:rPr>
              <a:t> &amp; </a:t>
            </a:r>
            <a:r>
              <a:rPr lang="es-ES" sz="2000" b="0" i="0" u="none" strike="noStrike" cap="none" dirty="0" err="1" smtClean="0">
                <a:solidFill>
                  <a:schemeClr val="dk1"/>
                </a:solidFill>
                <a:latin typeface="Calibri"/>
                <a:ea typeface="Calibri"/>
                <a:cs typeface="Calibri"/>
                <a:sym typeface="Calibri"/>
              </a:rPr>
              <a:t>Life</a:t>
            </a:r>
            <a:r>
              <a:rPr lang="es-ES" sz="2000" b="0" i="0" u="none" strike="noStrike" cap="none" dirty="0" smtClean="0">
                <a:solidFill>
                  <a:schemeClr val="dk1"/>
                </a:solidFill>
                <a:latin typeface="Calibri"/>
                <a:ea typeface="Calibri"/>
                <a:cs typeface="Calibri"/>
                <a:sym typeface="Calibri"/>
              </a:rPr>
              <a:t> – Nancy </a:t>
            </a:r>
            <a:r>
              <a:rPr lang="es-ES" sz="2000" b="0" i="0" u="none" strike="noStrike" cap="none" dirty="0" err="1" smtClean="0">
                <a:solidFill>
                  <a:schemeClr val="dk1"/>
                </a:solidFill>
                <a:latin typeface="Calibri"/>
                <a:ea typeface="Calibri"/>
                <a:cs typeface="Calibri"/>
                <a:sym typeface="Calibri"/>
              </a:rPr>
              <a:t>Reuben</a:t>
            </a:r>
            <a:r>
              <a:rPr lang="es-ES" sz="2000" b="0" i="0" u="none" strike="noStrike" cap="none" dirty="0" smtClean="0">
                <a:solidFill>
                  <a:schemeClr val="dk1"/>
                </a:solidFill>
                <a:latin typeface="Calibri"/>
                <a:ea typeface="Calibri"/>
                <a:cs typeface="Calibri"/>
                <a:sym typeface="Calibri"/>
              </a:rPr>
              <a:t> </a:t>
            </a:r>
            <a:r>
              <a:rPr lang="es-ES" sz="2000" b="0" i="0" u="none" strike="noStrike" cap="none" dirty="0" err="1" smtClean="0">
                <a:solidFill>
                  <a:schemeClr val="dk1"/>
                </a:solidFill>
                <a:latin typeface="Calibri"/>
                <a:ea typeface="Calibri"/>
                <a:cs typeface="Calibri"/>
                <a:sym typeface="Calibri"/>
              </a:rPr>
              <a:t>Greenfield</a:t>
            </a:r>
            <a:r>
              <a:rPr lang="es-ES" sz="2000" b="0" i="0" u="none" strike="noStrike" cap="none" dirty="0" smtClean="0">
                <a:solidFill>
                  <a:schemeClr val="dk1"/>
                </a:solidFill>
                <a:latin typeface="Calibri"/>
                <a:ea typeface="Calibri"/>
                <a:cs typeface="Calibri"/>
                <a:sym typeface="Calibri"/>
              </a:rPr>
              <a:t>, MJL</a:t>
            </a:r>
          </a:p>
          <a:p>
            <a:pPr marL="0" lvl="0" indent="0">
              <a:lnSpc>
                <a:spcPct val="90000"/>
              </a:lnSpc>
              <a:spcBef>
                <a:spcPts val="0"/>
              </a:spcBef>
              <a:buClr>
                <a:srgbClr val="000000"/>
              </a:buClr>
              <a:buSzPts val="2000"/>
            </a:pPr>
            <a:r>
              <a:rPr lang="es-ES" sz="2000" dirty="0" smtClean="0">
                <a:solidFill>
                  <a:schemeClr val="dk1"/>
                </a:solidFill>
              </a:rPr>
              <a:t>Imágenes: </a:t>
            </a:r>
            <a:r>
              <a:rPr lang="en-US" sz="2000" dirty="0" smtClean="0"/>
              <a:t>Sweet Publishing/FreeBibleimages.org.</a:t>
            </a:r>
            <a:endParaRPr sz="2000" b="0" i="0" u="none" strike="noStrike" cap="none" dirty="0">
              <a:solidFill>
                <a:schemeClr val="dk1"/>
              </a:solidFill>
              <a:latin typeface="Calibri"/>
              <a:ea typeface="Calibri"/>
              <a:cs typeface="Calibri"/>
              <a:sym typeface="Calibri"/>
            </a:endParaRPr>
          </a:p>
          <a:p>
            <a:pPr marL="0" lvl="0" indent="0">
              <a:lnSpc>
                <a:spcPct val="90000"/>
              </a:lnSpc>
              <a:spcBef>
                <a:spcPts val="500"/>
              </a:spcBef>
              <a:buClr>
                <a:srgbClr val="000000"/>
              </a:buClr>
              <a:buSzPts val="2000"/>
            </a:pPr>
            <a:r>
              <a:rPr lang="es-ES" sz="1200" dirty="0">
                <a:solidFill>
                  <a:srgbClr val="000000"/>
                </a:solidFill>
              </a:rPr>
              <a:t>https://www.chabad.org/kabbalah/article_cdo/aid/688407/jewish/42-Journeys-of-the-Soul.htm </a:t>
            </a:r>
            <a:endParaRPr lang="es-ES" sz="1200" dirty="0" smtClean="0">
              <a:solidFill>
                <a:srgbClr val="000000"/>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hlinkClick r:id="rId5"/>
              </a:rPr>
              <a:t>http://www.ascentofsafed.com/cgi-bin/ascent.cgi?Name=mm-kipur</a:t>
            </a:r>
            <a:endParaRPr lang="en-US" sz="1200" dirty="0" smtClean="0">
              <a:solidFill>
                <a:schemeClr val="tx1">
                  <a:lumMod val="95000"/>
                  <a:lumOff val="5000"/>
                </a:schemeClr>
              </a:solidFill>
            </a:endParaRPr>
          </a:p>
          <a:p>
            <a:pPr marL="0" lvl="0" indent="0">
              <a:lnSpc>
                <a:spcPct val="90000"/>
              </a:lnSpc>
              <a:spcBef>
                <a:spcPts val="500"/>
              </a:spcBef>
              <a:buClr>
                <a:srgbClr val="000000"/>
              </a:buClr>
              <a:buSzPts val="2000"/>
            </a:pPr>
            <a:r>
              <a:rPr lang="en-US" sz="1200" dirty="0" smtClean="0">
                <a:solidFill>
                  <a:schemeClr val="tx1">
                    <a:lumMod val="95000"/>
                    <a:lumOff val="5000"/>
                  </a:schemeClr>
                </a:solidFill>
              </a:rPr>
              <a:t>http://www.psyche.com/psyche/lex/qbl/42letter_name.html</a:t>
            </a:r>
            <a:endParaRPr lang="en-US" sz="1200" b="0" i="0" u="none" strike="noStrike" cap="none" dirty="0" smtClean="0">
              <a:solidFill>
                <a:schemeClr val="tx1">
                  <a:lumMod val="95000"/>
                  <a:lumOff val="5000"/>
                </a:schemeClr>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smtClean="0">
                <a:solidFill>
                  <a:srgbClr val="898989"/>
                </a:solidFill>
                <a:latin typeface="Calibri"/>
                <a:ea typeface="Calibri"/>
                <a:cs typeface="Calibri"/>
                <a:sym typeface="Calibri"/>
              </a:rPr>
              <a:t>Derechos </a:t>
            </a:r>
            <a:r>
              <a:rPr lang="es-ES" sz="3200" b="0" i="0" u="none" strike="noStrike" cap="none" dirty="0">
                <a:solidFill>
                  <a:srgbClr val="898989"/>
                </a:solidFill>
                <a:latin typeface="Calibri"/>
                <a:ea typeface="Calibri"/>
                <a:cs typeface="Calibri"/>
                <a:sym typeface="Calibri"/>
              </a:rPr>
              <a:t>Reservados Shalom Haverim Org</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sng" strike="noStrike" cap="none" dirty="0">
                <a:solidFill>
                  <a:schemeClr val="hlink"/>
                </a:solidFill>
                <a:latin typeface="Calibri"/>
                <a:ea typeface="Calibri"/>
                <a:cs typeface="Calibri"/>
                <a:sym typeface="Calibri"/>
                <a:hlinkClick r:id="rId6"/>
              </a:rPr>
              <a:t>http://www.shalomhaverim.org</a:t>
            </a:r>
            <a:endParaRPr sz="3200" b="0" i="0" u="none" strike="noStrike" cap="none" dirty="0">
              <a:solidFill>
                <a:srgbClr val="898989"/>
              </a:solidFill>
              <a:latin typeface="Calibri"/>
              <a:ea typeface="Calibri"/>
              <a:cs typeface="Calibri"/>
              <a:sym typeface="Calibri"/>
            </a:endParaRPr>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Director: -</a:t>
            </a:r>
            <a:endParaRPr dirty="0"/>
          </a:p>
          <a:p>
            <a:pPr marL="0" marR="0" lvl="0" indent="0" algn="ctr" rtl="0">
              <a:lnSpc>
                <a:spcPct val="90000"/>
              </a:lnSpc>
              <a:spcBef>
                <a:spcPts val="800"/>
              </a:spcBef>
              <a:spcAft>
                <a:spcPts val="0"/>
              </a:spcAft>
              <a:buClr>
                <a:srgbClr val="898989"/>
              </a:buClr>
              <a:buSzPts val="3200"/>
              <a:buFont typeface="Arial"/>
              <a:buNone/>
            </a:pPr>
            <a:r>
              <a:rPr lang="es-ES" sz="3200" b="0" i="0" u="none" strike="noStrike" cap="none" dirty="0">
                <a:solidFill>
                  <a:srgbClr val="898989"/>
                </a:solidFill>
                <a:latin typeface="Calibri"/>
                <a:ea typeface="Calibri"/>
                <a:cs typeface="Calibri"/>
                <a:sym typeface="Calibri"/>
              </a:rPr>
              <a:t>ELIYAHU BAYONA BEN YOSEF</a:t>
            </a:r>
            <a:endParaRPr dirty="0"/>
          </a:p>
          <a:p>
            <a:pPr marL="0" marR="0" lvl="0" indent="0" algn="ctr" rtl="0">
              <a:lnSpc>
                <a:spcPct val="90000"/>
              </a:lnSpc>
              <a:spcBef>
                <a:spcPts val="400"/>
              </a:spcBef>
              <a:spcAft>
                <a:spcPts val="0"/>
              </a:spcAft>
              <a:buClr>
                <a:srgbClr val="898989"/>
              </a:buClr>
              <a:buSzPts val="1800"/>
              <a:buFont typeface="Arial"/>
              <a:buNone/>
            </a:pPr>
            <a:r>
              <a:rPr lang="es-ES" sz="1800" dirty="0" smtClean="0"/>
              <a:t>23 </a:t>
            </a:r>
            <a:r>
              <a:rPr lang="es-ES" sz="1800" dirty="0" smtClean="0"/>
              <a:t>de </a:t>
            </a:r>
            <a:r>
              <a:rPr lang="es-ES" sz="1800" dirty="0" smtClean="0"/>
              <a:t>Tevet </a:t>
            </a:r>
            <a:r>
              <a:rPr lang="es-ES" sz="1800" b="0" i="0" u="none" strike="noStrike" cap="none" dirty="0" smtClean="0">
                <a:solidFill>
                  <a:srgbClr val="898989"/>
                </a:solidFill>
                <a:latin typeface="Calibri"/>
                <a:ea typeface="Calibri"/>
                <a:cs typeface="Calibri"/>
                <a:sym typeface="Calibri"/>
              </a:rPr>
              <a:t>5785  </a:t>
            </a:r>
            <a:r>
              <a:rPr lang="es-ES" sz="1800" b="0" i="0" u="none" strike="noStrike" cap="none" dirty="0">
                <a:solidFill>
                  <a:srgbClr val="898989"/>
                </a:solidFill>
                <a:latin typeface="Calibri"/>
                <a:ea typeface="Calibri"/>
                <a:cs typeface="Calibri"/>
                <a:sym typeface="Calibri"/>
              </a:rPr>
              <a:t>–  </a:t>
            </a:r>
            <a:r>
              <a:rPr lang="es-ES" sz="1800" dirty="0" smtClean="0"/>
              <a:t>Enero</a:t>
            </a:r>
            <a:r>
              <a:rPr lang="es-ES" sz="1800" b="0" i="0" u="none" strike="noStrike" cap="none" dirty="0" smtClean="0">
                <a:solidFill>
                  <a:srgbClr val="898989"/>
                </a:solidFill>
                <a:latin typeface="Calibri"/>
                <a:ea typeface="Calibri"/>
                <a:cs typeface="Calibri"/>
                <a:sym typeface="Calibri"/>
              </a:rPr>
              <a:t> </a:t>
            </a:r>
            <a:r>
              <a:rPr lang="es-ES" sz="1800" dirty="0" smtClean="0"/>
              <a:t>23</a:t>
            </a:r>
            <a:r>
              <a:rPr lang="es-ES" sz="1800" b="0" i="0" u="none" strike="noStrike" cap="none" dirty="0" smtClean="0">
                <a:solidFill>
                  <a:srgbClr val="898989"/>
                </a:solidFill>
                <a:latin typeface="Calibri"/>
                <a:ea typeface="Calibri"/>
                <a:cs typeface="Calibri"/>
                <a:sym typeface="Calibri"/>
              </a:rPr>
              <a:t>, 2025- </a:t>
            </a:r>
            <a:r>
              <a:rPr lang="es-ES" sz="1800" b="0" i="0" u="none" strike="noStrike" cap="none" dirty="0">
                <a:solidFill>
                  <a:srgbClr val="898989"/>
                </a:solidFill>
                <a:latin typeface="Calibri"/>
                <a:ea typeface="Calibri"/>
                <a:cs typeface="Calibri"/>
                <a:sym typeface="Calibri"/>
              </a:rPr>
              <a:t>Monsey New York</a:t>
            </a:r>
            <a:endParaRPr sz="1800" b="0" i="0" u="none" strike="noStrike" cap="none" dirty="0">
              <a:solidFill>
                <a:srgbClr val="898989"/>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22440</TotalTime>
  <Words>8384</Words>
  <Application>Microsoft Office PowerPoint</Application>
  <PresentationFormat>On-screen Show (4:3)</PresentationFormat>
  <Paragraphs>726</Paragraphs>
  <Slides>130</Slides>
  <Notes>130</Notes>
  <HiddenSlides>0</HiddenSlides>
  <MMClips>0</MMClips>
  <ScaleCrop>false</ScaleCrop>
  <HeadingPairs>
    <vt:vector size="4" baseType="variant">
      <vt:variant>
        <vt:lpstr>Theme</vt:lpstr>
      </vt:variant>
      <vt:variant>
        <vt:i4>1</vt:i4>
      </vt:variant>
      <vt:variant>
        <vt:lpstr>Slide Titles</vt:lpstr>
      </vt:variant>
      <vt:variant>
        <vt:i4>130</vt:i4>
      </vt:variant>
    </vt:vector>
  </HeadingPairs>
  <TitlesOfParts>
    <vt:vector size="131" baseType="lpstr">
      <vt:lpstr>Office Theme</vt:lpstr>
      <vt:lpstr> </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PARASHA SHEMOT VAERA</vt:lpstr>
      <vt:lpstr>Slide 130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Eliyahu</dc:creator>
  <cp:lastModifiedBy>Dell</cp:lastModifiedBy>
  <cp:revision>288</cp:revision>
  <dcterms:modified xsi:type="dcterms:W3CDTF">2025-01-24T15:58:07Z</dcterms:modified>
</cp:coreProperties>
</file>