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98"/>
  </p:notesMasterIdLst>
  <p:sldIdLst>
    <p:sldId id="256" r:id="rId2"/>
    <p:sldId id="297" r:id="rId3"/>
    <p:sldId id="708" r:id="rId4"/>
    <p:sldId id="783" r:id="rId5"/>
    <p:sldId id="895" r:id="rId6"/>
    <p:sldId id="784" r:id="rId7"/>
    <p:sldId id="785" r:id="rId8"/>
    <p:sldId id="786" r:id="rId9"/>
    <p:sldId id="787" r:id="rId10"/>
    <p:sldId id="788" r:id="rId11"/>
    <p:sldId id="789" r:id="rId12"/>
    <p:sldId id="790" r:id="rId13"/>
    <p:sldId id="791" r:id="rId14"/>
    <p:sldId id="761" r:id="rId15"/>
    <p:sldId id="932" r:id="rId16"/>
    <p:sldId id="933" r:id="rId17"/>
    <p:sldId id="931" r:id="rId18"/>
    <p:sldId id="935" r:id="rId19"/>
    <p:sldId id="936" r:id="rId20"/>
    <p:sldId id="937" r:id="rId21"/>
    <p:sldId id="938" r:id="rId22"/>
    <p:sldId id="939" r:id="rId23"/>
    <p:sldId id="940" r:id="rId24"/>
    <p:sldId id="941" r:id="rId25"/>
    <p:sldId id="942" r:id="rId26"/>
    <p:sldId id="943" r:id="rId27"/>
    <p:sldId id="944" r:id="rId28"/>
    <p:sldId id="945" r:id="rId29"/>
    <p:sldId id="946" r:id="rId30"/>
    <p:sldId id="947" r:id="rId31"/>
    <p:sldId id="948" r:id="rId32"/>
    <p:sldId id="978" r:id="rId33"/>
    <p:sldId id="930" r:id="rId34"/>
    <p:sldId id="950" r:id="rId35"/>
    <p:sldId id="951" r:id="rId36"/>
    <p:sldId id="952" r:id="rId37"/>
    <p:sldId id="953" r:id="rId38"/>
    <p:sldId id="954" r:id="rId39"/>
    <p:sldId id="955" r:id="rId40"/>
    <p:sldId id="956" r:id="rId41"/>
    <p:sldId id="957" r:id="rId42"/>
    <p:sldId id="958" r:id="rId43"/>
    <p:sldId id="959" r:id="rId44"/>
    <p:sldId id="960" r:id="rId45"/>
    <p:sldId id="961" r:id="rId46"/>
    <p:sldId id="962" r:id="rId47"/>
    <p:sldId id="963" r:id="rId48"/>
    <p:sldId id="964" r:id="rId49"/>
    <p:sldId id="965" r:id="rId50"/>
    <p:sldId id="966" r:id="rId51"/>
    <p:sldId id="967" r:id="rId52"/>
    <p:sldId id="968" r:id="rId53"/>
    <p:sldId id="969" r:id="rId54"/>
    <p:sldId id="970" r:id="rId55"/>
    <p:sldId id="971" r:id="rId56"/>
    <p:sldId id="972" r:id="rId57"/>
    <p:sldId id="973" r:id="rId58"/>
    <p:sldId id="974" r:id="rId59"/>
    <p:sldId id="975" r:id="rId60"/>
    <p:sldId id="976" r:id="rId61"/>
    <p:sldId id="977" r:id="rId62"/>
    <p:sldId id="949" r:id="rId63"/>
    <p:sldId id="897" r:id="rId64"/>
    <p:sldId id="898" r:id="rId65"/>
    <p:sldId id="899" r:id="rId66"/>
    <p:sldId id="900" r:id="rId67"/>
    <p:sldId id="902" r:id="rId68"/>
    <p:sldId id="903" r:id="rId69"/>
    <p:sldId id="904" r:id="rId70"/>
    <p:sldId id="906" r:id="rId71"/>
    <p:sldId id="908" r:id="rId72"/>
    <p:sldId id="909" r:id="rId73"/>
    <p:sldId id="910" r:id="rId74"/>
    <p:sldId id="911" r:id="rId75"/>
    <p:sldId id="912" r:id="rId76"/>
    <p:sldId id="913" r:id="rId77"/>
    <p:sldId id="914" r:id="rId78"/>
    <p:sldId id="916" r:id="rId79"/>
    <p:sldId id="915" r:id="rId80"/>
    <p:sldId id="917" r:id="rId81"/>
    <p:sldId id="918" r:id="rId82"/>
    <p:sldId id="919" r:id="rId83"/>
    <p:sldId id="920" r:id="rId84"/>
    <p:sldId id="921" r:id="rId85"/>
    <p:sldId id="922" r:id="rId86"/>
    <p:sldId id="923" r:id="rId87"/>
    <p:sldId id="924" r:id="rId88"/>
    <p:sldId id="925" r:id="rId89"/>
    <p:sldId id="926" r:id="rId90"/>
    <p:sldId id="927" r:id="rId91"/>
    <p:sldId id="928" r:id="rId92"/>
    <p:sldId id="929" r:id="rId93"/>
    <p:sldId id="896" r:id="rId94"/>
    <p:sldId id="875" r:id="rId95"/>
    <p:sldId id="876" r:id="rId96"/>
    <p:sldId id="877" r:id="rId97"/>
    <p:sldId id="878" r:id="rId98"/>
    <p:sldId id="879" r:id="rId99"/>
    <p:sldId id="880" r:id="rId100"/>
    <p:sldId id="881" r:id="rId101"/>
    <p:sldId id="882" r:id="rId102"/>
    <p:sldId id="883" r:id="rId103"/>
    <p:sldId id="884" r:id="rId104"/>
    <p:sldId id="885" r:id="rId105"/>
    <p:sldId id="889" r:id="rId106"/>
    <p:sldId id="888" r:id="rId107"/>
    <p:sldId id="886" r:id="rId108"/>
    <p:sldId id="890" r:id="rId109"/>
    <p:sldId id="891" r:id="rId110"/>
    <p:sldId id="892" r:id="rId111"/>
    <p:sldId id="893" r:id="rId112"/>
    <p:sldId id="874" r:id="rId113"/>
    <p:sldId id="840" r:id="rId114"/>
    <p:sldId id="842" r:id="rId115"/>
    <p:sldId id="843" r:id="rId116"/>
    <p:sldId id="844" r:id="rId117"/>
    <p:sldId id="845" r:id="rId118"/>
    <p:sldId id="846" r:id="rId119"/>
    <p:sldId id="847" r:id="rId120"/>
    <p:sldId id="848" r:id="rId121"/>
    <p:sldId id="849" r:id="rId122"/>
    <p:sldId id="850" r:id="rId123"/>
    <p:sldId id="851" r:id="rId124"/>
    <p:sldId id="852" r:id="rId125"/>
    <p:sldId id="853" r:id="rId126"/>
    <p:sldId id="854" r:id="rId127"/>
    <p:sldId id="855" r:id="rId128"/>
    <p:sldId id="856" r:id="rId129"/>
    <p:sldId id="857" r:id="rId130"/>
    <p:sldId id="858" r:id="rId131"/>
    <p:sldId id="859" r:id="rId132"/>
    <p:sldId id="860" r:id="rId133"/>
    <p:sldId id="861" r:id="rId134"/>
    <p:sldId id="862" r:id="rId135"/>
    <p:sldId id="863" r:id="rId136"/>
    <p:sldId id="864" r:id="rId137"/>
    <p:sldId id="865" r:id="rId138"/>
    <p:sldId id="866" r:id="rId139"/>
    <p:sldId id="867" r:id="rId140"/>
    <p:sldId id="868" r:id="rId141"/>
    <p:sldId id="869" r:id="rId142"/>
    <p:sldId id="870" r:id="rId143"/>
    <p:sldId id="871" r:id="rId144"/>
    <p:sldId id="872" r:id="rId145"/>
    <p:sldId id="873" r:id="rId146"/>
    <p:sldId id="839" r:id="rId147"/>
    <p:sldId id="805" r:id="rId148"/>
    <p:sldId id="806" r:id="rId149"/>
    <p:sldId id="807" r:id="rId150"/>
    <p:sldId id="808" r:id="rId151"/>
    <p:sldId id="809" r:id="rId152"/>
    <p:sldId id="810" r:id="rId153"/>
    <p:sldId id="811" r:id="rId154"/>
    <p:sldId id="812" r:id="rId155"/>
    <p:sldId id="813" r:id="rId156"/>
    <p:sldId id="814" r:id="rId157"/>
    <p:sldId id="815" r:id="rId158"/>
    <p:sldId id="816" r:id="rId159"/>
    <p:sldId id="817" r:id="rId160"/>
    <p:sldId id="818" r:id="rId161"/>
    <p:sldId id="819" r:id="rId162"/>
    <p:sldId id="820" r:id="rId163"/>
    <p:sldId id="821" r:id="rId164"/>
    <p:sldId id="822" r:id="rId165"/>
    <p:sldId id="823" r:id="rId166"/>
    <p:sldId id="824" r:id="rId167"/>
    <p:sldId id="825" r:id="rId168"/>
    <p:sldId id="826" r:id="rId169"/>
    <p:sldId id="827" r:id="rId170"/>
    <p:sldId id="828" r:id="rId171"/>
    <p:sldId id="829" r:id="rId172"/>
    <p:sldId id="830" r:id="rId173"/>
    <p:sldId id="831" r:id="rId174"/>
    <p:sldId id="832" r:id="rId175"/>
    <p:sldId id="833" r:id="rId176"/>
    <p:sldId id="834" r:id="rId177"/>
    <p:sldId id="835" r:id="rId178"/>
    <p:sldId id="836" r:id="rId179"/>
    <p:sldId id="837" r:id="rId180"/>
    <p:sldId id="838" r:id="rId181"/>
    <p:sldId id="804" r:id="rId182"/>
    <p:sldId id="793" r:id="rId183"/>
    <p:sldId id="794" r:id="rId184"/>
    <p:sldId id="795" r:id="rId185"/>
    <p:sldId id="796" r:id="rId186"/>
    <p:sldId id="797" r:id="rId187"/>
    <p:sldId id="798" r:id="rId188"/>
    <p:sldId id="799" r:id="rId189"/>
    <p:sldId id="800" r:id="rId190"/>
    <p:sldId id="801" r:id="rId191"/>
    <p:sldId id="758" r:id="rId192"/>
    <p:sldId id="759" r:id="rId193"/>
    <p:sldId id="760" r:id="rId194"/>
    <p:sldId id="802" r:id="rId195"/>
    <p:sldId id="803" r:id="rId196"/>
    <p:sldId id="296" r:id="rId19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87" autoAdjust="0"/>
    <p:restoredTop sz="94859" autoAdjust="0"/>
  </p:normalViewPr>
  <p:slideViewPr>
    <p:cSldViewPr snapToGrid="0">
      <p:cViewPr>
        <p:scale>
          <a:sx n="80" d="100"/>
          <a:sy n="80" d="100"/>
        </p:scale>
        <p:origin x="-590"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slide" Target="slides/slide195.xml"/><Relationship Id="rId200"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1"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notesMaster" Target="notesMasters/notesMaster1.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sefaria.org/Joshua.1.6?lang=he-en&amp;utm_source=outorah.org&amp;utm_medium=sefaria_linker"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hyperlink" Target="https://www.sefaria.org/Daniel.10.19?lang=he-en&amp;utm_source=outorah.org&amp;utm_medium=sefaria_linker"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sefaria.org/Shulchan_Arukh,_Orach_Chayim.285?lang=he-en&amp;utm_source=outorah.org&amp;utm_medium=sefaria_linker"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hyperlink" Target="https://www.sefaria.org/Exodus.25.21?lang=he-en&amp;utm_source=outorah.org&amp;utm_medium=sefaria_linker" TargetMode="External"/><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6.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lvl="0" algn="ctr">
              <a:lnSpc>
                <a:spcPct val="90000"/>
              </a:lnSpc>
            </a:pPr>
            <a:r>
              <a:rPr lang="es-ES" sz="2400" dirty="0" smtClean="0">
                <a:latin typeface="Georgia" panose="02040502050405020303" pitchFamily="18" charset="0"/>
              </a:rPr>
              <a:t>Parashá Shemot Pekudé</a:t>
            </a:r>
          </a:p>
          <a:p>
            <a:pPr lvl="0" algn="ctr">
              <a:lnSpc>
                <a:spcPct val="90000"/>
              </a:lnSpc>
            </a:pPr>
            <a:r>
              <a:rPr lang="en-US" sz="2400" b="1" dirty="0" smtClean="0">
                <a:latin typeface="Bookman Old Style" pitchFamily="18" charset="0"/>
                <a:ea typeface="Calibri"/>
                <a:cs typeface="Calibri"/>
                <a:sym typeface="Calibri"/>
              </a:rPr>
              <a:t>SERVIDORES PUBLICOS</a:t>
            </a: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a:t>
            </a:r>
            <a:r>
              <a:rPr lang="es-ES" sz="3200" b="0" i="0" u="none" strike="noStrike" cap="none" dirty="0" smtClean="0">
                <a:solidFill>
                  <a:srgbClr val="000000"/>
                </a:solidFill>
                <a:latin typeface="Calibri"/>
                <a:ea typeface="Calibri"/>
                <a:cs typeface="Calibri"/>
                <a:sym typeface="Calibri"/>
              </a:rPr>
              <a:t>BaYona</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a:extLst>
              <a:ext uri="{FF2B5EF4-FFF2-40B4-BE49-F238E27FC236}">
                <a16:creationId xmlns:a16="http://schemas.microsoft.com/office/drawing/2014/main" xmlns="" id="{67CBB22F-9562-D81A-5419-2299396D445E}"/>
              </a:ext>
            </a:extLst>
          </p:cNvPr>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332724" y="724064"/>
            <a:ext cx="8506476" cy="575293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i="1" dirty="0" err="1" smtClean="0"/>
              <a:t>Ma</a:t>
            </a:r>
            <a:r>
              <a:rPr lang="es-ES" sz="2800" i="1" dirty="0" smtClean="0"/>
              <a:t> </a:t>
            </a:r>
            <a:r>
              <a:rPr lang="es-ES" sz="2800" i="1" dirty="0" err="1" smtClean="0"/>
              <a:t>ahabtí</a:t>
            </a:r>
            <a:r>
              <a:rPr lang="es-ES" sz="2800" i="1" dirty="0" smtClean="0"/>
              <a:t> </a:t>
            </a:r>
            <a:r>
              <a:rPr lang="es-ES" sz="2800" i="1" dirty="0" err="1" smtClean="0"/>
              <a:t>torateja</a:t>
            </a:r>
            <a:r>
              <a:rPr lang="es-ES" sz="2800" i="1" dirty="0" smtClean="0"/>
              <a:t> </a:t>
            </a:r>
            <a:r>
              <a:rPr lang="es-ES" sz="2800" i="1" dirty="0" err="1" smtClean="0"/>
              <a:t>kol</a:t>
            </a:r>
            <a:r>
              <a:rPr lang="es-ES" sz="2800" i="1" dirty="0" smtClean="0"/>
              <a:t> </a:t>
            </a:r>
            <a:r>
              <a:rPr lang="es-ES" sz="2800" i="1" dirty="0" err="1" smtClean="0"/>
              <a:t>hayom</a:t>
            </a:r>
            <a:r>
              <a:rPr lang="es-ES" sz="2800" i="1" dirty="0" smtClean="0"/>
              <a:t> hi </a:t>
            </a:r>
            <a:r>
              <a:rPr lang="es-ES" sz="2800" i="1" dirty="0" err="1" smtClean="0"/>
              <a:t>sijati</a:t>
            </a:r>
            <a:r>
              <a:rPr lang="es-ES" sz="2800" i="1" dirty="0" smtClean="0"/>
              <a:t>.</a:t>
            </a:r>
          </a:p>
          <a:p>
            <a:r>
              <a:rPr lang="es-ES" sz="2800" i="1" dirty="0" err="1" smtClean="0"/>
              <a:t>Meoyebay</a:t>
            </a:r>
            <a:r>
              <a:rPr lang="es-ES" sz="2800" i="1" dirty="0" smtClean="0"/>
              <a:t> </a:t>
            </a:r>
            <a:r>
              <a:rPr lang="es-ES" sz="2800" i="1" dirty="0" err="1" smtClean="0"/>
              <a:t>tejajemeni</a:t>
            </a:r>
            <a:r>
              <a:rPr lang="es-ES" sz="2800" i="1" dirty="0" smtClean="0"/>
              <a:t> </a:t>
            </a:r>
            <a:r>
              <a:rPr lang="es-ES" sz="2800" i="1" dirty="0" err="1" smtClean="0"/>
              <a:t>mitzvoteja</a:t>
            </a:r>
            <a:r>
              <a:rPr lang="es-ES" sz="2800" i="1" dirty="0" smtClean="0"/>
              <a:t> </a:t>
            </a:r>
            <a:r>
              <a:rPr lang="es-ES" sz="2800" i="1" dirty="0" err="1" smtClean="0"/>
              <a:t>ki</a:t>
            </a:r>
            <a:r>
              <a:rPr lang="es-ES" sz="2800" i="1" dirty="0" smtClean="0"/>
              <a:t> </a:t>
            </a:r>
            <a:r>
              <a:rPr lang="es-ES" sz="2800" i="1" dirty="0" err="1" smtClean="0"/>
              <a:t>leolam</a:t>
            </a:r>
            <a:r>
              <a:rPr lang="es-ES" sz="2800" i="1" dirty="0" smtClean="0"/>
              <a:t> hi </a:t>
            </a:r>
            <a:r>
              <a:rPr lang="es-ES" sz="2800" i="1" dirty="0" err="1" smtClean="0"/>
              <a:t>li</a:t>
            </a:r>
            <a:endParaRPr lang="es-ES" sz="2800" i="1" dirty="0" smtClean="0"/>
          </a:p>
          <a:p>
            <a:r>
              <a:rPr lang="es-ES" sz="2800" i="1" dirty="0" err="1" smtClean="0"/>
              <a:t>Ner</a:t>
            </a:r>
            <a:r>
              <a:rPr lang="es-ES" sz="2800" i="1" dirty="0" smtClean="0"/>
              <a:t> </a:t>
            </a:r>
            <a:r>
              <a:rPr lang="es-ES" sz="2800" i="1" dirty="0" err="1" smtClean="0"/>
              <a:t>leragli</a:t>
            </a:r>
            <a:r>
              <a:rPr lang="es-ES" sz="2800" i="1" dirty="0" smtClean="0"/>
              <a:t> </a:t>
            </a:r>
            <a:r>
              <a:rPr lang="es-ES" sz="2800" i="1" dirty="0" err="1" smtClean="0"/>
              <a:t>debareja</a:t>
            </a:r>
            <a:r>
              <a:rPr lang="es-ES" sz="2800" i="1" dirty="0" smtClean="0"/>
              <a:t> </a:t>
            </a:r>
            <a:r>
              <a:rPr lang="es-ES" sz="2800" i="1" dirty="0" err="1" smtClean="0"/>
              <a:t>veor</a:t>
            </a:r>
            <a:r>
              <a:rPr lang="es-ES" sz="2800" i="1" dirty="0" smtClean="0"/>
              <a:t> </a:t>
            </a:r>
            <a:r>
              <a:rPr lang="es-ES" sz="2800" i="1" dirty="0" err="1" smtClean="0"/>
              <a:t>lintibati</a:t>
            </a:r>
            <a:r>
              <a:rPr lang="es-ES" sz="2800" i="1" dirty="0" smtClean="0"/>
              <a:t>.</a:t>
            </a:r>
            <a:endParaRPr lang="en-US" sz="2800" i="1" dirty="0"/>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2800" dirty="0" smtClean="0"/>
              <a:t>En la porción </a:t>
            </a:r>
            <a:r>
              <a:rPr lang="es-ES" sz="2800" b="1" i="1" dirty="0" err="1" smtClean="0"/>
              <a:t>Pekudei</a:t>
            </a:r>
            <a:r>
              <a:rPr lang="es-ES" sz="2800" dirty="0" smtClean="0"/>
              <a:t>, Aarón y los sacerdotes reciben sus ropas para trabajar en el Santuario. </a:t>
            </a:r>
          </a:p>
          <a:p>
            <a:pPr marL="0" indent="0">
              <a:buNone/>
            </a:pPr>
            <a:r>
              <a:rPr lang="es-ES" sz="2800" dirty="0" smtClean="0"/>
              <a:t>Esto marca la finalización de la construcción del Tabernáculo. </a:t>
            </a:r>
          </a:p>
          <a:p>
            <a:pPr marL="0" indent="0">
              <a:buNone/>
            </a:pPr>
            <a:r>
              <a:rPr lang="es-ES" sz="2800" dirty="0" smtClean="0"/>
              <a:t>Moisés unge a Aarón y a sus hijos para hacer oficiales sus posiciones sacerdotales. </a:t>
            </a:r>
          </a:p>
          <a:p>
            <a:pPr marL="0" indent="0">
              <a:buNone/>
            </a:pPr>
            <a:r>
              <a:rPr lang="es-ES" sz="2800" dirty="0" smtClean="0"/>
              <a:t>Una nube desciende sobre la Tienda de Reunión, y la presencia de Dios llena el Tabernáculo.</a:t>
            </a:r>
            <a:endParaRPr lang="es-ES" sz="2800" dirty="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a:t>
            </a:r>
            <a:r>
              <a:rPr lang="es-CO" sz="2400" b="1" dirty="0" smtClean="0"/>
              <a:t>38:21 </a:t>
            </a:r>
            <a:r>
              <a:rPr lang="es-CO" sz="2400" b="1" dirty="0" smtClean="0"/>
              <a:t>– 40: 38 y Melajim 1, 7:51 al 8:21</a:t>
            </a:r>
          </a:p>
          <a:p>
            <a:r>
              <a:rPr lang="es-ES" sz="2800" b="1" i="1" dirty="0" smtClean="0"/>
              <a:t>38:21   </a:t>
            </a:r>
            <a:r>
              <a:rPr lang="es-ES" sz="2800" i="1" dirty="0" smtClean="0"/>
              <a:t>Estas son las cuentas (de las cosas) del Tabernáculo, del Tabernáculo del Testimonio, que fueron enumeradas por orden de Moisés para el servicio de los levitas, bajo la dirección de Itamar, hijo de Aarón, el (sumo) sacerdote.</a:t>
            </a:r>
            <a:endParaRPr lang="es-ES" sz="2800" dirty="0" smtClean="0"/>
          </a:p>
          <a:p>
            <a:r>
              <a:rPr lang="es-ES" sz="2800" b="1" i="1" dirty="0" err="1" smtClean="0"/>
              <a:t>Eleh</a:t>
            </a:r>
            <a:r>
              <a:rPr lang="es-ES" sz="2800" b="1" i="1" dirty="0" smtClean="0"/>
              <a:t> </a:t>
            </a:r>
            <a:r>
              <a:rPr lang="es-ES" sz="2800" b="1" i="1" dirty="0" err="1" smtClean="0"/>
              <a:t>pekude</a:t>
            </a:r>
            <a:r>
              <a:rPr lang="es-ES" sz="2800" b="1" i="1" dirty="0" smtClean="0"/>
              <a:t> </a:t>
            </a:r>
            <a:r>
              <a:rPr lang="es-ES" sz="2800" b="1" i="1" dirty="0" err="1" smtClean="0"/>
              <a:t>haMishkan</a:t>
            </a:r>
            <a:r>
              <a:rPr lang="es-ES" sz="2800" b="1" i="1" dirty="0" smtClean="0"/>
              <a:t> </a:t>
            </a:r>
            <a:r>
              <a:rPr lang="es-ES" sz="2800" b="1" i="1" dirty="0" err="1" smtClean="0"/>
              <a:t>Mishkan</a:t>
            </a:r>
            <a:r>
              <a:rPr lang="es-ES" sz="2800" b="1" i="1" dirty="0" smtClean="0"/>
              <a:t> </a:t>
            </a:r>
            <a:r>
              <a:rPr lang="es-ES" sz="2800" b="1" i="1" dirty="0" err="1" smtClean="0"/>
              <a:t>ha'edut</a:t>
            </a:r>
            <a:r>
              <a:rPr lang="es-ES" sz="2800" b="1" i="1" dirty="0" smtClean="0"/>
              <a:t> asher </a:t>
            </a:r>
            <a:r>
              <a:rPr lang="es-ES" sz="2800" b="1" i="1" dirty="0" err="1" smtClean="0"/>
              <a:t>pukad</a:t>
            </a:r>
            <a:r>
              <a:rPr lang="es-ES" sz="2800" b="1" i="1" dirty="0" smtClean="0"/>
              <a:t> al-pi Moshe </a:t>
            </a:r>
            <a:r>
              <a:rPr lang="es-ES" sz="2800" b="1" i="1" dirty="0" err="1" smtClean="0"/>
              <a:t>avodat</a:t>
            </a:r>
            <a:r>
              <a:rPr lang="es-ES" sz="2800" b="1" i="1" dirty="0" smtClean="0"/>
              <a:t> </a:t>
            </a:r>
            <a:r>
              <a:rPr lang="es-ES" sz="2800" b="1" i="1" dirty="0" err="1" smtClean="0"/>
              <a:t>haLevi'im</a:t>
            </a:r>
            <a:r>
              <a:rPr lang="es-ES" sz="2800" b="1" i="1" dirty="0" smtClean="0"/>
              <a:t> </a:t>
            </a:r>
            <a:r>
              <a:rPr lang="es-ES" sz="2800" b="1" i="1" dirty="0" err="1" smtClean="0"/>
              <a:t>beyad</a:t>
            </a:r>
            <a:r>
              <a:rPr lang="es-ES" sz="2800" b="1" i="1" dirty="0" smtClean="0"/>
              <a:t> Itamar ben-Aharon </a:t>
            </a:r>
            <a:r>
              <a:rPr lang="es-ES" sz="2800" b="1" i="1" dirty="0" err="1" smtClean="0"/>
              <a:t>hakohen</a:t>
            </a:r>
            <a:r>
              <a:rPr lang="es-ES" sz="2800" b="1" i="1" dirty="0" smtClean="0"/>
              <a:t>.</a:t>
            </a:r>
            <a:endParaRPr lang="es-ES" sz="2800" dirty="0"/>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38: 21 – 40: 38 y Melajim 1, 7:51 al 8:21</a:t>
            </a:r>
          </a:p>
          <a:p>
            <a:r>
              <a:rPr lang="es-ES" sz="2800" b="1" i="1" dirty="0" smtClean="0"/>
              <a:t>Parashat </a:t>
            </a:r>
            <a:r>
              <a:rPr lang="es-ES" sz="2800" b="1" i="1" dirty="0" err="1" smtClean="0"/>
              <a:t>Pekude</a:t>
            </a:r>
            <a:endParaRPr lang="es-ES" sz="2800" b="1" i="1" dirty="0" smtClean="0"/>
          </a:p>
          <a:p>
            <a:r>
              <a:rPr lang="es-ES" sz="2800" b="1" i="1" dirty="0" smtClean="0"/>
              <a:t>(Contabilizaciones de)</a:t>
            </a:r>
          </a:p>
          <a:p>
            <a:r>
              <a:rPr lang="es-ES" sz="2800" dirty="0" smtClean="0"/>
              <a:t>En esta porción de la Torá, Aarón y los sacerdotes reciben su ropa para trabajar en el Santuario. </a:t>
            </a:r>
          </a:p>
          <a:p>
            <a:r>
              <a:rPr lang="es-ES" sz="2800" dirty="0" smtClean="0"/>
              <a:t>Esto marca la finalización de la construcción del Tabernáculo. </a:t>
            </a:r>
          </a:p>
          <a:p>
            <a:r>
              <a:rPr lang="es-ES" sz="2800" dirty="0" smtClean="0"/>
              <a:t>Moisés unge a Aarón y sus hijos para hacer oficiales sus posiciones sacerdotales.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38: 21 – 40: 38 y Melajim 1, 7:51 al 8:21</a:t>
            </a:r>
          </a:p>
          <a:p>
            <a:r>
              <a:rPr lang="es-ES" sz="2800" dirty="0" smtClean="0"/>
              <a:t>Una nube desciende sobre la Tienda de la Reunión, y la presencia de Dios llena el Tabernáculo.</a:t>
            </a:r>
          </a:p>
          <a:p>
            <a:r>
              <a:rPr lang="es-ES" sz="2800" dirty="0" smtClean="0"/>
              <a:t>El trabajo de construcción del Tabernáculo se completa; Moisés recibe el mandato de ungir sus vasos y ungir a Aarón y a los sacerdotes.</a:t>
            </a:r>
          </a:p>
          <a:p>
            <a:r>
              <a:rPr lang="es-ES" sz="2800" dirty="0" smtClean="0"/>
              <a:t>Todo lo que el Eterno mandó a Moisés fue creado para el santuario bajo la dirección de Itamar, hijo del sacerdote Aarón, Bezaleel de la tribu de Judá y Oholiab de la tribu de Dan.</a:t>
            </a:r>
            <a:endParaRPr lang="es-ES" sz="2800" dirty="0"/>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38: 21 – 40: 38 y Melajim 1, 7:51 al 8:21</a:t>
            </a:r>
          </a:p>
          <a:p>
            <a:r>
              <a:rPr lang="es-ES" sz="2800" dirty="0" smtClean="0"/>
              <a:t>Hicieron prendas de distinción para los que oficiaban en el Santuario y vestimentas sacras para Aarón, el Sumo Sacerdote. </a:t>
            </a:r>
          </a:p>
          <a:p>
            <a:r>
              <a:rPr lang="es-ES" sz="2800" dirty="0" smtClean="0"/>
              <a:t>El peto de Aarón tenía 12 piedras que correspondían a los nombres de los hijos de Israel. </a:t>
            </a:r>
          </a:p>
          <a:p>
            <a:r>
              <a:rPr lang="es-ES" sz="2800" dirty="0" smtClean="0"/>
              <a:t>Su túnica estaba tejida con el color del azul puro y tenía campanas de oro puro.</a:t>
            </a:r>
            <a:endParaRPr lang="es-ES" sz="2800" dirty="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38: 21 – 40: 38 y Melajim 1, 7:51 al 8:21</a:t>
            </a:r>
          </a:p>
          <a:p>
            <a:r>
              <a:rPr lang="es-ES" sz="2800" dirty="0" smtClean="0"/>
              <a:t>Hicieron túnicas y tocados y decoraron turbantes de lino fino bordado para Aarón y sus hijos. </a:t>
            </a:r>
          </a:p>
          <a:p>
            <a:r>
              <a:rPr lang="es-ES" sz="2800" dirty="0" smtClean="0"/>
              <a:t>Hicieron la diadema de la cabeza de oro puro, e inscribieron en ella: "Santo para Dios".</a:t>
            </a:r>
          </a:p>
          <a:p>
            <a:r>
              <a:rPr lang="es-ES" sz="2800" dirty="0" smtClean="0"/>
              <a:t>Así se completó todo el trabajo del Tabernáculo de la Carpa de la Reunión. </a:t>
            </a:r>
          </a:p>
          <a:p>
            <a:r>
              <a:rPr lang="es-ES" sz="2800" dirty="0" smtClean="0"/>
              <a:t>Entonces los israelitas trajeron el Tabernáculo y todo lo que estaba dentro de él a Moisés. </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38: 21 – 40: 38 y Melajim 1, 7:51 al 8:21</a:t>
            </a:r>
          </a:p>
          <a:p>
            <a:r>
              <a:rPr lang="es-ES" sz="2800" dirty="0" smtClean="0"/>
              <a:t>Cuando Moisés vio que habían realizado todas las tareas como el Eterno le había ordenado, Moisés los bendijo.</a:t>
            </a:r>
          </a:p>
          <a:p>
            <a:r>
              <a:rPr lang="es-ES" sz="2800" dirty="0" smtClean="0"/>
              <a:t>El Eterno le habló a Moisés, diciendo: El primer día del mes establecerás el Tabernáculo de la Tienda de la Reunión, y todo lo que está dentro de él. </a:t>
            </a:r>
          </a:p>
          <a:p>
            <a:r>
              <a:rPr lang="es-ES" sz="2800" dirty="0" smtClean="0"/>
              <a:t>Tomarás el aceite de la unción y ungirás el Tabernáculo y todo su contenido para que sea santo.</a:t>
            </a:r>
            <a:endParaRPr lang="es-ES" sz="2800" dirty="0"/>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38: 21 – 40: 38 y Melajim 1, 7:51 al 8:21</a:t>
            </a:r>
          </a:p>
          <a:p>
            <a:r>
              <a:rPr lang="es-ES" sz="2800" dirty="0" smtClean="0"/>
              <a:t>Llevarás a Aarón y a sus hijos a la entrada de la Tienda de la reunión y los lavarás con el agua. </a:t>
            </a:r>
          </a:p>
          <a:p>
            <a:r>
              <a:rPr lang="es-ES" sz="2800" dirty="0" smtClean="0"/>
              <a:t>Pon las vestimentas sacras sobre Aarón y úngelo para que pueda servirme como sacerdote. </a:t>
            </a:r>
          </a:p>
          <a:p>
            <a:r>
              <a:rPr lang="es-ES" sz="2800" dirty="0" smtClean="0"/>
              <a:t>Entonces unge a sus hijos para que me sirvan como sacerdotes. </a:t>
            </a:r>
          </a:p>
          <a:p>
            <a:r>
              <a:rPr lang="es-ES" sz="2800" dirty="0" smtClean="0"/>
              <a:t>Esta unción les servirá en su sacerdocio eterno a través de las generaciones. Esto hizo Moisés, tal como el Eterno le había mandado</a:t>
            </a:r>
            <a:endParaRPr lang="es-ES" sz="2800" dirty="0"/>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38: 21 – 40: 38 y Melajim 1, 7:51 al 8:21</a:t>
            </a:r>
          </a:p>
          <a:p>
            <a:r>
              <a:rPr lang="es-ES" sz="2800" dirty="0" smtClean="0"/>
              <a:t>Cuando Moisés terminó, la nube cubrió la Tienda de la Reunión y la Presencia del Eterno llenó el Tabernáculo. </a:t>
            </a:r>
          </a:p>
          <a:p>
            <a:r>
              <a:rPr lang="es-ES" sz="2800" dirty="0" smtClean="0"/>
              <a:t>Moisés no pudo entrar a la Tienda de la reunión porque la nube se había asentado sobre ella y la Presencia del Eterno llenó el Tabernáculo.</a:t>
            </a:r>
          </a:p>
          <a:p>
            <a:r>
              <a:rPr lang="es-ES" sz="2800" dirty="0" smtClean="0"/>
              <a:t>Cuando la nube se alzara del Tabernáculo, los israelitas saldrían en sus viajes.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38: 21 – 40: 38 y Melajim 1, 7:51 al 8:21</a:t>
            </a:r>
          </a:p>
          <a:p>
            <a:r>
              <a:rPr lang="es-ES" sz="2800" dirty="0" smtClean="0"/>
              <a:t>Si la nube no se levantara, no saldrían. </a:t>
            </a:r>
          </a:p>
          <a:p>
            <a:r>
              <a:rPr lang="es-ES" sz="2800" dirty="0" smtClean="0"/>
              <a:t>Durante el Tabernáculo, una nube del Eterno descansaba durante el día y el fuego aparecería en ella durante la noche, ante los ojos de toda la Casa de Israel a lo largo de sus viajes.</a:t>
            </a:r>
            <a:endParaRPr lang="es-ES" sz="2800" dirty="0"/>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SERVIDORES PUBLICOS</a:t>
            </a:r>
          </a:p>
          <a:p>
            <a:pPr>
              <a:buNone/>
            </a:pPr>
            <a:r>
              <a:rPr lang="es-ES" sz="2000" dirty="0" smtClean="0"/>
              <a:t>De las notas de R. </a:t>
            </a:r>
            <a:r>
              <a:rPr lang="es-CO" sz="2000" dirty="0" smtClean="0"/>
              <a:t>Jessica Kirschner</a:t>
            </a:r>
            <a:endParaRPr lang="es-ES" sz="2000" dirty="0" smtClean="0"/>
          </a:p>
          <a:p>
            <a:pPr>
              <a:buNone/>
            </a:pPr>
            <a:r>
              <a:rPr lang="es-CO" dirty="0" smtClean="0"/>
              <a:t>Desde el momento en que muchos estudiantes comienzan la universidad, ellos (y sus padres) a menudo se preguntan: "¿Cuál es la carrera adecuada para mí? </a:t>
            </a:r>
          </a:p>
          <a:p>
            <a:pPr>
              <a:buNone/>
            </a:pPr>
            <a:r>
              <a:rPr lang="es-CO" dirty="0" smtClean="0"/>
              <a:t>¿Cómo puedo aprovechar al máximo este tiempo en la escuela para prepararme?".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Estas preguntas tienen múltiples matices, ya que los estudiantes se preguntan cómo lograr estabilidad económica, encontrar un trabajo interesante y gratificante, y aprovechar al máximo los talentos y dones que Dios les ha dado. La Dra. Tiffany Steinwert, Decana de Vida Religiosa y Espiritual de Stanford y amiga mía, tergiversa la pregunta y la refleja a los estudiantes de forma hermosa: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"¿Quién eres y en quién aspiras a convertirte por el bien del mundo?".</a:t>
            </a:r>
          </a:p>
          <a:p>
            <a:pPr>
              <a:buNone/>
            </a:pPr>
            <a:r>
              <a:rPr lang="es-CO" dirty="0" smtClean="0"/>
              <a:t>Si bien es comprensible el atractivo de carreras especialmente lucrativas, innovadoras o glamorosas, siempre me siento especialmente orgullosa de los estudiantes que eligen centrarse en el servicio público.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Ya sea que sigan carreras como maestros, diplomáticos, soldados, trabajadores de la salud, agentes de seguridad, abogados, administradores o funcionarios electos, estos estudiantes responden a la pregunta de Steinwert diciendo: «El mejor uso de mi tiempo, talentos y habilidades es cuidar, proteger y defender a los demás».</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Mi madre era maestra de escuela pública y mi padre, comisionado de derecho familiar, así que el aprecio por el trabajo de los servidores públicos comenzó temprano y cerca de casa. </a:t>
            </a:r>
          </a:p>
          <a:p>
            <a:pPr>
              <a:buNone/>
            </a:pPr>
            <a:r>
              <a:rPr lang="es-CO" dirty="0" smtClean="0"/>
              <a:t>Se expandió enormemente durante el tiempo que serví como rabino en una congregación en Washington D. C. Cientos de nuestros feligreses eran servidores públicos.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Trabajaban en todos los niveles del gobierno local, distrital, estatal y federal, en prácticamente todas las agencias y ramas del servicio. Votaban por el partido demócrata, el republicano y, ocasionalmente, por el partido verde. </a:t>
            </a:r>
          </a:p>
          <a:p>
            <a:pPr>
              <a:buNone/>
            </a:pPr>
            <a:r>
              <a:rPr lang="es-CO" dirty="0" smtClean="0"/>
              <a:t>Eran funcionarios de carrera sin partido y designados políticamente por ambos partidos.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No recuerdo a nadie que no fuera una persona íntegra, dedicada a su trabajo y a la búsqueda del bien común según su leal saber y entender. </a:t>
            </a:r>
          </a:p>
          <a:p>
            <a:pPr>
              <a:buNone/>
            </a:pPr>
            <a:r>
              <a:rPr lang="es-CO" dirty="0" smtClean="0"/>
              <a:t>Conocerlos y escuchar sobre su trabajo con regularidad me hizo sentir orgulloso de ser estadounidense, y especialmente de ser uno de sus rabinos.</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La parashá de esta semana, si bien en apariencia es principalmente una reiteración de detalles de la construcción del Mishkán, es un homenaje a servidores públicos como estos: personas que honran nuestra confianza desempeñando su trabajo con cuidado, transparencia y temor de Dios. Moisés sirve de modelo, al registrar cuidadosamente cada donación para la construcción del Mishkán.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Compara su lista con las demás hechas por artesanos y constructores. Luego, vuelve a verifica cada entrada, asegurándose de que nada se haya extraviado ni pasado por alto. Toda esta repetición tiene como objetivo rendir cuentas. </a:t>
            </a:r>
          </a:p>
          <a:p>
            <a:pPr>
              <a:buNone/>
            </a:pPr>
            <a:r>
              <a:rPr lang="es-CO" sz="2900" dirty="0" smtClean="0"/>
              <a:t>En Tanjumá, P'kudei 7, los rabinos dicen que Moisés insistió en que sus libros de contabilidad fueran públicos y accesibles a todos los israelitas para evitar posibles chismes o sospechas.</a:t>
            </a:r>
            <a:endParaRPr lang="en-US" sz="2900"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Moisés comprendió que los funcionarios públicos deben ser irreprochables y que el pueblo debía confiar en que las personas encargadas de la administración pública trabajaban en beneficio de la comunidad, no para su propio beneficio. La conciencia del potencial corruptor del dinero y el poder es fundamental en la sabiduría judía sobre la administración pública.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Los funcionarios de la tesorería del Templo vestían prendas especiales sin bolsillos ni mangas largas para que nadie sospechara que se apropiaban de fondos públicos. </a:t>
            </a:r>
          </a:p>
          <a:p>
            <a:pPr>
              <a:buNone/>
            </a:pPr>
            <a:r>
              <a:rPr lang="es-CO" dirty="0" smtClean="0"/>
              <a:t>Los rabinos eran conscientes de que «si estos funcionarios se enriquecen, otros asumirán que han sacado dinero de la tesorería del Templo» (Shekalim 3:2).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La Mishná enseña además que la recolección de tzedaká para los pobres debe ser realizada por al menos dos personas en conjunto (Peah 8:7). </a:t>
            </a:r>
          </a:p>
          <a:p>
            <a:pPr>
              <a:buNone/>
            </a:pPr>
            <a:r>
              <a:rPr lang="es-CO" sz="3600" dirty="0" smtClean="0"/>
              <a:t>Debe ser distribuida por un comité de tres para garantizar criterios justos y equitativos.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el Talmud, aprendemos que «si los recolectores de ofrendas deben dar cambio o invertir fondos excedentes, deben hacerlo en presencia de otras personas para que nadie sospeche que obtienen un beneficio personal de sus transacciones».</a:t>
            </a:r>
          </a:p>
          <a:p>
            <a:pPr>
              <a:buNone/>
            </a:pPr>
            <a:r>
              <a:rPr lang="es-CO" dirty="0" smtClean="0"/>
              <a:t>La integridad en el servicio público era un asunto familiar para los israelitas.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Las familias de los panaderos de la ofrenda de pan no podían dárselo a sus hijos; Las mujeres de la familia que preparaban el incienso del Templo nunca usaban perfume, ni siquiera de novias, para que nadie sospechara que prosperaban o se aprovechaban de su servicio al Templo (Yoma 38).</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Mantener estos estándares es aún más importante para los servidores públicos que ya gozan de buena posición económica. </a:t>
            </a:r>
          </a:p>
          <a:p>
            <a:pPr>
              <a:buNone/>
            </a:pPr>
            <a:r>
              <a:rPr lang="es-CO" dirty="0" smtClean="0"/>
              <a:t>Es fácil confundir los recursos públicos con los privados y perder la confianza pública al abusar de sus cargos para beneficio propio. </a:t>
            </a:r>
          </a:p>
          <a:p>
            <a:pPr>
              <a:buNone/>
            </a:pPr>
            <a:r>
              <a:rPr lang="es-CO" dirty="0" smtClean="0"/>
              <a:t>Los líderes responsables tomaron medidas para demostrar su irreprochabilidad.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Para los rabinos, la premisa fundamental no era que la mayoría de la gente fuera corrupta y, por lo tanto, no se pudiera confiar realmente en nadie, sino que la confianza pública era sagrada y todos los involucrados, incluido Moisés, debían actuar con transparencia para preservarla.</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Analizaremos esta parashá de la Torá para hablar sobre la importancia del servicio, el sacrificio y la integridad. </a:t>
            </a:r>
          </a:p>
          <a:p>
            <a:pPr>
              <a:buNone/>
            </a:pPr>
            <a:r>
              <a:rPr lang="es-CO" sz="2900" dirty="0" smtClean="0"/>
              <a:t>Hablaremos sobre los desafíos de renovarse, construir comunidad, formar hogares judíos, dejar la vida estudiantil para incorporarse al mundo laboral, administrar las finanzas, equilibrar las prioridades contrapuestas y la importancia de dejar a las personas y los lugares con dignidad.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Usaremos modelos judíos, como Moisés y Aarón, para enriquecer nuestra reflexión. Todos nos preguntaremos y responderemos la pregunta de Steinwert: "¿Quién eres y en quién buscas convertirte por el bien del mundo?". Es una gran pregunta. Al igual que la Torá, espero que los estudiantes recurran a ella una y otra vez a lo largo de sus vidas. Y espero que ustedes también.</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a:p>
        </p:txBody>
      </p:sp>
      <p:pic>
        <p:nvPicPr>
          <p:cNvPr id="2050" name="Picture 2"/>
          <p:cNvPicPr>
            <a:picLocks noChangeAspect="1" noChangeArrowheads="1"/>
          </p:cNvPicPr>
          <p:nvPr/>
        </p:nvPicPr>
        <p:blipFill>
          <a:blip r:embed="rId3"/>
          <a:srcRect/>
          <a:stretch>
            <a:fillRect/>
          </a:stretch>
        </p:blipFill>
        <p:spPr bwMode="auto">
          <a:xfrm>
            <a:off x="742950" y="1323975"/>
            <a:ext cx="7658100" cy="4876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b="1" dirty="0" smtClean="0">
                <a:solidFill>
                  <a:srgbClr val="FF0000"/>
                </a:solidFill>
              </a:rPr>
              <a:t>PROBANDO NUEVAS MANERAR DE ORAR</a:t>
            </a:r>
          </a:p>
          <a:p>
            <a:pPr algn="ctr">
              <a:buNone/>
            </a:pPr>
            <a:r>
              <a:rPr lang="es-CO" b="1" dirty="0" smtClean="0">
                <a:solidFill>
                  <a:srgbClr val="FF0000"/>
                </a:solidFill>
              </a:rPr>
              <a:t>¿Celebración o Rededicación?</a:t>
            </a:r>
            <a:endParaRPr lang="en-US" b="1" dirty="0" smtClean="0">
              <a:solidFill>
                <a:srgbClr val="FF0000"/>
              </a:solidFill>
            </a:endParaRPr>
          </a:p>
          <a:p>
            <a:pPr>
              <a:buNone/>
            </a:pPr>
            <a:r>
              <a:rPr lang="es-CO" sz="2400" dirty="0" smtClean="0"/>
              <a:t>Comentarios del Rabino Dr. Tzvi Hersh Weinreb y Ari </a:t>
            </a:r>
            <a:r>
              <a:rPr lang="es-CO" sz="2400" dirty="0" err="1" smtClean="0"/>
              <a:t>Enkin</a:t>
            </a:r>
            <a:r>
              <a:rPr lang="es-CO" sz="2400" dirty="0" smtClean="0"/>
              <a:t> </a:t>
            </a:r>
            <a:endParaRPr lang="en-US" sz="2400" dirty="0" smtClean="0"/>
          </a:p>
          <a:p>
            <a:pPr>
              <a:buNone/>
            </a:pPr>
            <a:r>
              <a:rPr lang="es-CO" dirty="0" smtClean="0"/>
              <a:t>“¡Jazak, jazak, v’nitjazek!”</a:t>
            </a:r>
            <a:endParaRPr lang="en-US" dirty="0" smtClean="0"/>
          </a:p>
          <a:p>
            <a:pPr>
              <a:buNone/>
            </a:pPr>
            <a:r>
              <a:rPr lang="es-CO" dirty="0" smtClean="0"/>
              <a:t> “¡Sé fuerte, sé fuerte, y seremos fuertes!”</a:t>
            </a:r>
          </a:p>
          <a:p>
            <a:pPr>
              <a:buNone/>
            </a:pPr>
            <a:r>
              <a:rPr lang="es-CO" sz="2800" dirty="0" smtClean="0"/>
              <a:t>La porción semanal que leemos esta semana es la Parashá Pekudei (Éxodo 38:21-40:38), que comprende los capítulos finales del Séfer Shemot, el Libro del Éxodo.</a:t>
            </a:r>
            <a:endParaRPr lang="en-US" sz="2800"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Cuando el baal koré, el lector de la Torá, se acerca a los versículos finales, nos ponemos de pie. Y cuando pronuncia las últimas palabras, exclamamos en voz alta y con un gesto dramático: "¡Jazak, jazak…!", "¡Fuerza, fuerza…!".</a:t>
            </a:r>
          </a:p>
          <a:p>
            <a:pPr>
              <a:buNone/>
            </a:pPr>
            <a:r>
              <a:rPr lang="es-CO" sz="2900" dirty="0" smtClean="0"/>
              <a:t>Hay dos maneras de entender esta costumbre. Posiblemente, expresamos con entusiasmo nuestra alegría por haber completado el segundo libro de la Biblia.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O tal vez, reconociendo que al menos hemos fallado mínimamente en comprender y apreciar el libro que acabamos de terminar, afirmamos nuestra intención de hacerlo mejor la próxima vez.</a:t>
            </a:r>
            <a:endParaRPr lang="en-US" dirty="0" smtClean="0"/>
          </a:p>
          <a:p>
            <a:pPr>
              <a:buNone/>
            </a:pPr>
            <a:r>
              <a:rPr lang="es-CO" sz="2900" dirty="0" smtClean="0"/>
              <a:t>¿Celebramos nuestro logro reciente o, reconociendo la insuficiencia de nuestro estudio de Shemot/Éxodo, nos dedicamos nuevamente a lograr una mejor comprensión de Vaikrá/Levítico?</a:t>
            </a:r>
            <a:endParaRPr lang="en-US" sz="2900"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Hay un pasaje en el Talmud (Berajot 32b) que ofrece el inicio de un enfoque para resolver esta cuestión. Dice:</a:t>
            </a:r>
            <a:endParaRPr lang="en-US" dirty="0" smtClean="0"/>
          </a:p>
          <a:p>
            <a:pPr>
              <a:buNone/>
            </a:pPr>
            <a:r>
              <a:rPr lang="es-CO" dirty="0" smtClean="0"/>
              <a:t>Rabí Jama bar Janina dijo: “Si una persona descubre que ha orado pero no ha recibido respuesta, debe orar una y otra vez, como está escrito: ‘Espera en el Eterno. Sé fuerte y valiente, y espera en el Eterno’ (Salmos 27:14)”.</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Se puede entender el consejo de Rabí Jama como una sugerencia de persistencia, de repetición tenaz de la oración una y otra vez hasta ser escuchada. </a:t>
            </a:r>
          </a:p>
          <a:p>
            <a:pPr>
              <a:buNone/>
            </a:pPr>
            <a:r>
              <a:rPr lang="es-CO" sz="2900" dirty="0" smtClean="0"/>
              <a:t>O, por otro lado, quizás Rabí Jama insta a quienes han sido decepcionados en la oración (¿y quién de nosotros no ha sufrido tal decepción?) a revitalizar sus oraciones con mayor emoción, con mayor urgencia, con mayor detalle o con un vocabulario más efectivo.</a:t>
            </a:r>
            <a:endParaRPr lang="en-US" sz="2900"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Si adoptamos esta última perspectiva, habremos aprendido la lección de que la dedicación a la oración debe implicar un mínimo de dedicación renovada, de innovación y, sí, de creatividad. </a:t>
            </a:r>
          </a:p>
          <a:p>
            <a:pPr>
              <a:buNone/>
            </a:pPr>
            <a:r>
              <a:rPr lang="es-CO" dirty="0" smtClean="0"/>
              <a:t>No puede ser simplemente "lo mismo de siempre".</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Al reflexionar más sobre el consejo del rabino Jama, empezamos a darnos cuenta de que comprenderlo podría no ser una cuestión de elegir entre una u otra, ni un llamado a la perseverancia ni una petición de renovación. </a:t>
            </a:r>
          </a:p>
          <a:p>
            <a:pPr>
              <a:buNone/>
            </a:pPr>
            <a:r>
              <a:rPr lang="es-CO" dirty="0" smtClean="0"/>
              <a:t>Bien podría ser ambas cosas. Sí, sean persistentes, repitan las viejas oraciones, pues quizá no hayan sido en vano, pero también prueben nuevas maneras de orar.</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Esta constatación me ayuda a volver al "Jazak, jazak..." que exclamaremos al unísono este Shabat. </a:t>
            </a:r>
          </a:p>
          <a:p>
            <a:pPr>
              <a:buNone/>
            </a:pPr>
            <a:r>
              <a:rPr lang="es-CO" dirty="0" smtClean="0"/>
              <a:t>Es una retrospectiva a nuestro viaje de meses a través de Shemot/Éxodo. </a:t>
            </a:r>
          </a:p>
          <a:p>
            <a:pPr>
              <a:buNone/>
            </a:pPr>
            <a:r>
              <a:rPr lang="es-CO" dirty="0" smtClean="0"/>
              <a:t>Celebramos el hecho de que asistimos a la sinagoga cada Shabat y escuchamos las palabras sagradas.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Muchos estudiamos el texto por nuestra cuenta, </a:t>
            </a:r>
            <a:r>
              <a:rPr lang="es-CO" i="1" dirty="0" smtClean="0"/>
              <a:t>shnayim mikrá veejad targum</a:t>
            </a:r>
            <a:r>
              <a:rPr lang="es-CO" dirty="0" smtClean="0"/>
              <a:t>, dos veces el original hebreo y una vez la traducción aramea de Onkelos. </a:t>
            </a:r>
          </a:p>
          <a:p>
            <a:pPr>
              <a:buNone/>
            </a:pPr>
            <a:r>
              <a:rPr lang="es-CO" dirty="0" smtClean="0"/>
              <a:t>Algunos también estudiamos el comentario de Rashi. Otros se adentraron en el vasto océano de comentarios y </a:t>
            </a:r>
            <a:r>
              <a:rPr lang="es-CO" dirty="0" err="1" smtClean="0"/>
              <a:t>super</a:t>
            </a:r>
            <a:r>
              <a:rPr lang="es-CO" dirty="0" smtClean="0"/>
              <a:t> comentarios. </a:t>
            </a:r>
          </a:p>
          <a:p>
            <a:pPr>
              <a:buNone/>
            </a:pPr>
            <a:r>
              <a:rPr lang="es-CO" dirty="0" smtClean="0"/>
              <a:t>Todos tenemos mucho que celebrar.</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Pero no podemos dormirnos en los laureles. Nadie fue perfecto. Todos podemos mejorar el tiempo y la energía intelectual que dedicamos al estudio del próximo jumash, el Levítico, que ofrece sus propios desafíos y recompensas. </a:t>
            </a:r>
          </a:p>
          <a:p>
            <a:pPr>
              <a:buNone/>
            </a:pPr>
            <a:r>
              <a:rPr lang="es-CO" sz="3000" dirty="0" smtClean="0"/>
              <a:t>«Jazak, jazak…» es prospectivo. Nos comprometemos a fortalecernos, a decidir con valentía a mejorar en Vaikrá de lo que hicimos en Shemot.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Y sabemos muy bien que cuando exclamemos "¡Jazak, jazak!" dentro de varios meses después de completar Vaikrá, con la ayuda del Todopoderoso, tendremos mucho que celebrar, pero también debemos encontrar la fuerza para dedicarnos con más intensidad al próximo "gran libro", Bamidbar, Números.</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Me permito sugerir que esta es la razón por la que repetimos la palabra jazak, "sé fuerte", dos veces: una para encontrar la fuerza para celebrar nuestros logros pasados, reconociendo nuestras imperfecciones, y la segunda para orar por la fuerza para dedicarnos a un mayor éxito en nuestro futuro estudio de la Torá.</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Permítanme compartir con ustedes otro texto talmúdico, junto con una interpretación jasídica que respalda mi punto de vista. </a:t>
            </a:r>
          </a:p>
          <a:p>
            <a:pPr>
              <a:buNone/>
            </a:pPr>
            <a:r>
              <a:rPr lang="es-CO" dirty="0" smtClean="0"/>
              <a:t>El texto talmúdico se encuentra en el Tratado Nedarim 38a. </a:t>
            </a:r>
          </a:p>
          <a:p>
            <a:pPr>
              <a:buNone/>
            </a:pPr>
            <a:r>
              <a:rPr lang="es-CO" dirty="0" smtClean="0"/>
              <a:t>Se basa en un texto bíblico que leímos hace apenas dos semanas en la parashá Ki Tisá (Éxodo 31:18).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Dice: “Y dio a Moshé, cuando terminó de dirigirse a él, </a:t>
            </a:r>
            <a:r>
              <a:rPr lang="es-CO" i="1" dirty="0" smtClean="0"/>
              <a:t>k’kalotó ledaber itó</a:t>
            </a:r>
            <a:r>
              <a:rPr lang="es-CO" dirty="0" smtClean="0"/>
              <a:t>, en el Monte Sinaí, dos tablas de piedra…”.</a:t>
            </a:r>
            <a:endParaRPr lang="en-US" dirty="0" smtClean="0"/>
          </a:p>
          <a:p>
            <a:pPr>
              <a:buNone/>
            </a:pPr>
            <a:r>
              <a:rPr lang="es-CO" dirty="0" smtClean="0"/>
              <a:t>El Talmud sugiere que la frase hebrea para “Él terminó” es k'kalotó, que evoca la palabra hebrea kalláh o “novia”, y de ahí surge esta joya talmúdica:</a:t>
            </a:r>
            <a:endParaRPr lang="en-US" dirty="0" smtClean="0"/>
          </a:p>
          <a:p>
            <a:pPr>
              <a:buNone/>
            </a:pPr>
            <a:r>
              <a:rPr lang="es-CO" dirty="0" smtClean="0"/>
              <a:t> </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“Esto nos enseña que Moshé estudió la Torá y la olvidó rápidamente, la estudió repetidamente y la olvidó una y otra vez, hasta que el Todopoderoso se la entregó como regalo, como una novia a un novio”.</a:t>
            </a:r>
          </a:p>
          <a:p>
            <a:pPr>
              <a:buNone/>
            </a:pPr>
            <a:r>
              <a:rPr lang="es-CO" sz="2900" dirty="0" smtClean="0"/>
              <a:t>El gran maestro jasídico de la antigüedad, el rabino Menajem Nahúm de Chernóbil (sí, el mismo Chernóbil donde ocurrió el desastre nuclear no hace mucho), ofrece una interpretación muy instructiva y original de este pasaje talmúdico.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amor nunca es constante. Fluye y refluye. </a:t>
            </a:r>
          </a:p>
          <a:p>
            <a:pPr>
              <a:buNone/>
            </a:pPr>
            <a:r>
              <a:rPr lang="es-CO" dirty="0" smtClean="0"/>
              <a:t>Hay momentos en que el amor es intenso, perfecto y parece eterno. </a:t>
            </a:r>
          </a:p>
          <a:p>
            <a:pPr>
              <a:buNone/>
            </a:pPr>
            <a:r>
              <a:rPr lang="es-CO" dirty="0" smtClean="0"/>
              <a:t>Los momentos posteriores a la jupá, inmediatamente después de la ceremonia nupcial, cuando los novios finalmente están solos por primera vez, son un momento culminante en un matrimonio.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Con el paso del tiempo, las emociones de esos momentos disminuyen, pero no para siempre. </a:t>
            </a:r>
          </a:p>
          <a:p>
            <a:pPr>
              <a:buNone/>
            </a:pPr>
            <a:r>
              <a:rPr lang="es-CO" dirty="0" smtClean="0"/>
              <a:t>Hay momentos en que el amor extático resurge, se renueva y, a menudo, se intensifica.</a:t>
            </a:r>
          </a:p>
          <a:p>
            <a:pPr>
              <a:buNone/>
            </a:pPr>
            <a:r>
              <a:rPr lang="es-CO" dirty="0" smtClean="0"/>
              <a:t>“Así también la Torá fue como una novia para Moshé. En su primera introducción a la Torá Celestial, estaba extasiado.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Pero esa emoción pronto se desvaneció. Olvidó esa “experiencia cumbre”. </a:t>
            </a:r>
          </a:p>
          <a:p>
            <a:pPr>
              <a:buNone/>
            </a:pPr>
            <a:r>
              <a:rPr lang="es-CO" dirty="0" smtClean="0"/>
              <a:t>Así que estudió más y no solo recuperó el éxtasis original, sino que lo superó. </a:t>
            </a:r>
          </a:p>
          <a:p>
            <a:pPr>
              <a:buNone/>
            </a:pPr>
            <a:r>
              <a:rPr lang="es-CO" dirty="0" smtClean="0"/>
              <a:t>Estudió y olvidó, estudió de nuevo y olvidó. </a:t>
            </a:r>
          </a:p>
          <a:p>
            <a:pPr>
              <a:buNone/>
            </a:pPr>
            <a:r>
              <a:rPr lang="es-CO" dirty="0" smtClean="0"/>
              <a:t>De hecho, la relación entre Moshé y la Torá reflejó la relación entre una novia y un novio.”</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Y así sucede con todos nosotros, en nuestros matrimonios, en nuestras amistades cercanas y en nuestra relación con el Todopoderoso y Su Torá. </a:t>
            </a:r>
          </a:p>
          <a:p>
            <a:pPr>
              <a:buNone/>
            </a:pPr>
            <a:r>
              <a:rPr lang="es-CO" sz="2900" dirty="0" smtClean="0"/>
              <a:t>Hay momentos cumbre que celebramos, pero esos momentos se desvanecen y solo regresan con una nueva dedicación.</a:t>
            </a:r>
          </a:p>
          <a:p>
            <a:pPr>
              <a:buNone/>
            </a:pPr>
            <a:r>
              <a:rPr lang="es-CO" sz="2900" dirty="0" smtClean="0"/>
              <a:t>Con la finalización de este Shabat de un jumash, hemos alcanzado la cima. Y hay mucho que celebrar. ¡Jazak!</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Pero luego nos damos cuenta de que esta sensación de satisfacción, esta "experiencia de amor", se desvanecerá con el tiempo. </a:t>
            </a:r>
          </a:p>
          <a:p>
            <a:pPr>
              <a:buNone/>
            </a:pPr>
            <a:r>
              <a:rPr lang="es-CO" dirty="0" smtClean="0"/>
              <a:t>Y así, nos re dedicamos a cultivar otra experiencia de amor, cuando de nuevo celebraremos y, en tan solo unos meses, volveremos a exclamar: "¡Jazak, jazak, v'nitjazek!"</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Rabino Ari Enkin comenta:</a:t>
            </a:r>
          </a:p>
          <a:p>
            <a:pPr>
              <a:buNone/>
            </a:pPr>
            <a:r>
              <a:rPr lang="es-ES" dirty="0" smtClean="0"/>
              <a:t>Al completar cada uno de los cinco libros de la Torá durante la lectura matutina de Shabat, es costumbre que todos los presentes griten en voz alta: "Jazak, Jazak, V'nitjazek", que significa "¡Seamos fuertes, seamos fuertes y fortalezcamos también a los demás!".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 interesante notar que la costumbre original era recitar esta frase al concluir cada aliá y no solo al concluir un libro de la Torá, como se hace hoy.</a:t>
            </a:r>
          </a:p>
          <a:p>
            <a:pPr>
              <a:buNone/>
            </a:pPr>
            <a:r>
              <a:rPr lang="es-ES" dirty="0" smtClean="0"/>
              <a:t>La costumbre actual en la mayoría de las comunidades asquenazíes es saludar a quien recibe una aliá con la bendición "yasher ko'aj", que puede describirse como una expresión de "felicitación espiritual".</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En la mayoría de las sinagogas, la congregación se pone de pie para los últimos versículos de cada libro de la Torá como preparación para recitar el "Jazak" en voz alta.</a:t>
            </a:r>
          </a:p>
          <a:p>
            <a:pPr>
              <a:buNone/>
            </a:pPr>
            <a:r>
              <a:rPr lang="es-ES" sz="2900" dirty="0" smtClean="0"/>
              <a:t>Varias autoridades opinan que "jazak, jazak, jazak" es lo que realmente debe decirse al terminar un libro de la Torá.</a:t>
            </a:r>
          </a:p>
          <a:p>
            <a:pPr>
              <a:buNone/>
            </a:pPr>
            <a:r>
              <a:rPr lang="es-ES" sz="2900" dirty="0" smtClean="0"/>
              <a:t>Esto se debe a que la gematría de estas tres palabras combinadas es la misma que la del nombre "Moshé".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También existe la opinión de que la redacción correcta es "jazak v'nitjazak".</a:t>
            </a:r>
          </a:p>
          <a:p>
            <a:pPr>
              <a:buNone/>
            </a:pPr>
            <a:r>
              <a:rPr lang="es-ES" dirty="0" smtClean="0"/>
              <a:t>[2 Shemuel 10:12 -Seamos fuertes y decididos por el bien de nuestro pueblo y la tierra de nuestro Dios; y el Señor hará lo que le parezca bien.] </a:t>
            </a:r>
          </a:p>
          <a:p>
            <a:pPr>
              <a:buNone/>
            </a:pPr>
            <a:r>
              <a:rPr lang="es-ES" dirty="0" smtClean="0"/>
              <a:t>Sin embargo, la costumbre común no coincide con estas opiniones.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Existe también una teoría intrigante que sostiene que la costumbre de gritar "jazak, jazak, v'nitjazak" al terminar un libro de la Torá es, en realidad, resultado de un error de imprenta. </a:t>
            </a:r>
          </a:p>
          <a:p>
            <a:pPr>
              <a:buNone/>
            </a:pPr>
            <a:r>
              <a:rPr lang="es-ES" sz="2900" dirty="0" smtClean="0"/>
              <a:t>Es posible que un acrónimo (en forma de las letras jet-</a:t>
            </a:r>
            <a:r>
              <a:rPr lang="es-ES" sz="2900" dirty="0" err="1" smtClean="0"/>
              <a:t>zayin</a:t>
            </a:r>
            <a:r>
              <a:rPr lang="es-ES" sz="2900" dirty="0" smtClean="0"/>
              <a:t>-</a:t>
            </a:r>
            <a:r>
              <a:rPr lang="es-ES" sz="2900" dirty="0" err="1" smtClean="0"/>
              <a:t>kuf</a:t>
            </a:r>
            <a:r>
              <a:rPr lang="es-ES" sz="2900" dirty="0" smtClean="0"/>
              <a:t>) para las palabras "jazán v'kahal", que solía imprimirse en los Jumashim para recordar al lector y a la congregación que dijeran "jazak v'nitjazek", se malinterpretara y se imprimiera como "jazak, jazak, v'nitjazek".</a:t>
            </a:r>
            <a:endParaRPr lang="en-US" sz="2900"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"jazak" es recitado por todos los presentes, excluyendo a quien recibió la aliá final. Esto se debe a que el "jazak" es, en muchos sentidos, una bendición para él. </a:t>
            </a:r>
          </a:p>
          <a:p>
            <a:pPr>
              <a:buNone/>
            </a:pPr>
            <a:r>
              <a:rPr lang="es-ES" dirty="0" smtClean="0"/>
              <a:t>Además, algunas autoridades dictaminan que quien recibió la aliá debe guardar silencio, ya que gritar "jazak" podría considerarse una interrupción prohibida entre la lectura de la Torá y su bendición final.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Sin embargo, si quien recibió la aliá también recitó el "jazak", no hay que protestar y no se debe hacer nada.</a:t>
            </a:r>
          </a:p>
          <a:p>
            <a:pPr>
              <a:buNone/>
            </a:pPr>
            <a:r>
              <a:rPr lang="es-ES" sz="3000" dirty="0" smtClean="0"/>
              <a:t>Quien lee la Torá solo dice "jazak..." después de que la congregación lo haya hecho.</a:t>
            </a:r>
          </a:p>
          <a:p>
            <a:pPr>
              <a:buNone/>
            </a:pPr>
            <a:r>
              <a:rPr lang="es-ES" sz="3000" dirty="0" smtClean="0"/>
              <a:t>Es posible que la frase "jazak" tenga la intención de hacer un paralelo con la bendición que Dios le dio a Yehoshua [</a:t>
            </a:r>
            <a:r>
              <a:rPr lang="en-US" sz="2800" dirty="0" smtClean="0">
                <a:hlinkClick r:id="rId3"/>
              </a:rPr>
              <a:t>Yehoshua 1:6</a:t>
            </a:r>
            <a:r>
              <a:rPr lang="en-US" sz="2800" dirty="0" smtClean="0"/>
              <a:t>,7,9,18</a:t>
            </a:r>
            <a:r>
              <a:rPr lang="es-ES" sz="3000" dirty="0" smtClean="0"/>
              <a:t>] o con la que el ángel Miguel le dio a Daniel [</a:t>
            </a:r>
            <a:r>
              <a:rPr lang="en-US" sz="2800" dirty="0" smtClean="0">
                <a:hlinkClick r:id="rId4"/>
              </a:rPr>
              <a:t>Daniel 10:19</a:t>
            </a:r>
            <a:r>
              <a:rPr lang="es-ES" sz="3000" dirty="0" smtClean="0"/>
              <a:t>].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Si bien el "jazak" recitado al final de un libro de la Torá se considera una bendición para quien recibió la última aliá del libro, también se considera una bendición congregacional por haber alcanzado el hito de completar juntos otro libro de la Torá. </a:t>
            </a:r>
          </a:p>
          <a:p>
            <a:pPr>
              <a:buNone/>
            </a:pPr>
            <a:r>
              <a:rPr lang="es-ES" sz="3000" dirty="0" smtClean="0"/>
              <a:t>Finalmente, el "jazak" también es una bendición de felicitación para quienes completaron ese libro de la Torá en el contexto del autoestudio.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 hecho, se requiere que cada persona estudie la parashá semanal dos veces por semana, junto con el targum y otros comentarios, antes de leerla en Shabat en la sinagoga [</a:t>
            </a:r>
            <a:r>
              <a:rPr lang="en-US" dirty="0" err="1" smtClean="0">
                <a:hlinkClick r:id="rId3"/>
              </a:rPr>
              <a:t>Oraj</a:t>
            </a:r>
            <a:r>
              <a:rPr lang="en-US" dirty="0" smtClean="0">
                <a:hlinkClick r:id="rId3"/>
              </a:rPr>
              <a:t> Jayim. 285</a:t>
            </a:r>
            <a:r>
              <a:rPr lang="es-ES" dirty="0" smtClean="0"/>
              <a:t>].</a:t>
            </a:r>
          </a:p>
          <a:p>
            <a:pPr>
              <a:buNone/>
            </a:pPr>
            <a:r>
              <a:rPr lang="es-ES" dirty="0" smtClean="0"/>
              <a:t>Así, que, completemos la lectura y sigamos:</a:t>
            </a:r>
          </a:p>
          <a:p>
            <a:pPr>
              <a:buNone/>
            </a:pPr>
            <a:r>
              <a:rPr lang="es-ES" dirty="0" smtClean="0"/>
              <a:t>Jazak, Jazak, V'nitjazak!</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LA REVELACION REQUIERE TRABAJO</a:t>
            </a:r>
          </a:p>
          <a:p>
            <a:pPr>
              <a:buNone/>
            </a:pPr>
            <a:r>
              <a:rPr lang="es-ES" sz="2000" dirty="0" smtClean="0"/>
              <a:t>De las notas del R. Eliyahu Safrán</a:t>
            </a:r>
          </a:p>
          <a:p>
            <a:pPr>
              <a:buNone/>
            </a:pPr>
            <a:r>
              <a:rPr lang="es-ES" dirty="0" smtClean="0"/>
              <a:t>Imaginemos a un director de Hollywood imaginando el momento en que termina Shemot. </a:t>
            </a:r>
          </a:p>
          <a:p>
            <a:pPr>
              <a:buNone/>
            </a:pPr>
            <a:r>
              <a:rPr lang="es-ES" dirty="0" smtClean="0"/>
              <a:t>¡He aquí un pueblo que, habiendo sido redimido de la esclavitud, había venido al desierto para recibir la magnífica revelación de los Mandamientos de Dios! </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¡Qué momento tan glorioso! ¿Puedes imaginarte cómo se retrataría en una película? </a:t>
            </a:r>
          </a:p>
          <a:p>
            <a:pPr>
              <a:buNone/>
            </a:pPr>
            <a:r>
              <a:rPr lang="es-ES" dirty="0" smtClean="0"/>
              <a:t>¡Música entusiasta, con los cielos abiertos con la visión de ángeles cantando! ¡La gente bailaría! </a:t>
            </a:r>
          </a:p>
          <a:p>
            <a:pPr>
              <a:buNone/>
            </a:pPr>
            <a:r>
              <a:rPr lang="es-ES" dirty="0" smtClean="0"/>
              <a:t>Habría luces Tecnicolor iluminando los rostros de la gente...</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Quizás así sería la versión de Hollywood. </a:t>
            </a:r>
          </a:p>
          <a:p>
            <a:pPr>
              <a:buNone/>
            </a:pPr>
            <a:r>
              <a:rPr lang="es-ES" dirty="0" smtClean="0"/>
              <a:t>Sin embargo, no es así como cierra Shemot, este libro monumental de la existencia judía. </a:t>
            </a:r>
          </a:p>
          <a:p>
            <a:pPr>
              <a:buNone/>
            </a:pPr>
            <a:r>
              <a:rPr lang="es-ES" dirty="0" smtClean="0"/>
              <a:t>En lugar del esplendor de la revelación, se nos presentan los áridos detalles de la construcción del mikdash. </a:t>
            </a:r>
          </a:p>
          <a:p>
            <a:pPr>
              <a:buNone/>
            </a:pPr>
            <a:r>
              <a:rPr lang="es-ES" dirty="0" smtClean="0"/>
              <a:t>Nuestra epopeya de Hollywood se “reduce” a un documental. ¡En blanco y negro!</a:t>
            </a: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Queremos ángeles cantando; queremos imágenes épicas. </a:t>
            </a:r>
          </a:p>
          <a:p>
            <a:pPr>
              <a:buNone/>
            </a:pPr>
            <a:r>
              <a:rPr lang="es-ES" sz="2900" dirty="0" smtClean="0"/>
              <a:t>Obtenemos especificaciones y planos. ¡Qué lata!</a:t>
            </a:r>
          </a:p>
          <a:p>
            <a:pPr>
              <a:buNone/>
            </a:pPr>
            <a:r>
              <a:rPr lang="es-ES" sz="2900" dirty="0" smtClean="0"/>
              <a:t>Como señala el rabino Jonathan Sacks en su comentario sobre la parashá Mishpatim: “Los Mishpatim, con sus reglas y regulaciones detalladas, a veces pueden parecer una decepción después de la impresionante grandeza de la revelación en el Sinaí”. </a:t>
            </a: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Se apresura a añadir que no deberíamos sentirnos decepcionados en absoluto. </a:t>
            </a:r>
          </a:p>
          <a:p>
            <a:pPr>
              <a:buNone/>
            </a:pPr>
            <a:r>
              <a:rPr lang="es-ES" dirty="0" smtClean="0"/>
              <a:t>Porque, si bien la parashá Yitro contiene la visión, deja claro que Dios existe en los detalles de nuestras vidas. </a:t>
            </a:r>
          </a:p>
          <a:p>
            <a:pPr>
              <a:buNone/>
            </a:pPr>
            <a:r>
              <a:rPr lang="es-ES" dirty="0" smtClean="0"/>
              <a:t>Ambos, por supuesto, son esenciales: visión y detalle. </a:t>
            </a:r>
            <a:r>
              <a:rPr lang="es-ES" i="1" dirty="0" smtClean="0"/>
              <a:t>Sin visión, nuestras vidas se vuelven aburridas y sin sentido. </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detalles nos permiten abrirnos camino en nuestras vidas.</a:t>
            </a:r>
          </a:p>
          <a:p>
            <a:pPr>
              <a:buNone/>
            </a:pPr>
            <a:r>
              <a:rPr lang="es-ES" dirty="0" smtClean="0"/>
              <a:t>El rabino Sacks reconoce la grandeza de la noble visión del judaísmo de una sociedad libre, justa y compasiva, pero la libertad no tiene sentido si es sólo una “idea abstracta”. </a:t>
            </a:r>
          </a:p>
          <a:p>
            <a:pPr>
              <a:buNone/>
            </a:pPr>
            <a:r>
              <a:rPr lang="es-ES" dirty="0" smtClean="0"/>
              <a:t>Leyes específicas –detalles– hacen que la libertad sea real para cada hombre.</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detalles importan. Si lo dudas, sal a comer con alguien decidido a adelgazar. </a:t>
            </a:r>
          </a:p>
          <a:p>
            <a:pPr>
              <a:buNone/>
            </a:pPr>
            <a:r>
              <a:rPr lang="es-ES" dirty="0" smtClean="0"/>
              <a:t>¡Se cuentan todas y cada una de las calorías! </a:t>
            </a:r>
          </a:p>
          <a:p>
            <a:pPr>
              <a:buNone/>
            </a:pPr>
            <a:r>
              <a:rPr lang="es-ES" dirty="0" smtClean="0"/>
              <a:t>Si lo dudas, ¡intenta comprar un libro de diez dólares cuando sólo tienes $9,50 en tu bolsillo!</a:t>
            </a:r>
          </a:p>
          <a:p>
            <a:pPr>
              <a:buNone/>
            </a:pPr>
            <a:r>
              <a:rPr lang="es-ES" dirty="0" smtClean="0"/>
              <a:t>Tengo un amigo que vive en una zona costera inundable. </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Para seguir asegurando su casa contra pérdidas catastróficas, ha tenido que levantarla. </a:t>
            </a:r>
          </a:p>
          <a:p>
            <a:pPr>
              <a:buNone/>
            </a:pPr>
            <a:r>
              <a:rPr lang="es-ES" dirty="0" smtClean="0"/>
              <a:t>El proceso es bastante interesante. </a:t>
            </a:r>
          </a:p>
          <a:p>
            <a:pPr>
              <a:buNone/>
            </a:pPr>
            <a:r>
              <a:rPr lang="es-ES" dirty="0" smtClean="0"/>
              <a:t>En realidad, la casa se levanta de sus cimientos, se construyen cimientos más altos debajo y luego la casa se apoya sobre los cimientos nuevos y más altos. </a:t>
            </a:r>
          </a:p>
          <a:p>
            <a:pPr>
              <a:buNone/>
            </a:pPr>
            <a:r>
              <a:rPr lang="es-ES" dirty="0" smtClean="0"/>
              <a:t>Simple.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 menos que una esquina de la casa esté desviada hasta un cuarto de pulgada.</a:t>
            </a:r>
          </a:p>
          <a:p>
            <a:pPr>
              <a:buNone/>
            </a:pPr>
            <a:r>
              <a:rPr lang="es-ES" dirty="0" smtClean="0"/>
              <a:t>Detalles. Otro amigo recibe una factura con un pago global. </a:t>
            </a:r>
          </a:p>
          <a:p>
            <a:pPr>
              <a:buNone/>
            </a:pPr>
            <a:r>
              <a:rPr lang="es-ES" dirty="0" smtClean="0"/>
              <a:t>No puede entender lo que pasó. ¿Por qué la factura fue tan alta? </a:t>
            </a:r>
          </a:p>
          <a:p>
            <a:pPr>
              <a:buNone/>
            </a:pPr>
            <a:r>
              <a:rPr lang="es-ES" dirty="0" smtClean="0"/>
              <a:t>No había leído la letra pequeña del acuerdo que había firmado.</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Detalles. Sabemos que los detalles importan y, sin embargo, a menudo centramos nuestra atención en el “panorama general”, en la grandeza. </a:t>
            </a:r>
          </a:p>
          <a:p>
            <a:pPr>
              <a:buNone/>
            </a:pPr>
            <a:r>
              <a:rPr lang="es-ES" dirty="0" smtClean="0"/>
              <a:t>Al hacerlo, somos víctimas de una tendencia muy humana pero que a menudo nos hace tropezar. </a:t>
            </a:r>
          </a:p>
          <a:p>
            <a:pPr>
              <a:buNone/>
            </a:pPr>
            <a:r>
              <a:rPr lang="es-ES" dirty="0" smtClean="0"/>
              <a:t>El amor es “todo lo que hay”, pero amamos a una persona o cosa específica.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Consideramos el arte como el pináculo de la expresión humana, pero cuando hablamos de arte, estamos hablando de pinturas, sinfonías o libros específicos que han conmovido nuestros corazones.</a:t>
            </a:r>
          </a:p>
          <a:p>
            <a:pPr>
              <a:buNone/>
            </a:pPr>
            <a:r>
              <a:rPr lang="es-ES" dirty="0" smtClean="0"/>
              <a:t>Anhelamos lo grandioso.</a:t>
            </a:r>
          </a:p>
          <a:p>
            <a:pPr>
              <a:buNone/>
            </a:pPr>
            <a:r>
              <a:rPr lang="es-ES" dirty="0" smtClean="0"/>
              <a:t>Pero debemos vivir para el detalle. </a:t>
            </a:r>
          </a:p>
          <a:p>
            <a:pPr>
              <a:buNone/>
            </a:pPr>
            <a:r>
              <a:rPr lang="es-ES" dirty="0" smtClean="0"/>
              <a:t>Debemos vivir en el detalle.</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Así es en la narración de Shemot. </a:t>
            </a:r>
          </a:p>
          <a:p>
            <a:pPr>
              <a:buNone/>
            </a:pPr>
            <a:r>
              <a:rPr lang="es-ES" dirty="0" smtClean="0"/>
              <a:t>Vemos la transformación de un pueblo esclavizado en una nación libre. </a:t>
            </a:r>
          </a:p>
          <a:p>
            <a:pPr>
              <a:buNone/>
            </a:pPr>
            <a:r>
              <a:rPr lang="es-ES" dirty="0" smtClean="0"/>
              <a:t>El arco de esta transformación es notable. </a:t>
            </a:r>
          </a:p>
          <a:p>
            <a:pPr>
              <a:buNone/>
            </a:pPr>
            <a:r>
              <a:rPr lang="es-ES" dirty="0" smtClean="0"/>
              <a:t>A través de las primeras parashot de Shemot a través de Bo y Beshalaj, el pueblo se prepara para el éxodo y el escape final de sus largos años de esclavitud.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Cuando llegamos a Yitro y Mishpatim comienza a suceder algo aún más poderoso que su anhelo de libertad; la libertad física que ha sido el foco de las parashot se transforma en un anhelo de independencia espiritual.</a:t>
            </a:r>
          </a:p>
          <a:p>
            <a:pPr>
              <a:buNone/>
            </a:pPr>
            <a:r>
              <a:rPr lang="es-ES" dirty="0" smtClean="0"/>
              <a:t>¿Qué podría ser más grandioso o más épico? </a:t>
            </a:r>
          </a:p>
          <a:p>
            <a:pPr>
              <a:buNone/>
            </a:pPr>
            <a:r>
              <a:rPr lang="es-ES" dirty="0" smtClean="0"/>
              <a:t>Y, sin embargo, ¿cómo se comunica esta independencia espiritual?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 través de un acto único y concreto; mediante la construcción de un mikdash, un espacio donde el espíritu de Dios residirá permanentemente entre la gente. </a:t>
            </a:r>
          </a:p>
          <a:p>
            <a:pPr>
              <a:buNone/>
            </a:pPr>
            <a:r>
              <a:rPr lang="es-ES" sz="2900" dirty="0" smtClean="0"/>
              <a:t>Más que un ejercicio de gloria, la construcción del mikdash es un ejercicio de detalle y micro gestión.</a:t>
            </a:r>
          </a:p>
          <a:p>
            <a:pPr>
              <a:buNone/>
            </a:pPr>
            <a:r>
              <a:rPr lang="es-ES" sz="2900" dirty="0" smtClean="0"/>
              <a:t>“Y todo sabio entre vosotros venga y haga todo lo que el Eterno ha mandado, el Tabernáculo, su tienda...”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Así manda el texto, antes de pasar a detallar todo lo que Dios mandó hacer al pueblo.</a:t>
            </a:r>
          </a:p>
          <a:p>
            <a:pPr>
              <a:buNone/>
            </a:pPr>
            <a:r>
              <a:rPr lang="es-ES" dirty="0" smtClean="0"/>
              <a:t>El énfasis en los detalles es poderoso en toda la Sidráh. </a:t>
            </a:r>
          </a:p>
          <a:p>
            <a:pPr>
              <a:buNone/>
            </a:pPr>
            <a:r>
              <a:rPr lang="es-ES" dirty="0" smtClean="0"/>
              <a:t>La Torá nos informa dieciocho veces que los israelitas siguieron las instrucciones que les dieron, “tal como Dios le ordenó a Moisés”. ¡Dieciocho veces! </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Bien, entendemos que los detalles son importantes. </a:t>
            </a:r>
          </a:p>
          <a:p>
            <a:pPr>
              <a:buNone/>
            </a:pPr>
            <a:r>
              <a:rPr lang="es-ES" sz="3600" dirty="0" smtClean="0"/>
              <a:t>Pero incluso si estamos de acuerdo en que es importante conocer los muchos y variados detalles para construir el mikdash, ¿por qué repetir las palabras palabra por palabra dieciocho veces?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¿Realmente pensó Dios que la gente no podía seguir las instrucciones después de que se las dijeran cinco veces? ¿Diez veces?</a:t>
            </a:r>
          </a:p>
          <a:p>
            <a:pPr>
              <a:buNone/>
            </a:pPr>
            <a:r>
              <a:rPr lang="es-ES" dirty="0" smtClean="0"/>
              <a:t>En Gematria hebrea 18 es equivalente a las letras Yud y Jet</a:t>
            </a:r>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p>
          <a:p>
            <a:pPr>
              <a:buNone/>
            </a:pPr>
            <a:endParaRPr lang="es-ES" dirty="0" smtClean="0"/>
          </a:p>
          <a:p>
            <a:pPr>
              <a:buNone/>
            </a:pPr>
            <a:endParaRPr lang="es-ES" dirty="0" smtClean="0"/>
          </a:p>
          <a:p>
            <a:pPr>
              <a:buNone/>
            </a:pPr>
            <a:endParaRPr lang="es-ES" dirty="0" smtClean="0"/>
          </a:p>
          <a:p>
            <a:pPr algn="ctr">
              <a:buNone/>
            </a:pPr>
            <a:r>
              <a:rPr lang="es-ES" sz="4800" dirty="0" smtClean="0"/>
              <a:t>Jai = Vida</a:t>
            </a:r>
          </a:p>
          <a:p>
            <a:pPr algn="ctr">
              <a:buNone/>
            </a:pPr>
            <a:r>
              <a:rPr lang="es-ES" sz="4800" dirty="0" smtClean="0"/>
              <a:t>Bereshit 3:10 “Vaejave, Me Escondí”</a:t>
            </a:r>
          </a:p>
        </p:txBody>
      </p:sp>
      <p:pic>
        <p:nvPicPr>
          <p:cNvPr id="1026" name="Picture 2"/>
          <p:cNvPicPr>
            <a:picLocks noChangeAspect="1" noChangeArrowheads="1"/>
          </p:cNvPicPr>
          <p:nvPr/>
        </p:nvPicPr>
        <p:blipFill>
          <a:blip r:embed="rId3"/>
          <a:srcRect/>
          <a:stretch>
            <a:fillRect/>
          </a:stretch>
        </p:blipFill>
        <p:spPr bwMode="auto">
          <a:xfrm>
            <a:off x="3848591" y="1965366"/>
            <a:ext cx="1066800" cy="457200"/>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4048125" y="3128963"/>
            <a:ext cx="1047750" cy="60007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“repetición” de todos los detalles y especificaciones del mikdash es el llamado de Dios “después de que el hombre peca”. </a:t>
            </a:r>
          </a:p>
          <a:p>
            <a:pPr>
              <a:buNone/>
            </a:pPr>
            <a:r>
              <a:rPr lang="es-ES" dirty="0" smtClean="0"/>
              <a:t>Se trata, por tanto, de una nueva convocatoria. ¿Por qué? </a:t>
            </a:r>
          </a:p>
          <a:p>
            <a:pPr>
              <a:buNone/>
            </a:pPr>
            <a:r>
              <a:rPr lang="es-ES" dirty="0" smtClean="0"/>
              <a:t>Porque las mismas palabras escuchadas por un hombre transformado se convierten en un mensaje transformado.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llamado de Dios fue escuchado por un pueblo con una nueva comprensión, un pueblo cuya conciencia de Dios era mucho mayor después de haber pecado que antes.</a:t>
            </a:r>
          </a:p>
          <a:p>
            <a:pPr>
              <a:buNone/>
            </a:pPr>
            <a:r>
              <a:rPr lang="es-ES" dirty="0" smtClean="0"/>
              <a:t>Dios no cambia antes o después de que el hombre peque, pero el hombre sí.</a:t>
            </a:r>
          </a:p>
          <a:p>
            <a:pPr>
              <a:buNone/>
            </a:pPr>
            <a:r>
              <a:rPr lang="es-ES" dirty="0" smtClean="0"/>
              <a:t>Entonces la repetición es necesaria. Una vez. Incluso dos veces. </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Pero, ¿dieciocho veces?</a:t>
            </a:r>
          </a:p>
          <a:p>
            <a:pPr>
              <a:buNone/>
            </a:pPr>
            <a:r>
              <a:rPr lang="es-ES" dirty="0" smtClean="0"/>
              <a:t>Es en esta repetición continua que aprendemos una de las grandes lecciones de la vida. </a:t>
            </a:r>
          </a:p>
          <a:p>
            <a:pPr>
              <a:buNone/>
            </a:pPr>
            <a:r>
              <a:rPr lang="es-ES" dirty="0" smtClean="0"/>
              <a:t>La vida puede ampliarse con “momentos notables”, pero no está definida por ellos. </a:t>
            </a:r>
          </a:p>
          <a:p>
            <a:pPr>
              <a:buNone/>
            </a:pPr>
            <a:r>
              <a:rPr lang="es-ES" dirty="0" smtClean="0"/>
              <a:t>Más bien, se define por toda una vida de momentos.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Los hechos singulares y heroicos asombran y captan nuestra atención, pero es en la repetición constante, día a día, de deberes detallados y de buenas y sencillas acciones mediante las cuales se realiza la plenitud de una vida.</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Una experiencia en la cima de una montaña es estimulante, pero no llegamos a la cima de la montaña con un solo y atrevido salto, sino mediante un ascenso metódico, paso a paso, recorte a recorte, por la ladera de la montaña.</a:t>
            </a:r>
          </a:p>
          <a:p>
            <a:pPr>
              <a:buNone/>
            </a:pPr>
            <a:r>
              <a:rPr lang="es-ES" dirty="0" smtClean="0"/>
              <a:t>¿Cuál es el mayor desafío, un momento de brillantez o la bondad constante –incluso laboriosa– y continua?</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Moisés vio grandeza en el logro humano de las pequeñas cosas; en la ejecución exacta y precisa de las instrucciones, en la autodisciplina y en la atención fiel y cuidadosa a cada detalle, “</a:t>
            </a:r>
            <a:r>
              <a:rPr lang="es-ES" sz="3500" i="1" dirty="0" smtClean="0"/>
              <a:t>y Moisés miró toda la obra, y he aquí, la habían hecho como el Señor había mandado, así también lo habían hecho, y Moisés los bendijo</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La bendición es un reconocimiento de esos detalles.</a:t>
            </a:r>
          </a:p>
          <a:p>
            <a:pPr>
              <a:buNone/>
            </a:pPr>
            <a:r>
              <a:rPr lang="es-ES" sz="3000" dirty="0" smtClean="0"/>
              <a:t>Es en lo particular donde vemos lo Divino. </a:t>
            </a:r>
          </a:p>
          <a:p>
            <a:pPr>
              <a:buNone/>
            </a:pPr>
            <a:r>
              <a:rPr lang="es-ES" sz="3000" dirty="0" smtClean="0"/>
              <a:t>Cuando Dios creó a la humanidad, no creó multitudes, sino un hombre y una mujer; su valor es igual al valor del mundo entero. </a:t>
            </a:r>
          </a:p>
          <a:p>
            <a:pPr>
              <a:buNone/>
            </a:pPr>
            <a:r>
              <a:rPr lang="es-ES" sz="3000" dirty="0" smtClean="0"/>
              <a:t>No se requiere heroísmo para alcanzar la grandeza. “Se considera que quien salva un alma ha salvado un mundo entero”.</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principal preocupación del judaísmo es lo singular, lo individual, el detalle.</a:t>
            </a:r>
          </a:p>
          <a:p>
            <a:pPr>
              <a:buNone/>
            </a:pPr>
            <a:r>
              <a:rPr lang="es-ES" dirty="0" smtClean="0"/>
              <a:t>De nuevo, un buen argumento a favor de la repetición. ¿Pero dieciocho veces?</a:t>
            </a:r>
          </a:p>
          <a:p>
            <a:pPr>
              <a:buNone/>
            </a:pPr>
            <a:r>
              <a:rPr lang="es-ES" dirty="0" smtClean="0"/>
              <a:t>El Talmud de Jerusalén compara la repetición de las instrucciones de Dios para el mikdash dieciocho veces “tal como Dios ordenó” con las dieciocho bendiciones del Shmoné Esréh.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 primera vista, la comparación parece sólo superficial, un acuerdo numérico. </a:t>
            </a:r>
          </a:p>
          <a:p>
            <a:pPr>
              <a:buNone/>
            </a:pPr>
            <a:r>
              <a:rPr lang="es-ES" dirty="0" smtClean="0"/>
              <a:t>Pero si miramos más de cerca, vemos que Shmoné Esréh, más que cualquier otra oración judía, nos enseña que la vida no es una mezcolanza de generalidades universales o necesidades y placeres únicos.</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Nos enseña sino el reconocimiento de que un Dios particular, que es capaz de proveer y respondiendo a cada una de nuestras muchas necesidades y solicitudes personalizadas, detalladas y específicas, escucha nuestra oración muy particular.</a:t>
            </a:r>
          </a:p>
          <a:p>
            <a:pPr>
              <a:buNone/>
            </a:pPr>
            <a:r>
              <a:rPr lang="es-ES" dirty="0" smtClean="0"/>
              <a:t>La sabiduría que requiere uno no es la sabiduría que busca el otro.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Mi fragilidad requiere un perdón diferente al tuyo. </a:t>
            </a:r>
          </a:p>
          <a:p>
            <a:pPr>
              <a:buNone/>
            </a:pPr>
            <a:r>
              <a:rPr lang="es-ES" dirty="0" smtClean="0"/>
              <a:t>La curación que necesita uno es diferente de la terapia que requiere otro. </a:t>
            </a:r>
          </a:p>
          <a:p>
            <a:pPr>
              <a:buNone/>
            </a:pPr>
            <a:r>
              <a:rPr lang="es-ES" dirty="0" smtClean="0"/>
              <a:t>La oración es una experiencia religiosa individual porque, así como los detalles de las solicitudes varían, también varían los detalles de la respuesta.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Oramos a Dios, porque sólo Él puede relacionarse y responder a nuestras necesidades únicas y particulares.</a:t>
            </a:r>
          </a:p>
          <a:p>
            <a:pPr>
              <a:buNone/>
            </a:pPr>
            <a:r>
              <a:rPr lang="es-ES" sz="3000" dirty="0" smtClean="0"/>
              <a:t>Dios quiere que imitemos sus caminos. </a:t>
            </a:r>
          </a:p>
          <a:p>
            <a:pPr>
              <a:buNone/>
            </a:pPr>
            <a:r>
              <a:rPr lang="es-ES" sz="3000" dirty="0" smtClean="0"/>
              <a:t>Así como Él debe prestar atención a las necesidades humanas más pequeñas, también espera y anticipa que nosotros también viviremos no según generalidades o verdades universales,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sino más bien prestando atención al llamado de los detalles Divinos. </a:t>
            </a:r>
          </a:p>
          <a:p>
            <a:pPr>
              <a:buNone/>
            </a:pPr>
            <a:r>
              <a:rPr lang="es-ES" dirty="0" smtClean="0"/>
              <a:t>Nuestra vida es como un mikdash. </a:t>
            </a:r>
          </a:p>
          <a:p>
            <a:pPr>
              <a:buNone/>
            </a:pPr>
            <a:r>
              <a:rPr lang="es-ES" dirty="0" smtClean="0"/>
              <a:t>Cuando lo hacemos, pretendemos comparar nuestros caminos con los Suyos y nos encontramos caminando “…en Sus caminos”.</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LA SANTIDAD Y NUESTROS CUERPOS</a:t>
            </a:r>
          </a:p>
          <a:p>
            <a:r>
              <a:rPr lang="es-ES" dirty="0" smtClean="0"/>
              <a:t>De las </a:t>
            </a:r>
            <a:r>
              <a:rPr lang="es-ES" smtClean="0"/>
              <a:t>notas de Karen Miller Jackson</a:t>
            </a:r>
            <a:endParaRPr lang="es-ES" dirty="0" smtClean="0"/>
          </a:p>
          <a:p>
            <a:r>
              <a:rPr lang="es-ES" i="1" dirty="0" smtClean="0"/>
              <a:t>Esta porción de la Torá enseña que la santidad no está destinada a suprimir nuestra fisicalidad, sino a elevarla.</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Dos preguntas muy interesantes que resuelven no pocas inquietudes:</a:t>
            </a:r>
          </a:p>
          <a:p>
            <a:r>
              <a:rPr lang="es-ES" dirty="0" smtClean="0"/>
              <a:t>¿La Torá ve el cuerpo como una fuente de santidad o como un impedimento para la espiritualidad? </a:t>
            </a:r>
          </a:p>
          <a:p>
            <a:r>
              <a:rPr lang="es-ES" dirty="0" smtClean="0"/>
              <a:t>¿Es el cuerpo físico y sus impulsos sexuales algo que se debe suprimir o la fisicalidad es vista positivamente en las fuentes judías?</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La doble porción de la Torá de Vayakel-Pekudé describe la construcción del lugar más sagrado, el Mishkán (tabernáculo), habitado por las personas más sagradas, los Kohanim (sacerdotes). </a:t>
            </a:r>
          </a:p>
          <a:p>
            <a:r>
              <a:rPr lang="es-ES" dirty="0" smtClean="0"/>
              <a:t>¿Qué dicen estos capítulos acerca de la santidad del cuerpo?</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El Talmud nos dice que una de las primeras cosas que debemos hacer por la mañana es lavarnos las manos y decir la bendición </a:t>
            </a:r>
            <a:r>
              <a:rPr lang="es-ES" i="1" dirty="0" smtClean="0"/>
              <a:t>Al Netilat Yadayim. </a:t>
            </a:r>
          </a:p>
          <a:p>
            <a:r>
              <a:rPr lang="es-ES" dirty="0" smtClean="0"/>
              <a:t>Los comentaristas medievales sugieren dos enfoques para comprender esta práctica que reflejan diferentes perspectivas sobre cómo ver el cuerpo físico.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Un enfoque implica que nos lavemos para purificar el cuerpo, ya que uno puede haber tocado lugares íntimos durante la noche. </a:t>
            </a:r>
          </a:p>
          <a:p>
            <a:r>
              <a:rPr lang="es-ES" dirty="0" smtClean="0"/>
              <a:t>El otro considera que lavarse santifica el cuerpo físico, que tiene el potencial de hacer tanto bien en el mundo.</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sz="3000" dirty="0" smtClean="0"/>
              <a:t>La base para el segundo punto de vista se encuentra al final de Vayakel-Pekudé, que establece:</a:t>
            </a:r>
          </a:p>
          <a:p>
            <a:r>
              <a:rPr lang="es-ES" sz="3000" dirty="0" smtClean="0"/>
              <a:t>Puso la fuente entre la Tienda de Reunión y el altar, y puso en ella agua para lavarse. De ella Moisés y Aarón y sus hijos se lavarían las manos y los pies; se lavaron cuando entraron en la Tienda de Reunión y cuando se acercaron al altar, como el SEÑOR había mandado a Moisés.</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El lavado de manos y pies hecho por los sacerdotes en el tabernáculo también se llama </a:t>
            </a:r>
            <a:r>
              <a:rPr lang="es-ES" i="1" dirty="0" smtClean="0"/>
              <a:t>kedushat yadayim ve'raglayim</a:t>
            </a:r>
            <a:r>
              <a:rPr lang="es-ES" dirty="0" smtClean="0"/>
              <a:t>, la santificación de manos y pies. </a:t>
            </a:r>
          </a:p>
          <a:p>
            <a:r>
              <a:rPr lang="es-ES" dirty="0" smtClean="0"/>
              <a:t>Aquí, lo físico no se considera profano, sino que se destaca por su potencial para la santidad.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Los sacerdotes se tomaban un momento para ser conscientes del trabajo sagrado que estaban a punto de hacer con sus manos y pies.</a:t>
            </a:r>
          </a:p>
          <a:p>
            <a:r>
              <a:rPr lang="es-ES" dirty="0" smtClean="0"/>
              <a:t>Un debate similar se desarrolla entre los conocidos rabinos Hillel y Shamai. El Midrash enseña que Hillel les dijo una vez a sus alumnos que se dirigía a cumplir una mitzvá.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Preguntaron cuál y Hillel respondió que iba a usar la casa de baños. </a:t>
            </a:r>
          </a:p>
          <a:p>
            <a:r>
              <a:rPr lang="es-ES" dirty="0" smtClean="0"/>
              <a:t>Los estudiantes se sorprendieron de que Hillel llamara a esto una mitzvá, hasta que les enseñó que debemos cuidar nuestros cuerpos físicos, ya que fueron creados a la imagen de Dios.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sz="3000" dirty="0" smtClean="0"/>
              <a:t>Shamai, por otro lado, no creía que cuidar el cuerpo físico fuera una mitzvá, ya que lo veía como una carga más que como una bendición.</a:t>
            </a:r>
          </a:p>
          <a:p>
            <a:r>
              <a:rPr lang="es-ES" sz="3000" dirty="0" smtClean="0"/>
              <a:t>El Midrash desarrolla la idea de que el cuerpo físico es sagrado con esta enseñanza sobre la palangana en la que los sacerdotes se lavaban las manos y los pies, que la Torá nos dice que se hizo con los “espejos de las mujeres”.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¿Por qué el fregadero, la fuente, se hizo específicamente con ellos? </a:t>
            </a:r>
          </a:p>
          <a:p>
            <a:r>
              <a:rPr lang="es-ES" dirty="0" smtClean="0"/>
              <a:t>En el folclore, los espejos a menudo se asocian con un énfasis excesivo en la fisicalidad y la belleza que conduce a la ruina.</a:t>
            </a:r>
          </a:p>
          <a:p>
            <a:r>
              <a:rPr lang="es-ES" dirty="0" smtClean="0"/>
              <a:t>Piense en las historias de Blanca nieves o Narciso.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p:txBody>
      </p:sp>
      <p:pic>
        <p:nvPicPr>
          <p:cNvPr id="1026" name="Picture 2"/>
          <p:cNvPicPr>
            <a:picLocks noChangeAspect="1" noChangeArrowheads="1"/>
          </p:cNvPicPr>
          <p:nvPr/>
        </p:nvPicPr>
        <p:blipFill>
          <a:blip r:embed="rId3"/>
          <a:srcRect/>
          <a:stretch>
            <a:fillRect/>
          </a:stretch>
        </p:blipFill>
        <p:spPr bwMode="auto">
          <a:xfrm>
            <a:off x="886804" y="2132362"/>
            <a:ext cx="7351198" cy="4268438"/>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sz="3000" dirty="0" smtClean="0"/>
              <a:t>En la mitología griega, Narciso era un cazador de Tespias en Beocia (la actual Karaburun, Izmir) que era conocido por su belleza. </a:t>
            </a:r>
          </a:p>
          <a:p>
            <a:r>
              <a:rPr lang="es-ES" sz="3000" dirty="0" smtClean="0"/>
              <a:t>Según Tzetzes, rechazó todos los avances románticos y finalmente se enamoró de su propio reflejo en un estanque de agua y lo miró fijamente por el resto de su vida. Después de su muerte, en su lugar brotó una flor que lleva su nombre.</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p:txBody>
      </p:sp>
      <p:pic>
        <p:nvPicPr>
          <p:cNvPr id="2050" name="Picture 2"/>
          <p:cNvPicPr>
            <a:picLocks noChangeAspect="1" noChangeArrowheads="1"/>
          </p:cNvPicPr>
          <p:nvPr/>
        </p:nvPicPr>
        <p:blipFill>
          <a:blip r:embed="rId3"/>
          <a:srcRect/>
          <a:stretch>
            <a:fillRect/>
          </a:stretch>
        </p:blipFill>
        <p:spPr bwMode="auto">
          <a:xfrm>
            <a:off x="0" y="2080889"/>
            <a:ext cx="4762500" cy="4762500"/>
          </a:xfrm>
          <a:prstGeom prst="rect">
            <a:avLst/>
          </a:prstGeom>
          <a:noFill/>
          <a:ln w="9525">
            <a:noFill/>
            <a:miter lim="800000"/>
            <a:headEnd/>
            <a:tailEnd/>
          </a:ln>
        </p:spPr>
      </p:pic>
      <p:pic>
        <p:nvPicPr>
          <p:cNvPr id="2051" name="Picture 3"/>
          <p:cNvPicPr>
            <a:picLocks noChangeAspect="1" noChangeArrowheads="1"/>
          </p:cNvPicPr>
          <p:nvPr/>
        </p:nvPicPr>
        <p:blipFill>
          <a:blip r:embed="rId4"/>
          <a:srcRect/>
          <a:stretch>
            <a:fillRect/>
          </a:stretch>
        </p:blipFill>
        <p:spPr bwMode="auto">
          <a:xfrm>
            <a:off x="6018068" y="2848098"/>
            <a:ext cx="2095500" cy="28956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"Blanca nieves" es un cuento de hadas alemán del siglo XIX que hoy en día es ampliamente conocido en todo el mundo occidental. </a:t>
            </a:r>
          </a:p>
          <a:p>
            <a:r>
              <a:rPr lang="es-ES" dirty="0" smtClean="0"/>
              <a:t>Los hermanos Grimm lo publicaron en 1812 en la primera edición de su colección Grimms' Fairy Tales, numerada como Tale 53.</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En Vayakel-Pekudé los espejos reflejan un mensaje más equilibrado. </a:t>
            </a:r>
          </a:p>
          <a:p>
            <a:r>
              <a:rPr lang="es-ES" dirty="0" err="1" smtClean="0"/>
              <a:t>Rashi</a:t>
            </a:r>
            <a:r>
              <a:rPr lang="es-ES" dirty="0" smtClean="0"/>
              <a:t>, citando el Midrash, explica que estos espejos eran utilizados por las mujeres israelitas en Egipto para embellecerse con el fin de seducir a sus maridos, que estaban esclavizados y habían perdido toda esperanza en el futuro.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Las mujeres persuadieron a los hombres para que tuvieran intimidad como símbolo de fe en que Dios los redimiría a todos.</a:t>
            </a:r>
          </a:p>
          <a:p>
            <a:r>
              <a:rPr lang="es-ES" dirty="0" smtClean="0"/>
              <a:t>Cuando las mujeres desearon donar estos espejos al Mishkán, Moisés al principio se negó, pensando que estos espejos estaban asociados con el acto físico vil y profano de la sexualidad.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Pero Dios corrige a Moisés, diciendo: “¡Acéptalos! Estos son más queridos para mí que todas las demás contribuciones”.</a:t>
            </a:r>
          </a:p>
          <a:p>
            <a:r>
              <a:rPr lang="es-ES" dirty="0" smtClean="0"/>
              <a:t>El mensaje de Vayakel-Pekudé es claro: la santidad no pretende suprimir nuestra fisicalidad. </a:t>
            </a:r>
          </a:p>
          <a:p>
            <a:r>
              <a:rPr lang="es-ES" dirty="0" smtClean="0"/>
              <a:t>Más bien, la forma en que usamos nuestros cuerpos es el camino a la santidad.</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El acto sexual, cuando se hace con respeto, puede y debe ser un acto de santidad. </a:t>
            </a:r>
          </a:p>
          <a:p>
            <a:r>
              <a:rPr lang="es-ES" dirty="0" smtClean="0"/>
              <a:t>Santificamos nuestras manos cada mañana para representar el potencial que tenemos para usar nuestras manos y pies para propósitos positivos en el mundo.</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rPr>
              <a:t>CADA UNO DE NUESTROS DIAS</a:t>
            </a:r>
          </a:p>
          <a:p>
            <a:r>
              <a:rPr lang="es-ES" dirty="0" smtClean="0"/>
              <a:t>De las enseñanzas del Rabino Eliahu Safrán</a:t>
            </a:r>
          </a:p>
          <a:p>
            <a:r>
              <a:rPr lang="es-ES" i="1" dirty="0" smtClean="0"/>
              <a:t>Mi religión consiste en una humilde admiración por el ilimitado espíritu superior que se revela en los pequeños detalles que somos capaces de percibir con nuestra frágil y débil mente. </a:t>
            </a:r>
            <a:r>
              <a:rPr lang="es-ES" dirty="0" smtClean="0"/>
              <a:t>- Albert Einstein</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Central a la narrativa en Shemot es la transformación del pueblo en la nación de Israel de los remanentes de nuestra esclavitud. </a:t>
            </a:r>
          </a:p>
          <a:p>
            <a:r>
              <a:rPr lang="es-ES" dirty="0" smtClean="0"/>
              <a:t>A través de las primeras parashot de Shemot a través de Bo y Beshalaj, la gente se prepara para el éxodo y el escape final de los largos años de esclavitud.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Cuando llegamos a Yitró y Mishpatim algo aún más poderoso comienza a suceder; nuestra libertad física que ha sido el foco de la parashot se convierte en una transformación más espiritual. </a:t>
            </a:r>
          </a:p>
          <a:p>
            <a:r>
              <a:rPr lang="es-ES" dirty="0" smtClean="0"/>
              <a:t>Un pueblo escapa de la esclavitud, una nación comienza a formarse en el desierto.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Cuando nuestra lectura llega a Yitró y Mishpatim, nos encontramos en medio de la transformación de nuestra libertad física a la independencia y exclusividad espiritual.</a:t>
            </a:r>
          </a:p>
          <a:p>
            <a:r>
              <a:rPr lang="es-ES" sz="3000" dirty="0" smtClean="0"/>
              <a:t>¿Cómo se nos comunica esta nueva independencia espiritual? A través de la construcción de un mikdash, un espacio donde el espíritu de Dios residirá permanentemente entre nosotros.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Sin embargo, así como nuestra libertad física no se realizó sin contratiempos, nuestro desarrollo espiritual fue desafiado desde el principio. </a:t>
            </a:r>
          </a:p>
          <a:p>
            <a:r>
              <a:rPr lang="es-ES" dirty="0" smtClean="0"/>
              <a:t>Ki-</a:t>
            </a:r>
            <a:r>
              <a:rPr lang="es-ES" dirty="0" err="1" smtClean="0"/>
              <a:t>Tisá</a:t>
            </a:r>
            <a:r>
              <a:rPr lang="es-ES" dirty="0" smtClean="0"/>
              <a:t> nos muestra a Israel como una novia infiel bajo la jupá; buscando un becerro de oro.</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De la misma manera que los individuos, las comunidades se enfrentan a la crisis, al error y al pecado. </a:t>
            </a:r>
          </a:p>
          <a:p>
            <a:r>
              <a:rPr lang="es-ES" dirty="0" smtClean="0"/>
              <a:t>Y, al igual que los individuos, la forma en que una comunidad responde a sus fechorías y fracasos inevitables la define más que los errores iniciales.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Es solo después de la tragedia del becerro de oro que construimos el mikdash. </a:t>
            </a:r>
          </a:p>
          <a:p>
            <a:r>
              <a:rPr lang="es-ES" dirty="0" smtClean="0"/>
              <a:t>En Vayakel-Pekudé, implementamos los planes e ideales descritos anteriormente y le damos la bienvenida a Dios entre nosotros.</a:t>
            </a:r>
          </a:p>
          <a:p>
            <a:r>
              <a:rPr lang="es-ES" dirty="0" smtClean="0"/>
              <a:t>¡Este es un momento muy glorioso! ¡Los cielos deberían abrirse con el canto de los ángeles!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Sin embargo, no es así como cierra Shemot, este libro monumental de la existencia judía. </a:t>
            </a:r>
          </a:p>
          <a:p>
            <a:r>
              <a:rPr lang="es-ES" dirty="0" smtClean="0"/>
              <a:t>En cambio, leemos detalles interminables de la construcción del mikdash. </a:t>
            </a:r>
          </a:p>
          <a:p>
            <a:r>
              <a:rPr lang="es-ES" dirty="0" smtClean="0"/>
              <a:t>Anhelamos la hermosa imagen, pero obtenemos hojas de especificaciones y planos.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err="1" smtClean="0"/>
              <a:t>Abravanel</a:t>
            </a:r>
            <a:r>
              <a:rPr lang="es-ES" sz="3000" dirty="0" smtClean="0"/>
              <a:t> no aguanta contra la decepción. Señala que la Torá registra en cinco ocasiones, tanto de manera detallada como general, la construcción del Tabernáculo. El más desconcertante es cuando Moisés le dijo a Israel: “Y que todo hombre sabio de entre vosotros venga y haga todo lo que el Señor ha mandado, el Tabernáculo, su tienda...” pasando a detallar todo lo que Dios les ordenó hacer.</a:t>
            </a:r>
            <a:endParaRPr lang="en-U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¿No hubiera sido suficiente haber terminado con las palabras “y hacer todo lo que Dios ha mandado”? Tenemos que preguntarnos, ¿Por qué la repetición?</a:t>
            </a:r>
          </a:p>
          <a:p>
            <a:r>
              <a:rPr lang="es-ES" sz="3000" dirty="0" smtClean="0"/>
              <a:t>El énfasis en los detalles es conspicuo en todo el Sidra. La Torá nos informa dieciocho veces que los israelitas siguieron las instrucciones que se les dieron, “tal como Dios le ordenó a Moisés”. ¡Dieciocho veces!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Aunque estemos de acuerdo en que es importante conocer los muchos y variados detalles para construir el mikdash, ¿por qué repetir las palabras palabra por palabra dieciocho veces? ¡Ciertamente una vez hubiera sido suficiente!</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Rambán y Or Ha-</a:t>
            </a:r>
            <a:r>
              <a:rPr lang="es-ES" dirty="0" err="1" smtClean="0"/>
              <a:t>Jayim</a:t>
            </a:r>
            <a:r>
              <a:rPr lang="es-ES" dirty="0" smtClean="0"/>
              <a:t> coinciden en que el motivo de la repetición es similar “al expuesto por nuestros Sabios con respecto a las recapitulaciones del sirviente de Abraham, Eliezer. Dado que la historia era tan preciosa para Él, se registró dos veces. De manera similar, la historia del Tabernáculo se registró dos veces porque Él lo amaba”.</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Pero la repetición de la conversación de Eliezer no se transmite, como la historia del mikdash, palabra por palabra. </a:t>
            </a:r>
          </a:p>
          <a:p>
            <a:r>
              <a:rPr lang="es-ES" dirty="0" smtClean="0"/>
              <a:t>Las adiciones y variaciones entre la historia original y los informes de Eliezer se suman a la narrativa y las lecciones que tomamos de la repetición.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En este caso, "era amado por Él", porque incluso sin las adiciones y variaciones, "las charlas de sobremesa de los sirvientes de los patriarcas eran más preciosas para el Santo que la Torá de sus descendientes". Dios disfruta incluso de las “repeticiones” de aquellos que se encuentran en compañía de los Avot de la misma manera que un abuelo disfruta escuchando historias de sus nietos de personas que los han visto.</a:t>
            </a:r>
            <a:endParaRPr lang="en-U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Entendemos el placer de Dios en los informes de Eliezer. Pero, ¿qué disfrute podría obtener Él, sin embargo, de una repetición seca de la construcción del Tabernáculo? Gran disfrute como resulta! </a:t>
            </a:r>
          </a:p>
          <a:p>
            <a:r>
              <a:rPr lang="es-ES" sz="3000" dirty="0" smtClean="0"/>
              <a:t>Uno de los grandes placeres de Dios es anticipar la capacidad, la fuerza interior y el poder del hombre para arrepentirse, “porque su diestra está extendida para recibir al penitente”.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Dios conoce demasiado bien la naturaleza del hombre que lo lleva al pecado. </a:t>
            </a:r>
          </a:p>
          <a:p>
            <a:r>
              <a:rPr lang="es-ES" dirty="0" smtClean="0"/>
              <a:t>Esa es la razón de la mayor bondad de Dios hacia el hombre: la teshuvá. </a:t>
            </a:r>
          </a:p>
          <a:p>
            <a:r>
              <a:rPr lang="es-ES" dirty="0" smtClean="0"/>
              <a:t>Por lo tanto, Dios disfruta acercándose al hombre con un espíritu de perdón. </a:t>
            </a:r>
          </a:p>
          <a:p>
            <a:r>
              <a:rPr lang="es-ES" dirty="0" smtClean="0"/>
              <a:t>Él es el “clemente, que perdona abundantemente”.</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La repetición de las instrucciones para construir el mikdash no es simplemente una repetición, sino un gesto del amor de Dios por Sus hijos, quienes fueron aplastados emocional y espiritualmente después de hacer el becerro de oro. </a:t>
            </a:r>
          </a:p>
          <a:p>
            <a:r>
              <a:rPr lang="es-ES" sz="3000" dirty="0" smtClean="0"/>
              <a:t>En su estado caído, escuchan una vez más el llamado a construir el mikdash, donde reposará la presencia de Dios.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Sus espíritus se rejuvenecen. “Eso fue amado por Él”. </a:t>
            </a:r>
          </a:p>
          <a:p>
            <a:r>
              <a:rPr lang="es-ES" sz="3000" dirty="0" smtClean="0"/>
              <a:t>La pasión por construir el mikdash superó el pecado del egel.</a:t>
            </a:r>
          </a:p>
          <a:p>
            <a:r>
              <a:rPr lang="es-ES" sz="3000" dirty="0" smtClean="0"/>
              <a:t>El disfrute de Dios al ver a Su pueblo arrepentirse con entusiasmo produjo un llamado renovado para construir el mikdash, no solo una revisión de los viejos sentimientos.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“Fue amado por Él” para volver a poder dar instrucciones a un pueblo espiritualmente resucitado, sabiendo que ahora responderían “tal como Él lo mandó”.</a:t>
            </a:r>
          </a:p>
          <a:p>
            <a:r>
              <a:rPr lang="es-ES" dirty="0" smtClean="0"/>
              <a:t>“Yo soy el Señor antes que el hombre peque, y yo soy el Señor después que el hombre peca”.</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La “repetición” de todos los detalles y especificaciones del mikdash es el llamado de Dios “después del pecado del hombre”. </a:t>
            </a:r>
          </a:p>
          <a:p>
            <a:r>
              <a:rPr lang="es-ES" dirty="0" smtClean="0"/>
              <a:t>Como tal, es una nueva llamada. ¿Por qué? Porque lo escucha un pueblo con un nuevo entendimiento, un pueblo cuya conciencia de Dios es mucho mayor después de que peca que antes.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i="1" dirty="0" smtClean="0"/>
              <a:t>Dios no cambia antes o después de que el hombre peca, pero el hombre sí.</a:t>
            </a:r>
          </a:p>
          <a:p>
            <a:r>
              <a:rPr lang="es-ES" dirty="0" smtClean="0"/>
              <a:t>La repetición resuena entonces.</a:t>
            </a:r>
          </a:p>
          <a:p>
            <a:r>
              <a:rPr lang="es-ES" dirty="0" smtClean="0"/>
              <a:t>Pero aún así, ¿dieciocho veces?</a:t>
            </a:r>
          </a:p>
          <a:p>
            <a:r>
              <a:rPr lang="es-ES" dirty="0" smtClean="0"/>
              <a:t>Es en esta repetición continua donde aprendemos una de las grandes lecciones de la vida.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Vivimos en una época en la que la experiencia se reduce a fragmentos de sonido y nuestras emociones más profundas se expresan en 140 caracteres o menos. </a:t>
            </a:r>
          </a:p>
          <a:p>
            <a:r>
              <a:rPr lang="es-ES" dirty="0" smtClean="0"/>
              <a:t>En tal contexto, es difícil recordar que la vida no se define por “momentos” notables sino por una vida de momentos.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Las hazañas singulares y heroicas asombran, pero es en la constante, día a día, repetición de deberes detallados y simples y buenas acciones que se realiza la plenitud de una vida.</a:t>
            </a:r>
          </a:p>
          <a:p>
            <a:r>
              <a:rPr lang="es-ES" sz="3000" dirty="0" smtClean="0"/>
              <a:t>Llegar a la cima de la montaña no se logra con un solo y atrevido salto, sino con la ascensión metódica de la ladera de la montaña, paso a paso, corte por corte.</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Elogiamos el brillante ensayo, pero me gustaría preguntar ¿Quién merece el mayor elogio? </a:t>
            </a:r>
          </a:p>
          <a:p>
            <a:r>
              <a:rPr lang="es-ES" dirty="0" smtClean="0"/>
              <a:t>¿El filántropo de un millón de dólares o el donante constante y solidario de medios más modestos que se esfuerza por contribuir regularmente a todas las causas benéficas importantes?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¿Solo alabamos a quien se lanza a aguas turbulentas para salvar la vida de un niño o aplaudimos también a quien en su vida diaria está llena de buenas obras, cada una en sí misma una pequeña perla sin duda, pero que, sobre toda una vida, formar un hermoso collar de tales perlas?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¿Cuál es el mayor desafío, un momento de brillantez o una bondad constante y continua?</a:t>
            </a:r>
          </a:p>
          <a:p>
            <a:r>
              <a:rPr lang="es-ES" dirty="0" smtClean="0"/>
              <a:t>Moisés vio grandeza en el logro humano de las pequeñas cosas; en la ejecución exacta y precisa de las instrucciones, en la autodisciplina, y en la atención fiel y solícita a cada detalle,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“y Moisés examinó toda la obra, y he aquí que lo habían hecho como el Señor lo había mandado, así lo había hecho, y Moisés los bendijo”.</a:t>
            </a:r>
          </a:p>
          <a:p>
            <a:r>
              <a:rPr lang="es-ES" sz="3000" dirty="0" smtClean="0"/>
              <a:t>La bendición es un reconocimiento de esos detalles.</a:t>
            </a:r>
          </a:p>
          <a:p>
            <a:r>
              <a:rPr lang="es-ES" sz="3000" dirty="0" smtClean="0"/>
              <a:t>Es en lo particular que vemos lo Divino. Cuando comemos una manzana, decimos una bendición por esa manzana.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Cuando Dios creó a la humanidad, no creó multitudes, sino un hombre y una mujer; su valor es igual al valor del mundo entero. No se requiere heroísmo para alcanzar la grandeza. “Se considera que el que salva un alma ha salvado un mundo entero”.</a:t>
            </a:r>
          </a:p>
          <a:p>
            <a:r>
              <a:rPr lang="es-ES" dirty="0" smtClean="0"/>
              <a:t>La principal preocupación del judaísmo es lo singular, lo individual, el detalle.</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600" dirty="0" smtClean="0"/>
              <a:t>El Talmud de Jerusalén compara la repetición de las instrucciones de Dios para el mikdash dieciocho veces “tal como Dios ordenó” con las dieciocho bendiciones del Shemoné Esréh. </a:t>
            </a:r>
          </a:p>
          <a:p>
            <a:r>
              <a:rPr lang="es-ES" sz="3600" dirty="0" smtClean="0"/>
              <a:t>A primera vista, la comparación parece superficial, un acuerdo numérico.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2800" dirty="0" smtClean="0"/>
              <a:t>Pero mirando más de cerca, vemos que Shemoné Esréh, más que cualquier otra oración judía, nos enseña que la vida no es una mezcla de generalidades universales o necesidades y placeres de una sola vez, sino el reconocimiento de que un Dios particular, que es capaz de proveer y respondiendo a cada una de nuestras muchísimas necesidades y solicitudes personalizadas, detalladas y específicas, escucha nuestra oración muy particular.</a:t>
            </a:r>
            <a:endParaRPr lang="en-U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100" dirty="0" smtClean="0"/>
              <a:t>La sabiduría requerida por uno no es la sabiduría buscada por el otro. </a:t>
            </a:r>
          </a:p>
          <a:p>
            <a:r>
              <a:rPr lang="es-ES" sz="3100" dirty="0" smtClean="0"/>
              <a:t>Mi fragilidad requiere un perdón diferente al tuyo. La curación que necesita uno es diferente de la terapia que requiere otro. La oración es una experiencia religiosa individual porque así como varían los detalles de las solicitudes, también varían los detalles de la respuesta. </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Oramos a Dios, porque solo Él puede relacionarse y responder a nuestras necesidades únicas y particulares, "Porque solo Él es </a:t>
            </a:r>
            <a:r>
              <a:rPr lang="es-ES" sz="3000" dirty="0" err="1" smtClean="0"/>
              <a:t>poel</a:t>
            </a:r>
            <a:r>
              <a:rPr lang="es-ES" sz="3000" dirty="0" smtClean="0"/>
              <a:t> </a:t>
            </a:r>
            <a:r>
              <a:rPr lang="es-ES" sz="3000" dirty="0" err="1" smtClean="0"/>
              <a:t>g'vurot</a:t>
            </a:r>
            <a:r>
              <a:rPr lang="es-ES" sz="3000" dirty="0" smtClean="0"/>
              <a:t>, </a:t>
            </a:r>
            <a:r>
              <a:rPr lang="es-ES" sz="3000" dirty="0" err="1" smtClean="0"/>
              <a:t>oseh</a:t>
            </a:r>
            <a:r>
              <a:rPr lang="es-ES" sz="3000" dirty="0" smtClean="0"/>
              <a:t> </a:t>
            </a:r>
            <a:r>
              <a:rPr lang="es-ES" sz="3000" dirty="0" err="1" smtClean="0"/>
              <a:t>jadashot</a:t>
            </a:r>
            <a:r>
              <a:rPr lang="es-ES" sz="3000" dirty="0" smtClean="0"/>
              <a:t>, </a:t>
            </a:r>
            <a:r>
              <a:rPr lang="es-ES" sz="3000" dirty="0" err="1" smtClean="0"/>
              <a:t>ba'al</a:t>
            </a:r>
            <a:r>
              <a:rPr lang="es-ES" sz="3000" dirty="0" smtClean="0"/>
              <a:t> </a:t>
            </a:r>
            <a:r>
              <a:rPr lang="es-ES" sz="3000" dirty="0" err="1" smtClean="0"/>
              <a:t>miljamot</a:t>
            </a:r>
            <a:r>
              <a:rPr lang="es-ES" sz="3000" dirty="0" smtClean="0"/>
              <a:t>, </a:t>
            </a:r>
            <a:r>
              <a:rPr lang="es-ES" sz="3000" dirty="0" err="1" smtClean="0"/>
              <a:t>zorea</a:t>
            </a:r>
            <a:r>
              <a:rPr lang="es-ES" sz="3000" dirty="0" smtClean="0"/>
              <a:t> </a:t>
            </a:r>
            <a:r>
              <a:rPr lang="es-ES" sz="3000" dirty="0" err="1" smtClean="0"/>
              <a:t>tzedakot</a:t>
            </a:r>
            <a:r>
              <a:rPr lang="es-ES" sz="3000" dirty="0" smtClean="0"/>
              <a:t>, </a:t>
            </a:r>
            <a:r>
              <a:rPr lang="es-ES" sz="3000" dirty="0" err="1" smtClean="0"/>
              <a:t>matzmiaj</a:t>
            </a:r>
            <a:r>
              <a:rPr lang="es-ES" sz="3000" dirty="0" smtClean="0"/>
              <a:t> </a:t>
            </a:r>
            <a:r>
              <a:rPr lang="es-ES" sz="3000" dirty="0" err="1" smtClean="0"/>
              <a:t>yeshuot</a:t>
            </a:r>
            <a:r>
              <a:rPr lang="es-ES" sz="3000" dirty="0" smtClean="0"/>
              <a:t>, </a:t>
            </a:r>
            <a:r>
              <a:rPr lang="es-ES" sz="3000" dirty="0" err="1" smtClean="0"/>
              <a:t>boreh</a:t>
            </a:r>
            <a:r>
              <a:rPr lang="es-ES" sz="3000" dirty="0" smtClean="0"/>
              <a:t> </a:t>
            </a:r>
            <a:r>
              <a:rPr lang="es-ES" sz="3000" dirty="0" err="1" smtClean="0"/>
              <a:t>refuot</a:t>
            </a:r>
            <a:r>
              <a:rPr lang="es-ES" sz="3000" dirty="0" smtClean="0"/>
              <a:t>".</a:t>
            </a:r>
          </a:p>
          <a:p>
            <a:r>
              <a:rPr lang="es-ES" sz="3000" dirty="0" smtClean="0"/>
              <a:t>Fuerte Labrador, Hacedor de Cosas Nuevas, Señor de Guerras, Sembrador de Justicia, que hace Florecer Salvaciones,  Creador de Sanidades.</a:t>
            </a:r>
            <a:endParaRPr lang="en-U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Dios quiere que imitemos Sus caminos. </a:t>
            </a:r>
          </a:p>
          <a:p>
            <a:r>
              <a:rPr lang="es-ES" dirty="0" smtClean="0"/>
              <a:t>Así como Él debe prestar atención a las más mínimas necesidades humanas, Él espera y anticipa que nosotros también viviremos no por generalidades o verdades universales, sino más bien por atender el llamado de los detalles Divinos.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Nuestra vida es como un mikdash. </a:t>
            </a:r>
          </a:p>
          <a:p>
            <a:r>
              <a:rPr lang="es-ES" dirty="0" smtClean="0"/>
              <a:t>Cuando lo hacemos, tenemos derecho a comparar nuestros caminos con los suyos y nos encontramos caminando "... en sus caminos".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LA FABRICACION DE LA MENORA</a:t>
            </a:r>
          </a:p>
          <a:p>
            <a:r>
              <a:rPr lang="es-MX" i="1" dirty="0" smtClean="0"/>
              <a:t>“Y Harás una </a:t>
            </a:r>
            <a:r>
              <a:rPr lang="es-MX" i="1" dirty="0" err="1" smtClean="0"/>
              <a:t>menorah</a:t>
            </a:r>
            <a:r>
              <a:rPr lang="es-MX" i="1" dirty="0" smtClean="0"/>
              <a:t> de oro puro, minuciosamente la </a:t>
            </a:r>
            <a:r>
              <a:rPr lang="es-MX" i="1" dirty="0" err="1" smtClean="0"/>
              <a:t>menorah</a:t>
            </a:r>
            <a:r>
              <a:rPr lang="es-MX" i="1" dirty="0" smtClean="0"/>
              <a:t> será hecha. Su base, su eje, sus copas, sus botones y su florecimiento será minuciosamente hecha de </a:t>
            </a:r>
            <a:r>
              <a:rPr lang="es-MX" i="1" dirty="0" err="1" smtClean="0"/>
              <a:t>alli</a:t>
            </a:r>
            <a:r>
              <a:rPr lang="es-MX" i="1" dirty="0" smtClean="0"/>
              <a:t> mismo.”</a:t>
            </a:r>
            <a:r>
              <a:rPr lang="es-MX" dirty="0" smtClean="0"/>
              <a:t> -- </a:t>
            </a:r>
            <a:r>
              <a:rPr lang="es-MX" dirty="0" err="1" smtClean="0">
                <a:hlinkClick r:id="rId3"/>
              </a:rPr>
              <a:t>Shemos</a:t>
            </a:r>
            <a:r>
              <a:rPr lang="es-MX" dirty="0" smtClean="0">
                <a:hlinkClick r:id="rId3"/>
              </a:rPr>
              <a:t> 25:21</a:t>
            </a:r>
            <a:endParaRPr lang="es-MX" dirty="0" smtClean="0"/>
          </a:p>
          <a:p>
            <a:r>
              <a:rPr lang="es-MX" sz="2400" b="1" dirty="0" smtClean="0"/>
              <a:t>Dice el Ohr Jajaim</a:t>
            </a:r>
          </a:p>
          <a:p>
            <a:r>
              <a:rPr lang="he-IL" dirty="0" smtClean="0"/>
              <a:t>ויעש את המנורה</a:t>
            </a:r>
            <a:r>
              <a:rPr lang="en-US" dirty="0" smtClean="0"/>
              <a:t>, -</a:t>
            </a:r>
            <a:r>
              <a:rPr lang="en-US" b="1" i="1" dirty="0" err="1" smtClean="0"/>
              <a:t>Vaya’as</a:t>
            </a:r>
            <a:r>
              <a:rPr lang="en-US" b="1" i="1" dirty="0" smtClean="0"/>
              <a:t> et </a:t>
            </a:r>
            <a:r>
              <a:rPr lang="en-US" b="1" i="1" dirty="0" err="1" smtClean="0"/>
              <a:t>hamenorah</a:t>
            </a:r>
            <a:r>
              <a:rPr lang="en-US" b="1" i="1" dirty="0" smtClean="0"/>
              <a:t>- </a:t>
            </a:r>
            <a:r>
              <a:rPr lang="en-US" dirty="0" err="1" smtClean="0"/>
              <a:t>Él</a:t>
            </a:r>
            <a:r>
              <a:rPr lang="en-US" dirty="0" smtClean="0"/>
              <a:t> </a:t>
            </a:r>
            <a:r>
              <a:rPr lang="en-US" dirty="0" err="1" smtClean="0"/>
              <a:t>construyó</a:t>
            </a:r>
            <a:r>
              <a:rPr lang="en-US" dirty="0" smtClean="0"/>
              <a:t> el </a:t>
            </a:r>
            <a:r>
              <a:rPr lang="en-US" dirty="0" err="1" smtClean="0"/>
              <a:t>candelero</a:t>
            </a:r>
            <a:r>
              <a:rPr lang="en-US" dirty="0" smtClean="0"/>
              <a:t>, etc.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sz="2800" dirty="0" smtClean="0"/>
              <a:t>Encontrará que la Torá se refiere a los diversos muebles del Tabernáculo con la misma descripción tanto cuando se nos dice sobre lo que se requería como cuando se informa de la ejecución. </a:t>
            </a:r>
          </a:p>
          <a:p>
            <a:r>
              <a:rPr lang="es-CO" sz="2800" dirty="0" smtClean="0"/>
              <a:t>¿Por qué, en este caso, la Torá se apartó de esta regla y en lugar de describir el candelabro como "el candelabro para la iluminación" o como "el candelero de oro", simplemente se describe como "el candelero"?</a:t>
            </a:r>
          </a:p>
          <a:p>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dirty="0" smtClean="0"/>
              <a:t>Quizás la respuesta se pueda encontrar en la regla </a:t>
            </a:r>
            <a:r>
              <a:rPr lang="es-CO" sz="2000" b="1" dirty="0" smtClean="0"/>
              <a:t>(Menajot 28) </a:t>
            </a:r>
            <a:r>
              <a:rPr lang="es-CO" dirty="0" smtClean="0"/>
              <a:t>de que bajo ciertas condiciones el candelabro podría estar hecho de otros metales, como se insinúa en la palabra </a:t>
            </a:r>
            <a:r>
              <a:rPr lang="es-CO" dirty="0" err="1" smtClean="0"/>
              <a:t>תיעשה</a:t>
            </a:r>
            <a:r>
              <a:rPr lang="es-CO" dirty="0" smtClean="0"/>
              <a:t> –</a:t>
            </a:r>
            <a:r>
              <a:rPr lang="es-CO" b="1" i="1" dirty="0" err="1" smtClean="0"/>
              <a:t>teyase</a:t>
            </a:r>
            <a:r>
              <a:rPr lang="es-CO" b="1" i="1" dirty="0" smtClean="0"/>
              <a:t>-</a:t>
            </a:r>
            <a:r>
              <a:rPr lang="es-CO" dirty="0" smtClean="0"/>
              <a:t>, (25,31).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ES" sz="3000" b="1" i="1" dirty="0" smtClean="0"/>
              <a:t>25:31   </a:t>
            </a:r>
            <a:r>
              <a:rPr lang="es-ES" sz="3000" i="1" dirty="0" smtClean="0"/>
              <a:t>Y harás un candelabro de oro puro; labrado a martillo y de una sola pieza será hecho el candelabro; su base y su tronco, sus esferitas (en forma de manzana) y sus adornos en forma de flores procederán del mismo (candelabro).</a:t>
            </a:r>
            <a:endParaRPr lang="es-ES" sz="3000" dirty="0" smtClean="0"/>
          </a:p>
          <a:p>
            <a:r>
              <a:rPr lang="es-ES" sz="3000" b="1" i="1" dirty="0" err="1" smtClean="0"/>
              <a:t>Ve'asita</a:t>
            </a:r>
            <a:r>
              <a:rPr lang="es-ES" sz="3000" b="1" i="1" dirty="0" smtClean="0"/>
              <a:t> </a:t>
            </a:r>
            <a:r>
              <a:rPr lang="es-ES" sz="3000" b="1" i="1" dirty="0" err="1" smtClean="0"/>
              <a:t>menorat</a:t>
            </a:r>
            <a:r>
              <a:rPr lang="es-ES" sz="3000" b="1" i="1" dirty="0" smtClean="0"/>
              <a:t> zahav tahor </a:t>
            </a:r>
            <a:r>
              <a:rPr lang="es-ES" sz="3000" b="1" i="1" dirty="0" err="1" smtClean="0"/>
              <a:t>mikshah</a:t>
            </a:r>
            <a:r>
              <a:rPr lang="es-ES" sz="3000" b="1" i="1" dirty="0" smtClean="0"/>
              <a:t> </a:t>
            </a:r>
            <a:r>
              <a:rPr lang="es-ES" sz="3000" b="1" i="1" dirty="0" err="1" smtClean="0"/>
              <a:t>teyaseh</a:t>
            </a:r>
            <a:r>
              <a:rPr lang="es-ES" sz="3000" b="1" i="1" dirty="0" smtClean="0"/>
              <a:t> </a:t>
            </a:r>
            <a:r>
              <a:rPr lang="es-ES" sz="3000" b="1" i="1" dirty="0" err="1" smtClean="0"/>
              <a:t>hamenorah</a:t>
            </a:r>
            <a:r>
              <a:rPr lang="es-ES" sz="3000" b="1" i="1" dirty="0" smtClean="0"/>
              <a:t> </a:t>
            </a:r>
            <a:r>
              <a:rPr lang="es-ES" sz="3000" b="1" i="1" dirty="0" err="1" smtClean="0"/>
              <a:t>yerejah</a:t>
            </a:r>
            <a:r>
              <a:rPr lang="es-ES" sz="3000" b="1" i="1" dirty="0" smtClean="0"/>
              <a:t> </a:t>
            </a:r>
            <a:r>
              <a:rPr lang="es-ES" sz="3000" b="1" i="1" dirty="0" err="1" smtClean="0"/>
              <a:t>vekanah</a:t>
            </a:r>
            <a:r>
              <a:rPr lang="es-ES" sz="3000" b="1" i="1" dirty="0" smtClean="0"/>
              <a:t> </a:t>
            </a:r>
            <a:r>
              <a:rPr lang="es-ES" sz="3000" b="1" i="1" dirty="0" err="1" smtClean="0"/>
              <a:t>gevi'eyha</a:t>
            </a:r>
            <a:r>
              <a:rPr lang="es-ES" sz="3000" b="1" i="1" dirty="0" smtClean="0"/>
              <a:t> </a:t>
            </a:r>
            <a:r>
              <a:rPr lang="es-ES" sz="3000" b="1" i="1" dirty="0" err="1" smtClean="0"/>
              <a:t>kaftoreyha</a:t>
            </a:r>
            <a:r>
              <a:rPr lang="es-ES" sz="3000" b="1" i="1" dirty="0" smtClean="0"/>
              <a:t> </a:t>
            </a:r>
            <a:r>
              <a:rPr lang="es-ES" sz="3000" b="1" i="1" dirty="0" err="1" smtClean="0"/>
              <a:t>ufrajeyha</a:t>
            </a:r>
            <a:r>
              <a:rPr lang="es-ES" sz="3000" b="1" i="1" dirty="0" smtClean="0"/>
              <a:t> </a:t>
            </a:r>
            <a:r>
              <a:rPr lang="es-ES" sz="3000" b="1" i="1" dirty="0" err="1" smtClean="0"/>
              <a:t>mimenah</a:t>
            </a:r>
            <a:r>
              <a:rPr lang="es-ES" sz="3000" b="1" i="1" dirty="0" smtClean="0"/>
              <a:t> </a:t>
            </a:r>
            <a:r>
              <a:rPr lang="es-ES" sz="3000" b="1" i="1" dirty="0" err="1" smtClean="0"/>
              <a:t>yihyu</a:t>
            </a:r>
            <a:r>
              <a:rPr lang="es-ES" sz="3000" b="1" i="1" dirty="0" smtClean="0"/>
              <a:t>.</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dirty="0" smtClean="0"/>
              <a:t>La Torá mencionó en el capítulo 25 que el candelabro tenía que estar hecho de oro para recordarnos que la regla de que podía estar hecho de metales más baratos no se aplicaba en las condiciones que prevalecían en ese momento.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sz="2800" dirty="0" smtClean="0"/>
              <a:t>También podría ser que el significado de las palabras "el candelero de oro" simplemente signifique que debe estar hecho de oro y no de ningún otro metal, aunque dicho candelero es aceptable en principio. </a:t>
            </a:r>
          </a:p>
          <a:p>
            <a:r>
              <a:rPr lang="es-CO" sz="2800" dirty="0" smtClean="0"/>
              <a:t>En nuestro contexto, la Torá simplemente enfatizó que Betzalel cumplió con las instrucciones e hizo el candelero de oro como se ordenó.</a:t>
            </a:r>
          </a:p>
          <a:p>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sz="3000" dirty="0" smtClean="0"/>
              <a:t>Veamos lo que nos enseña el Rab Ben Zion Shafier:</a:t>
            </a:r>
          </a:p>
          <a:p>
            <a:pPr fontAlgn="base"/>
            <a:r>
              <a:rPr lang="es-MX" sz="3000" dirty="0" smtClean="0"/>
              <a:t>Moshe Rabbenu fue encargado con la construcción del </a:t>
            </a:r>
            <a:r>
              <a:rPr lang="es-MX" sz="3000" i="1" dirty="0" smtClean="0"/>
              <a:t>Mishkán, </a:t>
            </a:r>
            <a:r>
              <a:rPr lang="es-MX" sz="3000" dirty="0" smtClean="0"/>
              <a:t>la morada de HASHEM en este mundo. Mientras que los componentes de esta estructura son físicamente complicadas, la</a:t>
            </a:r>
            <a:r>
              <a:rPr lang="es-MX" sz="3000" i="1" dirty="0" smtClean="0"/>
              <a:t> kavanáh </a:t>
            </a:r>
            <a:r>
              <a:rPr lang="es-MX" sz="3000" dirty="0" smtClean="0"/>
              <a:t>– la intensión específicamente requerida durante el proceso de edificación – son aún más complicados.</a:t>
            </a:r>
            <a:endParaRPr lang="en-U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Cómo sabía Moshé la forma de la </a:t>
            </a:r>
            <a:r>
              <a:rPr lang="es-MX" dirty="0" err="1" smtClean="0"/>
              <a:t>Menoráh</a:t>
            </a:r>
            <a:r>
              <a:rPr lang="es-MX" dirty="0" smtClean="0"/>
              <a:t>?</a:t>
            </a:r>
          </a:p>
          <a:p>
            <a:pPr fontAlgn="base"/>
            <a:r>
              <a:rPr lang="es-MX" dirty="0" smtClean="0"/>
              <a:t>La </a:t>
            </a:r>
            <a:r>
              <a:rPr lang="es-MX" i="1" dirty="0" smtClean="0"/>
              <a:t>Menorá</a:t>
            </a:r>
            <a:r>
              <a:rPr lang="es-MX" dirty="0" smtClean="0"/>
              <a:t> es el recipiente mas complicado de todos. </a:t>
            </a:r>
          </a:p>
          <a:p>
            <a:pPr fontAlgn="base"/>
            <a:r>
              <a:rPr lang="es-MX" dirty="0" smtClean="0"/>
              <a:t>Su diseño es tan detallado que aún cuando Hashem le explicó a Moshe como debería de construirlo, Moshe aun no le entendió su naturaleza intrínseca y no la pudo armar. </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Por eso, HASHEM le mostro una imagen de la </a:t>
            </a:r>
            <a:r>
              <a:rPr lang="es-MX" i="1" dirty="0" smtClean="0"/>
              <a:t>Menorá</a:t>
            </a:r>
            <a:r>
              <a:rPr lang="es-MX" dirty="0" smtClean="0"/>
              <a:t> hecha de fuego para que así Moshe pudiera realmente verla terminada y así pudiera imitarlo.</a:t>
            </a:r>
            <a:endParaRPr lang="en-US" dirty="0" smtClean="0"/>
          </a:p>
          <a:p>
            <a:pPr fontAlgn="base"/>
            <a:r>
              <a:rPr lang="es-MX" dirty="0" smtClean="0"/>
              <a:t>Pero Rashí nos dice que cuando llego el momento de la construcción de la </a:t>
            </a:r>
            <a:r>
              <a:rPr lang="es-MX" i="1" dirty="0" smtClean="0"/>
              <a:t>Menorá</a:t>
            </a:r>
            <a:r>
              <a:rPr lang="es-MX" dirty="0" smtClean="0"/>
              <a:t>, Moshe aún no pudo entender su estructura y no pudo fabricarla.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HASHEM dijo, “Tira un terrón de oro en el fuego, y la </a:t>
            </a:r>
            <a:r>
              <a:rPr lang="es-MX" i="1" dirty="0" smtClean="0"/>
              <a:t>Menorá</a:t>
            </a:r>
            <a:r>
              <a:rPr lang="es-MX" dirty="0" smtClean="0"/>
              <a:t> saldrá por su cuenta.”</a:t>
            </a:r>
            <a:endParaRPr lang="en-US" dirty="0" smtClean="0"/>
          </a:p>
          <a:p>
            <a:pPr fontAlgn="base"/>
            <a:r>
              <a:rPr lang="es-MX" dirty="0" smtClean="0"/>
              <a:t>Así es como la </a:t>
            </a:r>
            <a:r>
              <a:rPr lang="es-MX" i="1" dirty="0" smtClean="0"/>
              <a:t>Menorá </a:t>
            </a:r>
            <a:r>
              <a:rPr lang="es-MX" dirty="0" smtClean="0"/>
              <a:t>fue creada – por su propia cuenta.</a:t>
            </a:r>
            <a:endParaRPr lang="en-US" dirty="0" smtClean="0"/>
          </a:p>
          <a:p>
            <a:pPr fontAlgn="base"/>
            <a:r>
              <a:rPr lang="es-MX" dirty="0" smtClean="0"/>
              <a:t>Este Rashí en desconcertante. Ya que la </a:t>
            </a:r>
            <a:r>
              <a:rPr lang="es-MX" i="1" dirty="0" smtClean="0"/>
              <a:t>Menorá</a:t>
            </a:r>
            <a:r>
              <a:rPr lang="es-MX" dirty="0" smtClean="0"/>
              <a:t> era tan complicada que Moshe no podía entender la naturaleza interna ni como hacerlo, entonces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¿porque HASHEM se molesto en enseñarle la imagen de la </a:t>
            </a:r>
            <a:r>
              <a:rPr lang="es-MX" i="1" dirty="0" smtClean="0"/>
              <a:t>Menorá</a:t>
            </a:r>
            <a:r>
              <a:rPr lang="es-MX" dirty="0" smtClean="0"/>
              <a:t> en el fuego? </a:t>
            </a:r>
          </a:p>
          <a:p>
            <a:pPr fontAlgn="base"/>
            <a:r>
              <a:rPr lang="es-MX" dirty="0" smtClean="0"/>
              <a:t>HASHEM</a:t>
            </a:r>
            <a:r>
              <a:rPr lang="en-US" dirty="0" smtClean="0"/>
              <a:t> </a:t>
            </a:r>
            <a:r>
              <a:rPr lang="es-MX" dirty="0" smtClean="0"/>
              <a:t>sabia que Moshe no iba a poder crear la </a:t>
            </a:r>
            <a:r>
              <a:rPr lang="es-MX" i="1" dirty="0" smtClean="0"/>
              <a:t>Menorá</a:t>
            </a:r>
            <a:r>
              <a:rPr lang="es-MX" dirty="0" smtClean="0"/>
              <a:t> por si mismo. </a:t>
            </a:r>
          </a:p>
          <a:p>
            <a:pPr fontAlgn="base"/>
            <a:r>
              <a:rPr lang="es-MX" dirty="0" smtClean="0"/>
              <a:t>El sabia que en el final se iba a producir a través de Moshe tirando el terrón de oro en el fuego.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¿Por qué entonces HASHEM le mostro a Moshe el imagen de la </a:t>
            </a:r>
            <a:r>
              <a:rPr lang="es-MX" i="1" dirty="0" smtClean="0"/>
              <a:t>Menorá</a:t>
            </a:r>
            <a:r>
              <a:rPr lang="es-MX" dirty="0" smtClean="0"/>
              <a:t> para que el supiera como se iba hacer?   </a:t>
            </a:r>
          </a:p>
          <a:p>
            <a:pPr fontAlgn="base"/>
            <a:r>
              <a:rPr lang="es-MX" dirty="0" smtClean="0"/>
              <a:t>Claramente, crear la </a:t>
            </a:r>
            <a:r>
              <a:rPr lang="es-MX" i="1" dirty="0" smtClean="0"/>
              <a:t>Menorá</a:t>
            </a:r>
            <a:r>
              <a:rPr lang="es-MX" dirty="0" smtClean="0"/>
              <a:t> era mucho mas de la capacidad del ser humano. </a:t>
            </a:r>
          </a:p>
          <a:p>
            <a:pPr fontAlgn="base"/>
            <a:r>
              <a:rPr lang="es-MX" dirty="0" smtClean="0"/>
              <a:t>¿Por qué Moshe tenia que tener una imagen clara de cómo se iba a ver?</a:t>
            </a:r>
            <a:endParaRPr lang="en-US" dirty="0" smtClean="0"/>
          </a:p>
          <a:p>
            <a:endParaRPr lang="es-CO" dirty="0" smtClean="0"/>
          </a:p>
          <a:p>
            <a:endParaRPr lang="es-CO" sz="3600" dirty="0" smtClean="0"/>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b="1" dirty="0" smtClean="0"/>
              <a:t>Balance de bitajón e hishtadlut</a:t>
            </a:r>
            <a:endParaRPr lang="en-US" dirty="0" smtClean="0"/>
          </a:p>
          <a:p>
            <a:pPr fontAlgn="base"/>
            <a:r>
              <a:rPr lang="es-MX" dirty="0" smtClean="0"/>
              <a:t>La contestación a esta pregunta esta basada en el entendimiento del balance entre la participación de HASHEM en los asuntos del mundo y la obligación del hombre de poner su esfuerzo – el balance entre </a:t>
            </a:r>
            <a:r>
              <a:rPr lang="es-MX" b="1" i="1" dirty="0" smtClean="0"/>
              <a:t>bitajón</a:t>
            </a:r>
            <a:r>
              <a:rPr lang="es-MX" i="1" dirty="0" smtClean="0"/>
              <a:t> (confianza)</a:t>
            </a:r>
            <a:r>
              <a:rPr lang="es-MX" dirty="0" smtClean="0"/>
              <a:t> e </a:t>
            </a:r>
            <a:r>
              <a:rPr lang="es-MX" b="1" i="1" dirty="0" smtClean="0"/>
              <a:t>hishtadlut</a:t>
            </a:r>
            <a:r>
              <a:rPr lang="es-MX" i="1" dirty="0" smtClean="0"/>
              <a:t> (esfuerzo personal)</a:t>
            </a:r>
            <a:r>
              <a:rPr lang="es-MX" dirty="0" smtClean="0"/>
              <a:t>.</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Uno de los hechos básicos de la vida es que HASHEM dirige este mundo. </a:t>
            </a:r>
          </a:p>
          <a:p>
            <a:pPr fontAlgn="base"/>
            <a:r>
              <a:rPr lang="es-MX" dirty="0" smtClean="0"/>
              <a:t>Aunque aparentemente pareciera que el hombre esta encargado, HASHEM programa toda actividad en el planeta. </a:t>
            </a:r>
          </a:p>
          <a:p>
            <a:pPr fontAlgn="base"/>
            <a:r>
              <a:rPr lang="es-MX" dirty="0" smtClean="0"/>
              <a:t>Como decimos en el primer </a:t>
            </a:r>
            <a:r>
              <a:rPr lang="es-MX" b="1" i="1" dirty="0" err="1" smtClean="0"/>
              <a:t>Ani</a:t>
            </a:r>
            <a:r>
              <a:rPr lang="es-MX" b="1" i="1" dirty="0" smtClean="0"/>
              <a:t> </a:t>
            </a:r>
            <a:r>
              <a:rPr lang="es-MX" b="1" i="1" dirty="0" err="1" smtClean="0"/>
              <a:t>Maamin</a:t>
            </a:r>
            <a:r>
              <a:rPr lang="es-MX" b="1" i="1" dirty="0" smtClean="0"/>
              <a:t> </a:t>
            </a:r>
            <a:r>
              <a:rPr lang="es-MX" dirty="0" smtClean="0"/>
              <a:t>(Yo Creo): “HASHEM hizo, hace y hará todas las manifestaciones.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La pregunta es: ¿Cual es la parte del hombre? Si HASHEM determina todos los resultados, ¿como está el hombre supuesto a actuar? Cual es su función?</a:t>
            </a:r>
          </a:p>
          <a:p>
            <a:pPr fontAlgn="base"/>
            <a:r>
              <a:rPr lang="es-MX" b="1" dirty="0" smtClean="0"/>
              <a:t>¿Cuanto empeño debo de poner?</a:t>
            </a:r>
            <a:endParaRPr lang="en-US" dirty="0" smtClean="0"/>
          </a:p>
          <a:p>
            <a:pPr fontAlgn="base"/>
            <a:r>
              <a:rPr lang="es-MX" dirty="0" smtClean="0"/>
              <a:t>Los </a:t>
            </a:r>
            <a:r>
              <a:rPr lang="es-MX" i="1" dirty="0" smtClean="0"/>
              <a:t>Jovot</a:t>
            </a:r>
            <a:r>
              <a:rPr lang="es-MX" dirty="0" smtClean="0"/>
              <a:t> </a:t>
            </a:r>
            <a:r>
              <a:rPr lang="es-MX" i="1" dirty="0" smtClean="0"/>
              <a:t>HaLevavot (Baquia Ibn </a:t>
            </a:r>
            <a:r>
              <a:rPr lang="es-MX" i="1" dirty="0" err="1" smtClean="0"/>
              <a:t>Pekudá</a:t>
            </a:r>
            <a:r>
              <a:rPr lang="es-MX" i="1" dirty="0" smtClean="0"/>
              <a:t>)</a:t>
            </a:r>
            <a:r>
              <a:rPr lang="es-MX" dirty="0" smtClean="0"/>
              <a:t> nos enseñan que estamos </a:t>
            </a:r>
            <a:r>
              <a:rPr lang="es-MX" smtClean="0"/>
              <a:t>obligados a </a:t>
            </a:r>
            <a:r>
              <a:rPr lang="es-MX" dirty="0" smtClean="0"/>
              <a:t>actuar </a:t>
            </a:r>
            <a:r>
              <a:rPr lang="es-MX" b="1" i="1" dirty="0" smtClean="0"/>
              <a:t>b’derej hatevah </a:t>
            </a:r>
            <a:r>
              <a:rPr lang="es-MX" dirty="0" smtClean="0"/>
              <a:t>– en los caminos del mundo. </a:t>
            </a:r>
            <a:endParaRPr lang="es-CO" dirty="0" smtClean="0"/>
          </a:p>
          <a:p>
            <a:endParaRPr lang="es-CO" sz="3600" dirty="0" smtClean="0"/>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En otras palabras, nosotros estamos obligados a insinuar como si los resultados dependieran de nosotros, </a:t>
            </a:r>
            <a:r>
              <a:rPr lang="es-MX" u="sng" dirty="0" smtClean="0"/>
              <a:t>aunque sabiendo perfectamente que el resultado esta fuera de nuestras manos.</a:t>
            </a:r>
            <a:endParaRPr lang="en-US" dirty="0" smtClean="0"/>
          </a:p>
          <a:p>
            <a:pPr fontAlgn="base"/>
            <a:r>
              <a:rPr lang="es-MX" dirty="0" smtClean="0"/>
              <a:t>Trabajamos para ganarnos la vida, sabiendo que la suma de dinero cual vamos hacer ya esta decidido en Rosh Hashanah.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Vamos a los doctores cuando estamos enfermos aunque sabemos que nuestra salud esta determinada solamente por HASHEM. </a:t>
            </a:r>
          </a:p>
          <a:p>
            <a:pPr fontAlgn="base"/>
            <a:r>
              <a:rPr lang="es-MX" dirty="0" smtClean="0"/>
              <a:t>Estamos obligados de ir a cualquier extremo para protegernos aun sabiendo que vivir o morir ya ha sido determinado.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Nosotros ponemos nuestro </a:t>
            </a:r>
            <a:r>
              <a:rPr lang="es-MX" b="1" dirty="0" smtClean="0"/>
              <a:t>esfuerzo</a:t>
            </a:r>
            <a:r>
              <a:rPr lang="es-MX" dirty="0" smtClean="0"/>
              <a:t>, sabiendo desde un principio que este es el mundo de HASHEM y que Él solamente es quien determina el </a:t>
            </a:r>
            <a:r>
              <a:rPr lang="es-MX" b="1" dirty="0" smtClean="0"/>
              <a:t>resultado.</a:t>
            </a:r>
            <a:endParaRPr lang="en-US" dirty="0" smtClean="0"/>
          </a:p>
          <a:p>
            <a:pPr fontAlgn="base"/>
            <a:r>
              <a:rPr lang="es-MX" dirty="0" smtClean="0"/>
              <a:t>La guía para escoger el nivel adecuado de </a:t>
            </a:r>
            <a:r>
              <a:rPr lang="es-MX" i="1" dirty="0" smtClean="0"/>
              <a:t>hishtadlut</a:t>
            </a:r>
            <a:r>
              <a:rPr lang="es-MX" dirty="0" smtClean="0"/>
              <a:t> es </a:t>
            </a:r>
            <a:r>
              <a:rPr lang="es-MX" b="1" u="sng" dirty="0" smtClean="0"/>
              <a:t>pretendiendo que HASHEM no esta en el panorama</a:t>
            </a:r>
            <a:r>
              <a:rPr lang="es-MX" dirty="0" smtClean="0"/>
              <a:t>.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Necesitamos evaluar cada situación de acuerdo </a:t>
            </a:r>
            <a:r>
              <a:rPr lang="es-MX" b="1" dirty="0" smtClean="0"/>
              <a:t>con los caminos del mundo</a:t>
            </a:r>
            <a:r>
              <a:rPr lang="es-MX" dirty="0" smtClean="0"/>
              <a:t>. </a:t>
            </a:r>
          </a:p>
          <a:p>
            <a:pPr fontAlgn="base"/>
            <a:r>
              <a:rPr lang="es-MX" dirty="0" smtClean="0"/>
              <a:t>¿Cual es el esfuerzo normal que una persona debe de poner para esperar este resultado? </a:t>
            </a:r>
          </a:p>
          <a:p>
            <a:pPr fontAlgn="base"/>
            <a:r>
              <a:rPr lang="es-MX" dirty="0" smtClean="0"/>
              <a:t>¿Como un consejero financiero que es sensato nos recomendaría como seguir un planteamiento? ¿Cual sería la recomendación de un doctor sabio?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Esa contestación es </a:t>
            </a:r>
            <a:r>
              <a:rPr lang="es-MX" i="1" dirty="0" smtClean="0"/>
              <a:t>derej</a:t>
            </a:r>
            <a:r>
              <a:rPr lang="es-MX" dirty="0" smtClean="0"/>
              <a:t> </a:t>
            </a:r>
            <a:r>
              <a:rPr lang="es-MX" i="1" dirty="0" smtClean="0"/>
              <a:t>hatevah</a:t>
            </a:r>
            <a:r>
              <a:rPr lang="es-MX" dirty="0" smtClean="0"/>
              <a:t> para esa situación. </a:t>
            </a:r>
          </a:p>
          <a:p>
            <a:pPr fontAlgn="base"/>
            <a:r>
              <a:rPr lang="es-MX" dirty="0" smtClean="0"/>
              <a:t>Eso define </a:t>
            </a:r>
            <a:r>
              <a:rPr lang="es-MX" i="1" dirty="0" smtClean="0"/>
              <a:t>hishtadlut </a:t>
            </a:r>
            <a:r>
              <a:rPr lang="es-MX" dirty="0" smtClean="0"/>
              <a:t>correctamente.</a:t>
            </a:r>
            <a:endParaRPr lang="en-US" dirty="0" smtClean="0"/>
          </a:p>
          <a:p>
            <a:pPr fontAlgn="base"/>
            <a:r>
              <a:rPr lang="es-MX" dirty="0" smtClean="0"/>
              <a:t>Sin embargo, hay otros factores que cambian lo correcto en </a:t>
            </a:r>
            <a:r>
              <a:rPr lang="es-MX" i="1" dirty="0" smtClean="0"/>
              <a:t>hishtadlut.</a:t>
            </a:r>
            <a:endParaRPr lang="en-US" dirty="0" smtClean="0"/>
          </a:p>
          <a:p>
            <a:pPr fontAlgn="base"/>
            <a:r>
              <a:rPr lang="es-MX" dirty="0" smtClean="0"/>
              <a:t>Por ejemplo, si el </a:t>
            </a:r>
            <a:r>
              <a:rPr lang="es-MX" i="1" dirty="0" smtClean="0"/>
              <a:t>derej</a:t>
            </a:r>
            <a:r>
              <a:rPr lang="es-MX" dirty="0" smtClean="0"/>
              <a:t> </a:t>
            </a:r>
            <a:r>
              <a:rPr lang="es-MX" i="1" dirty="0" smtClean="0"/>
              <a:t>hatevah</a:t>
            </a:r>
            <a:r>
              <a:rPr lang="es-MX" dirty="0" smtClean="0"/>
              <a:t> esta en conflicto con la </a:t>
            </a:r>
            <a:r>
              <a:rPr lang="es-MX" i="1" dirty="0" smtClean="0"/>
              <a:t>Halajá</a:t>
            </a:r>
            <a:r>
              <a:rPr lang="es-MX" dirty="0" smtClean="0"/>
              <a:t>, entonces el esfuerzo correcto cambia.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2800" dirty="0" smtClean="0"/>
              <a:t>Si la única manera de ganarse la vida es trabajando en Shabbos, entonces uno no esta permitido de usar el </a:t>
            </a:r>
            <a:r>
              <a:rPr lang="es-MX" sz="2800" i="1" dirty="0" smtClean="0"/>
              <a:t>derej</a:t>
            </a:r>
            <a:r>
              <a:rPr lang="es-MX" sz="2800" dirty="0" smtClean="0"/>
              <a:t> </a:t>
            </a:r>
            <a:r>
              <a:rPr lang="es-MX" sz="2800" i="1" dirty="0" smtClean="0"/>
              <a:t>hatevah</a:t>
            </a:r>
            <a:r>
              <a:rPr lang="es-MX" sz="2800" dirty="0" smtClean="0"/>
              <a:t>.  </a:t>
            </a:r>
          </a:p>
          <a:p>
            <a:pPr fontAlgn="base"/>
            <a:r>
              <a:rPr lang="es-MX" sz="2800" dirty="0" smtClean="0"/>
              <a:t>El debe de usar un nivel mas elevado de </a:t>
            </a:r>
            <a:r>
              <a:rPr lang="es-MX" sz="2800" i="1" dirty="0" smtClean="0"/>
              <a:t>bitajón (confianza)</a:t>
            </a:r>
            <a:r>
              <a:rPr lang="es-MX" sz="2800" dirty="0" smtClean="0"/>
              <a:t>. Igualmente, si una persona es obligada en algo que es imposible hacer de acuerdo con los caminos de la naturaleza, el debe de hacer lo máximo que pueda hacer y después depender en HASHEM para que provee el resto.</a:t>
            </a:r>
            <a:endParaRPr lang="en-US" sz="2800" dirty="0" smtClean="0"/>
          </a:p>
          <a:p>
            <a:pPr fontAlgn="base">
              <a:buNone/>
            </a:pPr>
            <a:endParaRPr lang="en-US" dirty="0" smtClean="0"/>
          </a:p>
          <a:p>
            <a:endParaRPr lang="es-CO" dirty="0" smtClean="0"/>
          </a:p>
          <a:p>
            <a:endParaRPr lang="es-CO" sz="3600" dirty="0" smtClean="0"/>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Cuando se trata de ganarse la vida, salimos a trabajar aunque sabemos que no controlamos las condiciones en el mercado. </a:t>
            </a:r>
          </a:p>
          <a:p>
            <a:pPr fontAlgn="base"/>
            <a:r>
              <a:rPr lang="es-MX" dirty="0" smtClean="0"/>
              <a:t>Una pequeña depresión mundialmente, y todos quedamos fuera de empleo. Una caída de la bolsa de valores, y todo ingenio comercial y entrenamiento nos sirve para nada.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2900" dirty="0" smtClean="0"/>
              <a:t>Nuestro role es ir a nuestra labor, usar nuestro mejor criterio, y después depender en HASHEM.   </a:t>
            </a:r>
          </a:p>
          <a:p>
            <a:pPr fontAlgn="base"/>
            <a:r>
              <a:rPr lang="es-MX" sz="2900" dirty="0" smtClean="0"/>
              <a:t>Si vamos a triunfar, HASHEM hará que hagamos las decisiones correctas.</a:t>
            </a:r>
            <a:endParaRPr lang="en-US" sz="2900" dirty="0" smtClean="0"/>
          </a:p>
          <a:p>
            <a:pPr fontAlgn="base"/>
            <a:r>
              <a:rPr lang="es-MX" sz="2900" dirty="0" smtClean="0"/>
              <a:t>Sorprendentemente, cuando logramos un éxito en este mundo, los resultados son acreditados a nosotros aunque estemos consientes de que HASHEM fue Quien Lo hizo todo. </a:t>
            </a: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3100" dirty="0" smtClean="0"/>
              <a:t>Solamente hicimos el movimiento.</a:t>
            </a:r>
            <a:endParaRPr lang="en-US" sz="3100" dirty="0" smtClean="0"/>
          </a:p>
          <a:p>
            <a:pPr fontAlgn="base"/>
            <a:r>
              <a:rPr lang="es-MX" sz="3100" dirty="0" smtClean="0"/>
              <a:t>Nosotros usamos el sistema de HASHEM, y tomamos el crédito de haberlo hecho. Si yo le doy de comer a mi familia, me consideran como el </a:t>
            </a:r>
            <a:r>
              <a:rPr lang="es-MX" sz="3100" b="1" dirty="0" smtClean="0"/>
              <a:t>proveedor</a:t>
            </a:r>
            <a:r>
              <a:rPr lang="es-MX" sz="3100" dirty="0" smtClean="0"/>
              <a:t>. </a:t>
            </a:r>
          </a:p>
          <a:p>
            <a:pPr fontAlgn="base"/>
            <a:r>
              <a:rPr lang="es-MX" sz="3100" dirty="0" smtClean="0"/>
              <a:t>Si doy </a:t>
            </a:r>
            <a:r>
              <a:rPr lang="es-MX" sz="3100" i="1" dirty="0" smtClean="0"/>
              <a:t>Tzedakáh </a:t>
            </a:r>
            <a:r>
              <a:rPr lang="es-MX" sz="3100" dirty="0" smtClean="0"/>
              <a:t>es considerado que yo he dado de mi propio dinero y soy acreditado con haber salvado a una persona pobre del hambre. </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En el sistema de HASHEM, nosotros somos acreditados con el resultado.</a:t>
            </a:r>
            <a:endParaRPr lang="en-US" dirty="0" smtClean="0"/>
          </a:p>
          <a:p>
            <a:pPr fontAlgn="base"/>
            <a:r>
              <a:rPr lang="es-MX" b="1" dirty="0" smtClean="0"/>
              <a:t>El hombre es acreditado por sus acciones</a:t>
            </a:r>
            <a:endParaRPr lang="en-US" dirty="0" smtClean="0"/>
          </a:p>
          <a:p>
            <a:pPr fontAlgn="base"/>
            <a:r>
              <a:rPr lang="es-MX" sz="3000" dirty="0" smtClean="0"/>
              <a:t>Si un hombre decide edificar un </a:t>
            </a:r>
            <a:r>
              <a:rPr lang="es-MX" sz="3000" i="1" dirty="0" smtClean="0"/>
              <a:t>shul (sinagoga) </a:t>
            </a:r>
            <a:r>
              <a:rPr lang="es-MX" sz="3000" dirty="0" smtClean="0"/>
              <a:t>y contra grandes probabilidades, triunfa, él debe de entender que HASHEM estuvo ayudándole en cada paso del camino, pero aun así el crédito de edificar el </a:t>
            </a:r>
            <a:r>
              <a:rPr lang="es-MX" sz="3000" i="1" dirty="0" smtClean="0"/>
              <a:t>shul</a:t>
            </a:r>
            <a:r>
              <a:rPr lang="es-MX" sz="3000" dirty="0" smtClean="0"/>
              <a:t> va a él.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El es considerado la causa de ello, y como tal, el mérito va a él. </a:t>
            </a:r>
          </a:p>
          <a:p>
            <a:pPr fontAlgn="base"/>
            <a:r>
              <a:rPr lang="es-MX" dirty="0" smtClean="0"/>
              <a:t>La razón para esto es que HASHEM crea un sistema complejo llamado </a:t>
            </a:r>
            <a:r>
              <a:rPr lang="es-MX" b="1" i="1" dirty="0" smtClean="0"/>
              <a:t>teváh</a:t>
            </a:r>
            <a:r>
              <a:rPr lang="es-MX" dirty="0" smtClean="0"/>
              <a:t> donde El se esconde detrás. </a:t>
            </a:r>
          </a:p>
          <a:p>
            <a:pPr fontAlgn="base"/>
            <a:r>
              <a:rPr lang="es-MX" dirty="0" smtClean="0"/>
              <a:t>Cuando usamos ese sistema, es considerado como si nosotros hicimos toda la acción.</a:t>
            </a:r>
            <a:endParaRPr lang="en-US" dirty="0" smtClean="0"/>
          </a:p>
          <a:p>
            <a:pPr fontAlgn="base"/>
            <a:endParaRPr lang="en-US" dirty="0" smtClean="0"/>
          </a:p>
          <a:p>
            <a:endParaRPr lang="es-CO" dirty="0" smtClean="0"/>
          </a:p>
          <a:p>
            <a:endParaRPr lang="es-CO" sz="3600" dirty="0" smtClean="0"/>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3000" b="1" dirty="0" smtClean="0"/>
              <a:t>Contestación; ¿Por qué Moshe necesitó ver el imagen de la Menorá?</a:t>
            </a:r>
            <a:endParaRPr lang="en-US" sz="3000" dirty="0" smtClean="0"/>
          </a:p>
          <a:p>
            <a:pPr fontAlgn="base"/>
            <a:r>
              <a:rPr lang="es-MX" sz="3000" dirty="0" smtClean="0"/>
              <a:t>Esta parece ser la contestación a la pregunta en Rashí. </a:t>
            </a:r>
          </a:p>
          <a:p>
            <a:pPr fontAlgn="base"/>
            <a:r>
              <a:rPr lang="es-MX" sz="3000" dirty="0" smtClean="0"/>
              <a:t>HASHEM quería que el </a:t>
            </a:r>
            <a:r>
              <a:rPr lang="es-MX" sz="3000" i="1" dirty="0" smtClean="0"/>
              <a:t>Mishkán</a:t>
            </a:r>
            <a:r>
              <a:rPr lang="es-MX" sz="3000" dirty="0" smtClean="0"/>
              <a:t> y sus recipientes fueran construidos por el hombre. </a:t>
            </a:r>
          </a:p>
          <a:p>
            <a:pPr fontAlgn="base"/>
            <a:r>
              <a:rPr lang="es-MX" sz="3000" dirty="0" smtClean="0"/>
              <a:t>Sin embargo era imposible para el hombre hacerlo.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Aun los mas grandes hombres no pudieron comprender cómo hacer la </a:t>
            </a:r>
            <a:r>
              <a:rPr lang="es-MX" i="1" dirty="0" smtClean="0"/>
              <a:t>Menorá</a:t>
            </a:r>
            <a:r>
              <a:rPr lang="es-MX" dirty="0" smtClean="0"/>
              <a:t>. </a:t>
            </a:r>
          </a:p>
          <a:p>
            <a:pPr fontAlgn="base"/>
            <a:r>
              <a:rPr lang="es-MX" dirty="0" smtClean="0"/>
              <a:t>Entonces su </a:t>
            </a:r>
            <a:r>
              <a:rPr lang="es-MX" i="1" dirty="0" smtClean="0"/>
              <a:t>hishtadlut</a:t>
            </a:r>
            <a:r>
              <a:rPr lang="es-MX" dirty="0" smtClean="0"/>
              <a:t> tuvo que hacer todo lo que podía y después depender en HAHSEM para el resto. Moshe pondría el oro en el fuego, y la </a:t>
            </a:r>
            <a:r>
              <a:rPr lang="es-MX" i="1" dirty="0" smtClean="0"/>
              <a:t>Menorá</a:t>
            </a:r>
            <a:r>
              <a:rPr lang="es-MX" dirty="0" smtClean="0"/>
              <a:t> se hizo por su cuenta. Moshe empleo el sistema que HASHEM creó para producir la </a:t>
            </a:r>
            <a:r>
              <a:rPr lang="es-MX" i="1" dirty="0" smtClean="0"/>
              <a:t>Menorá</a:t>
            </a:r>
            <a:r>
              <a:rPr lang="es-MX" dirty="0" smtClean="0"/>
              <a:t>.</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De todos modos, para que la creación de la </a:t>
            </a:r>
            <a:r>
              <a:rPr lang="es-MX" i="1" dirty="0" smtClean="0"/>
              <a:t>Menorá</a:t>
            </a:r>
            <a:r>
              <a:rPr lang="es-MX" dirty="0" smtClean="0"/>
              <a:t> fuese acreditada al hombre, Moshe tuvo que por lo mas mínimo tener la visión de que era lo que el estaba creando. </a:t>
            </a:r>
          </a:p>
          <a:p>
            <a:pPr fontAlgn="base"/>
            <a:r>
              <a:rPr lang="es-MX" dirty="0" smtClean="0"/>
              <a:t>Ya cuando él tenia ese concepto en su mente, tirando el terrón de oro al fuego era considerado como si él había hecho la </a:t>
            </a:r>
            <a:r>
              <a:rPr lang="es-MX" i="1" dirty="0" smtClean="0"/>
              <a:t>Menorá</a:t>
            </a:r>
            <a:r>
              <a:rPr lang="es-MX" dirty="0" smtClean="0"/>
              <a:t> por sí mismo.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Entonces fue considerado como si había usado el sistema de HASHEM para conseguir este resultado.</a:t>
            </a:r>
            <a:endParaRPr lang="en-US" dirty="0" smtClean="0"/>
          </a:p>
          <a:p>
            <a:pPr fontAlgn="base"/>
            <a:r>
              <a:rPr lang="es-MX" dirty="0" smtClean="0"/>
              <a:t>Si Moshe no tenia una visión clara de lo que él estaba creando, entonces en ningún sentido se podría considerar de que él lo había hecho – hubiera sido el fuego quien lo hizo. </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3000" dirty="0" smtClean="0"/>
              <a:t>Cuando él sabia lo que el quería desarrollar, entonces él tomo las fuerzas que HASHEM creo para conseguir ese resultado. En este caso, la fuerza fue la del fuego que ocasiono la </a:t>
            </a:r>
            <a:r>
              <a:rPr lang="es-MX" sz="3000" i="1" dirty="0" smtClean="0"/>
              <a:t>Menorá.</a:t>
            </a:r>
          </a:p>
          <a:p>
            <a:pPr fontAlgn="base"/>
            <a:r>
              <a:rPr lang="es-MX" sz="3000" b="1" dirty="0" smtClean="0"/>
              <a:t>Bitajón en nuestras vidas</a:t>
            </a:r>
            <a:endParaRPr lang="en-US" sz="3000" dirty="0" smtClean="0"/>
          </a:p>
          <a:p>
            <a:pPr fontAlgn="base"/>
            <a:r>
              <a:rPr lang="es-MX" sz="3000" dirty="0" smtClean="0"/>
              <a:t>Este concepto tiene una gran importancia para nosotros porque clarifica muchas de las cosas que hacemos. </a:t>
            </a:r>
          </a:p>
          <a:p>
            <a:pPr fontAlgn="base"/>
            <a:endParaRPr lang="en-US" dirty="0" smtClean="0"/>
          </a:p>
          <a:p>
            <a:pPr fontAlgn="base"/>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En muchas circunstancias estamos obligados a usar más el planteamiento del “camino del mundo.” </a:t>
            </a:r>
          </a:p>
          <a:p>
            <a:pPr fontAlgn="base"/>
            <a:r>
              <a:rPr lang="es-MX" dirty="0" smtClean="0"/>
              <a:t>Estamos obligados a preguntarnos cual seria el camino mas sabio a seguir de acuerdo a los caminos de la naturaleza y después salir con un plan solido de negocio y método para obtener esos resultados.</a:t>
            </a:r>
            <a:endParaRPr lang="en-US" dirty="0" smtClean="0"/>
          </a:p>
          <a:p>
            <a:pPr fontAlgn="base"/>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2800" dirty="0" smtClean="0"/>
              <a:t>De todos modos, hay muchas situaciones en donde llegamos a un punto donde no hay ningún camino claro para seguir. </a:t>
            </a:r>
          </a:p>
          <a:p>
            <a:pPr fontAlgn="base"/>
            <a:r>
              <a:rPr lang="es-MX" sz="2800" dirty="0" smtClean="0"/>
              <a:t>Si es decidiendo por escoger dos carreras idénticas, determinando cual medico “experto” escuchar o decidiendo en cuál escuela poner a nuestro hijos, nosotros estamos obligados a ser responsables, usar nuestro mayor juicio, y determinar de acuerdo con los caminos del mundo cuál es el mejor método. </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Cuando hemos llegado a ese punto, nosotros “tiramos el terrón de oro en el fuego.” </a:t>
            </a:r>
          </a:p>
          <a:p>
            <a:pPr fontAlgn="base"/>
            <a:r>
              <a:rPr lang="es-MX" dirty="0" smtClean="0"/>
              <a:t>Dependemos en HASHEM para que nos traiga el resultado que Él a predeterminado ser lo mejor para nosotros.</a:t>
            </a:r>
            <a:endParaRPr lang="en-US" dirty="0" smtClean="0"/>
          </a:p>
          <a:p>
            <a:pPr fontAlgn="base"/>
            <a:r>
              <a:rPr lang="es-MX" dirty="0" smtClean="0"/>
              <a:t>Nosotros tenemos una visión del resultado. Sabemos lo que queremos, pero no estamos seguros como llegar allí. </a:t>
            </a: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Estamos obligados a hacer los movimientos, y nosotros dependemos en HASHEM para que nos de lo que es mejor. </a:t>
            </a:r>
          </a:p>
          <a:p>
            <a:pPr fontAlgn="base"/>
            <a:r>
              <a:rPr lang="es-MX" dirty="0" smtClean="0"/>
              <a:t>Cuando triunfamos, tomamos el crédito de haber hecho todo.   </a:t>
            </a:r>
          </a:p>
          <a:p>
            <a:pPr fontAlgn="base"/>
            <a:r>
              <a:rPr lang="es-MX" dirty="0" smtClean="0"/>
              <a:t>Así es la manera como HASHEM creo este mundo, y Él nos permite usarlo para nuestro beneficio y para nuestro crecimiento.</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Haftará Shabat </a:t>
            </a:r>
            <a:r>
              <a:rPr lang="es-CO" sz="2400" b="1" dirty="0" err="1" smtClean="0"/>
              <a:t>Hajodesh</a:t>
            </a:r>
            <a:r>
              <a:rPr lang="es-CO" sz="2400" b="1" dirty="0" smtClean="0"/>
              <a:t>- Yejezquel 45:16 – 46:18</a:t>
            </a:r>
          </a:p>
          <a:p>
            <a:r>
              <a:rPr lang="es-ES" sz="2800" dirty="0" smtClean="0"/>
              <a:t>Costumbre </a:t>
            </a:r>
            <a:r>
              <a:rPr lang="es-ES" sz="2800" dirty="0" err="1" smtClean="0"/>
              <a:t>Ashkenazi</a:t>
            </a:r>
            <a:r>
              <a:rPr lang="es-ES" sz="2800" dirty="0" smtClean="0"/>
              <a:t>: I Reyes 7: 40-50</a:t>
            </a:r>
          </a:p>
          <a:p>
            <a:r>
              <a:rPr lang="es-ES" sz="2800" dirty="0" smtClean="0"/>
              <a:t>Costumbre Sefardí: I Reyes 7: 13-26</a:t>
            </a:r>
          </a:p>
          <a:p>
            <a:r>
              <a:rPr lang="es-ES" sz="2800" dirty="0" smtClean="0"/>
              <a:t>Esta Haftará también se lee en el segundo Shabat de Jánuca.</a:t>
            </a:r>
          </a:p>
          <a:p>
            <a:r>
              <a:rPr lang="es-ES" sz="2800" dirty="0" smtClean="0"/>
              <a:t>Parashat Vayakel describe la construcción del Mishkán, el Templo temporal que los israelitas usaban para adorar en el desierto. </a:t>
            </a: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t>Tomando para Dar </a:t>
            </a:r>
            <a:r>
              <a:rPr lang="es-ES" sz="2800" smtClean="0"/>
              <a:t>es Devolver</a:t>
            </a:r>
            <a:endParaRPr lang="es-ES" sz="2800" dirty="0" smtClean="0"/>
          </a:p>
          <a:p>
            <a:r>
              <a:rPr lang="es-ES" sz="1800" b="1" dirty="0" smtClean="0"/>
              <a:t>Escuchado del rabino Mordechai </a:t>
            </a:r>
            <a:r>
              <a:rPr lang="es-ES" sz="1800" b="1" dirty="0" err="1" smtClean="0"/>
              <a:t>Kamenetzky</a:t>
            </a:r>
            <a:r>
              <a:rPr lang="es-ES" sz="1800" b="1" dirty="0" smtClean="0"/>
              <a:t> |</a:t>
            </a:r>
          </a:p>
          <a:p>
            <a:r>
              <a:rPr lang="es-ES" sz="2800" dirty="0" smtClean="0"/>
              <a:t>Después de una porción completa llena de mandamientos con respecto a la obligación del hombre hacia su prójimo, la Torá se enfoca en un aspecto muy espiritual de nuestra existencia. </a:t>
            </a:r>
          </a:p>
          <a:p>
            <a:r>
              <a:rPr lang="es-ES" sz="2800" dirty="0" smtClean="0"/>
              <a:t>Hashem le ordena a su nación que construya un tabernáculo en el que moraría figurativamente. Así, la Torá comenzó la porción de la semana de Terumá con un pilar de la vida judía: la apelación.</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La Torá ordena a la nación judía que contribuya con oro, plata y una variedad de otros materiales a la gran causa de erigir y amueblar un Mishkán (Tabernáculo). </a:t>
            </a:r>
          </a:p>
          <a:p>
            <a:r>
              <a:rPr lang="es-ES" dirty="0" smtClean="0"/>
              <a:t>Sin embargo, la apelación está redactada de manera muy extraña. </a:t>
            </a:r>
          </a:p>
          <a:p>
            <a:r>
              <a:rPr lang="es-ES" dirty="0" smtClean="0"/>
              <a:t>Hashem no le pide a la gente que dé; les pide que se lleven. </a:t>
            </a: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Dice Éxodo 25: 2: "Habla con los hijos de Israel y deja que tomen una porción para mí".</a:t>
            </a:r>
          </a:p>
          <a:p>
            <a:r>
              <a:rPr lang="es-ES" dirty="0" smtClean="0"/>
              <a:t> La pregunta es obvia. ¿Por qué la Torá le dice a la gente que tome una porción cuando en esencia están dando una porción? </a:t>
            </a:r>
          </a:p>
          <a:p>
            <a:r>
              <a:rPr lang="es-ES" dirty="0" smtClean="0"/>
              <a:t>¿Cuál es el mensaje detrás de la anomalía semántica?</a:t>
            </a: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Un cuento: Max e Irving fueron a pescar en una tarde nublada. </a:t>
            </a:r>
          </a:p>
          <a:p>
            <a:r>
              <a:rPr lang="es-ES" dirty="0" smtClean="0"/>
              <a:t>Aproximadamente dos horas después de su expedición se desarrolló una tormenta feroz.</a:t>
            </a:r>
          </a:p>
          <a:p>
            <a:r>
              <a:rPr lang="es-ES" dirty="0" smtClean="0"/>
              <a:t>Su pequeño bote de remos se sacudió y se sacudió y finalmente se volcó en el medio del lago. </a:t>
            </a:r>
          </a:p>
          <a:p>
            <a:r>
              <a:rPr lang="es-ES" dirty="0" smtClean="0"/>
              <a:t>Max, un nadador fuerte, llamó para salvar a Irving, pero fue en vano. </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Irving no respondió a ninguna súplica y desafortunadamente se ahogó. </a:t>
            </a:r>
          </a:p>
          <a:p>
            <a:r>
              <a:rPr lang="es-ES" dirty="0" smtClean="0"/>
              <a:t>Max nadó hasta la orilla para darle la terrible noticia a la pobre esposa de Irving.</a:t>
            </a:r>
          </a:p>
          <a:p>
            <a:r>
              <a:rPr lang="es-ES" dirty="0" smtClean="0"/>
              <a:t>"¿Que pasó?" ella gritó. ¡Cuéntame toda la historia!</a:t>
            </a:r>
          </a:p>
          <a:p>
            <a:endParaRPr lang="es-ES" dirty="0" smtClean="0"/>
          </a:p>
          <a:p>
            <a:r>
              <a:rPr lang="es-ES" dirty="0" smtClean="0"/>
              <a:t>Max relató todo el episodio con todo detalle.</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"¿Pero qué hiciste para tratar de salvar a mi Irving?" ella chilló. </a:t>
            </a:r>
          </a:p>
          <a:p>
            <a:r>
              <a:rPr lang="es-ES" dirty="0" smtClean="0"/>
              <a:t>Max explicó una vez más. “Seguí gritándole a tu esposo, Irving, dame tu mano - dame tu mano - ¡Dame tu mano! Pero Irving me dirigió una mirada en blanco y se alejó.</a:t>
            </a:r>
          </a:p>
          <a:p>
            <a:r>
              <a:rPr lang="es-ES" dirty="0" smtClean="0"/>
              <a:t>"¡Tonto!" gritó la viuda. “Dijiste lo incorrecto. Deberías haber dicho "toma mi mano". ¡Irving nunca le dio nada a nadie! ".</a:t>
            </a: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A menudo cometemos el mismo error que cometió Irving. </a:t>
            </a:r>
          </a:p>
          <a:p>
            <a:r>
              <a:rPr lang="es-ES" dirty="0" smtClean="0"/>
              <a:t>Cuando escuchamos la palabra "dar" retrocedemos. </a:t>
            </a:r>
          </a:p>
          <a:p>
            <a:r>
              <a:rPr lang="es-ES" dirty="0" smtClean="0"/>
              <a:t>En su primera solicitud, la Torá nos está enseñando una lección. </a:t>
            </a:r>
          </a:p>
          <a:p>
            <a:r>
              <a:rPr lang="es-ES" dirty="0" smtClean="0"/>
              <a:t>Cuando das con verdadero corazón, no estás regalando nada. </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Estás tomando una parte para ti mismo. </a:t>
            </a:r>
          </a:p>
          <a:p>
            <a:r>
              <a:rPr lang="es-ES" dirty="0" smtClean="0"/>
              <a:t>Los placeres materialistas en los que muchas personas se entregan son eventualmente digeridos y olvidados. </a:t>
            </a:r>
          </a:p>
          <a:p>
            <a:r>
              <a:rPr lang="es-ES" dirty="0" smtClean="0"/>
              <a:t>Los autos nuevos se vuelven viejos, las gloriosas casas se deterioran y los artilugios más nuevos quedan obsoletos. </a:t>
            </a:r>
          </a:p>
          <a:p>
            <a:r>
              <a:rPr lang="es-ES" dirty="0" smtClean="0"/>
              <a:t>Los únicos elementos que quedan son los que damos. </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Permanecen en un depósito de méritos y eventualmente nos pagarán a nosotros y a nuestros descendientes. </a:t>
            </a:r>
          </a:p>
          <a:p>
            <a:r>
              <a:rPr lang="es-ES" dirty="0" smtClean="0"/>
              <a:t>Los Montefiores y los Rothschild no son siempre apreciados por la opulencia y la indulgencia. </a:t>
            </a:r>
          </a:p>
          <a:p>
            <a:r>
              <a:rPr lang="es-ES" dirty="0" smtClean="0"/>
              <a:t>Son recordados por su gran benevolencia y caridad. No solo dieron por la eternidad. Recibieron por la eternidad también</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t>Preguntas de discusión de Parashat Vayakel</a:t>
            </a:r>
          </a:p>
          <a:p>
            <a:r>
              <a:rPr lang="es-ES" b="1" dirty="0" smtClean="0"/>
              <a:t>1) </a:t>
            </a:r>
            <a:r>
              <a:rPr lang="es-ES" dirty="0" smtClean="0"/>
              <a:t>Al comienzo de esta porción, Moisés dice específicamente que trabajar en el Santuario para Dios no se puede hacer en sábado. Si este trabajo se realiza en sábado, se castiga con la muerte. </a:t>
            </a:r>
          </a:p>
          <a:p>
            <a:r>
              <a:rPr lang="es-ES" dirty="0" smtClean="0"/>
              <a:t>¿Crees que la muerte es un castigo justo o injusto? ¿Por qué?</a:t>
            </a: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t>2) </a:t>
            </a:r>
            <a:r>
              <a:rPr lang="es-ES" dirty="0" smtClean="0"/>
              <a:t>El pueblo israelita trajo tantos regalos para hacer el Santuario de Dios que tuvieron que ser impedidos de traer más. </a:t>
            </a:r>
          </a:p>
          <a:p>
            <a:r>
              <a:rPr lang="es-ES" dirty="0" smtClean="0"/>
              <a:t>Como dador de regalos a Dios, ¿qué hace usted: dar dinero extra, dar la cantidad exacta, dar solo lo suficiente o tratar de salirse con la suya dando un poco menos?</a:t>
            </a: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t>3) </a:t>
            </a:r>
            <a:r>
              <a:rPr lang="es-ES" dirty="0" smtClean="0"/>
              <a:t>"Dios ha llenado a </a:t>
            </a:r>
            <a:r>
              <a:rPr lang="es-ES" dirty="0" err="1" smtClean="0"/>
              <a:t>Bezalel</a:t>
            </a:r>
            <a:r>
              <a:rPr lang="es-ES" dirty="0" smtClean="0"/>
              <a:t> y Oholiab con el espíritu de Dios, con sabiduría, conocimiento, conocimiento y talento para todo tipo de artesanía y la capacidad de enseñar". </a:t>
            </a:r>
          </a:p>
          <a:p>
            <a:r>
              <a:rPr lang="es-ES" dirty="0" smtClean="0"/>
              <a:t>¿Con qué te ha llenado Dios? ¿Como lo usas?</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i="1" dirty="0" smtClean="0"/>
              <a:t>Preguntas de discusión de Parashat Pekudé</a:t>
            </a:r>
          </a:p>
          <a:p>
            <a:r>
              <a:rPr lang="es-ES" b="1" dirty="0" smtClean="0"/>
              <a:t>1) </a:t>
            </a:r>
            <a:r>
              <a:rPr lang="es-ES" dirty="0" smtClean="0"/>
              <a:t>Los israelitas realizan todo el trabajo para construir el Santuario como el Eterno le ordenó a Moisés. </a:t>
            </a:r>
          </a:p>
          <a:p>
            <a:r>
              <a:rPr lang="es-ES" dirty="0" smtClean="0"/>
              <a:t>¿Qué tipo de trabajo te manda el Eterno en la construcción de los santuarios de hoy?</a:t>
            </a: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i="1" dirty="0" smtClean="0"/>
              <a:t>Preguntas de discusión de Parashat Pekudé</a:t>
            </a:r>
          </a:p>
          <a:p>
            <a:r>
              <a:rPr lang="es-ES" b="1" dirty="0" smtClean="0"/>
              <a:t>2) </a:t>
            </a:r>
            <a:r>
              <a:rPr lang="es-ES" dirty="0" smtClean="0"/>
              <a:t>Una nube cubre la Carpa de la reunión designada y la Presencia del Eterno llenó el Tabernáculo. </a:t>
            </a:r>
          </a:p>
          <a:p>
            <a:r>
              <a:rPr lang="es-ES" dirty="0" smtClean="0"/>
              <a:t>¿Cómo sabes cuando la Presencia del Eterno llena un Santuario?</a:t>
            </a:r>
          </a:p>
          <a:p>
            <a:r>
              <a:rPr lang="es-ES" b="1" dirty="0" smtClean="0"/>
              <a:t>3) </a:t>
            </a:r>
            <a:r>
              <a:rPr lang="es-ES" dirty="0" smtClean="0"/>
              <a:t>Cuando miras las nubes, ¿te recuerda a Dios? ¿Por qué o por qué no?</a:t>
            </a:r>
            <a:endParaRPr lang="es-ES" dirty="0"/>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smtClean="0"/>
              <a:t>27 </a:t>
            </a:r>
            <a:r>
              <a:rPr lang="es-ES" sz="1800" smtClean="0"/>
              <a:t>de </a:t>
            </a:r>
            <a:r>
              <a:rPr lang="es-ES" sz="1800" smtClean="0"/>
              <a:t>Adar, </a:t>
            </a:r>
            <a:r>
              <a:rPr lang="es-ES" sz="1800" b="0" i="0" u="none" strike="noStrike" cap="none" smtClean="0">
                <a:solidFill>
                  <a:srgbClr val="898989"/>
                </a:solidFill>
                <a:latin typeface="Calibri"/>
                <a:ea typeface="Calibri"/>
                <a:cs typeface="Calibri"/>
                <a:sym typeface="Calibri"/>
              </a:rPr>
              <a:t>5785  </a:t>
            </a:r>
            <a:r>
              <a:rPr lang="es-ES" sz="1800" b="0" i="0" u="none" strike="noStrike" cap="none" dirty="0">
                <a:solidFill>
                  <a:srgbClr val="898989"/>
                </a:solidFill>
                <a:latin typeface="Calibri"/>
                <a:ea typeface="Calibri"/>
                <a:cs typeface="Calibri"/>
                <a:sym typeface="Calibri"/>
              </a:rPr>
              <a:t>–  </a:t>
            </a:r>
            <a:r>
              <a:rPr lang="es-ES" sz="1800" smtClean="0"/>
              <a:t>Marzo </a:t>
            </a:r>
            <a:r>
              <a:rPr lang="es-ES" sz="1800" smtClean="0"/>
              <a:t>27</a:t>
            </a:r>
            <a:r>
              <a:rPr lang="es-ES" sz="1800" b="0" i="0" u="none" strike="noStrike" cap="none" smtClean="0">
                <a:solidFill>
                  <a:srgbClr val="898989"/>
                </a:solidFill>
                <a:latin typeface="Calibri"/>
                <a:ea typeface="Calibri"/>
                <a:cs typeface="Calibri"/>
                <a:sym typeface="Calibri"/>
              </a:rPr>
              <a:t>, 2025-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39665</TotalTime>
  <Words>11454</Words>
  <Application>Microsoft Office PowerPoint</Application>
  <PresentationFormat>Presentación en pantalla (4:3)</PresentationFormat>
  <Paragraphs>1015</Paragraphs>
  <Slides>196</Slides>
  <Notes>196</Notes>
  <HiddenSlides>0</HiddenSlides>
  <MMClips>0</MMClips>
  <ScaleCrop>false</ScaleCrop>
  <HeadingPairs>
    <vt:vector size="4" baseType="variant">
      <vt:variant>
        <vt:lpstr>Tema</vt:lpstr>
      </vt:variant>
      <vt:variant>
        <vt:i4>1</vt:i4>
      </vt:variant>
      <vt:variant>
        <vt:lpstr>Títulos de diapositiva</vt:lpstr>
      </vt:variant>
      <vt:variant>
        <vt:i4>196</vt:i4>
      </vt:variant>
    </vt:vector>
  </HeadingPairs>
  <TitlesOfParts>
    <vt:vector size="197" baseType="lpstr">
      <vt:lpstr>Office Theme</vt:lpstr>
      <vt:lpstr> </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Parashá Shemot Pekudé</vt:lpstr>
      <vt:lpstr>Diapositiva 196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351</cp:revision>
  <dcterms:modified xsi:type="dcterms:W3CDTF">2025-03-28T16:53:08Z</dcterms:modified>
</cp:coreProperties>
</file>