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notesSlides/notesSlide187.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208"/>
  </p:notesMasterIdLst>
  <p:handoutMasterIdLst>
    <p:handoutMasterId r:id="rId209"/>
  </p:handoutMasterIdLst>
  <p:sldIdLst>
    <p:sldId id="256" r:id="rId2"/>
    <p:sldId id="708" r:id="rId3"/>
    <p:sldId id="1489" r:id="rId4"/>
    <p:sldId id="1040" r:id="rId5"/>
    <p:sldId id="1451" r:id="rId6"/>
    <p:sldId id="1525" r:id="rId7"/>
    <p:sldId id="1526" r:id="rId8"/>
    <p:sldId id="1527" r:id="rId9"/>
    <p:sldId id="1528" r:id="rId10"/>
    <p:sldId id="1529" r:id="rId11"/>
    <p:sldId id="1530" r:id="rId12"/>
    <p:sldId id="1531" r:id="rId13"/>
    <p:sldId id="1532" r:id="rId14"/>
    <p:sldId id="1533" r:id="rId15"/>
    <p:sldId id="1534" r:id="rId16"/>
    <p:sldId id="1535" r:id="rId17"/>
    <p:sldId id="1536" r:id="rId18"/>
    <p:sldId id="1537" r:id="rId19"/>
    <p:sldId id="1538" r:id="rId20"/>
    <p:sldId id="1539" r:id="rId21"/>
    <p:sldId id="1540" r:id="rId22"/>
    <p:sldId id="1541" r:id="rId23"/>
    <p:sldId id="1542" r:id="rId24"/>
    <p:sldId id="1543" r:id="rId25"/>
    <p:sldId id="1544" r:id="rId26"/>
    <p:sldId id="1545" r:id="rId27"/>
    <p:sldId id="1546" r:id="rId28"/>
    <p:sldId id="1547" r:id="rId29"/>
    <p:sldId id="1548" r:id="rId30"/>
    <p:sldId id="1549" r:id="rId31"/>
    <p:sldId id="1550" r:id="rId32"/>
    <p:sldId id="1551" r:id="rId33"/>
    <p:sldId id="1552" r:id="rId34"/>
    <p:sldId id="1553" r:id="rId35"/>
    <p:sldId id="1557" r:id="rId36"/>
    <p:sldId id="1674" r:id="rId37"/>
    <p:sldId id="1675" r:id="rId38"/>
    <p:sldId id="1676" r:id="rId39"/>
    <p:sldId id="1677" r:id="rId40"/>
    <p:sldId id="1678" r:id="rId41"/>
    <p:sldId id="1679" r:id="rId42"/>
    <p:sldId id="1680" r:id="rId43"/>
    <p:sldId id="1681" r:id="rId44"/>
    <p:sldId id="1682" r:id="rId45"/>
    <p:sldId id="1683" r:id="rId46"/>
    <p:sldId id="1684" r:id="rId47"/>
    <p:sldId id="1685" r:id="rId48"/>
    <p:sldId id="1686" r:id="rId49"/>
    <p:sldId id="1687" r:id="rId50"/>
    <p:sldId id="1688" r:id="rId51"/>
    <p:sldId id="1689" r:id="rId52"/>
    <p:sldId id="1690" r:id="rId53"/>
    <p:sldId id="1691" r:id="rId54"/>
    <p:sldId id="1692" r:id="rId55"/>
    <p:sldId id="1693" r:id="rId56"/>
    <p:sldId id="1694" r:id="rId57"/>
    <p:sldId id="1695" r:id="rId58"/>
    <p:sldId id="1696" r:id="rId59"/>
    <p:sldId id="1697" r:id="rId60"/>
    <p:sldId id="1698" r:id="rId61"/>
    <p:sldId id="1726" r:id="rId62"/>
    <p:sldId id="1673" r:id="rId63"/>
    <p:sldId id="1700" r:id="rId64"/>
    <p:sldId id="1701" r:id="rId65"/>
    <p:sldId id="1702" r:id="rId66"/>
    <p:sldId id="1703" r:id="rId67"/>
    <p:sldId id="1704" r:id="rId68"/>
    <p:sldId id="1705" r:id="rId69"/>
    <p:sldId id="1706" r:id="rId70"/>
    <p:sldId id="1707" r:id="rId71"/>
    <p:sldId id="1708" r:id="rId72"/>
    <p:sldId id="1709" r:id="rId73"/>
    <p:sldId id="1710" r:id="rId74"/>
    <p:sldId id="1711" r:id="rId75"/>
    <p:sldId id="1712" r:id="rId76"/>
    <p:sldId id="1713" r:id="rId77"/>
    <p:sldId id="1715" r:id="rId78"/>
    <p:sldId id="1714" r:id="rId79"/>
    <p:sldId id="1716" r:id="rId80"/>
    <p:sldId id="1717" r:id="rId81"/>
    <p:sldId id="1718" r:id="rId82"/>
    <p:sldId id="1719" r:id="rId83"/>
    <p:sldId id="1720" r:id="rId84"/>
    <p:sldId id="1721" r:id="rId85"/>
    <p:sldId id="1722" r:id="rId86"/>
    <p:sldId id="1723" r:id="rId87"/>
    <p:sldId id="1724" r:id="rId88"/>
    <p:sldId id="1725" r:id="rId89"/>
    <p:sldId id="1699" r:id="rId90"/>
    <p:sldId id="1607" r:id="rId91"/>
    <p:sldId id="1608" r:id="rId92"/>
    <p:sldId id="1609" r:id="rId93"/>
    <p:sldId id="1610" r:id="rId94"/>
    <p:sldId id="1611" r:id="rId95"/>
    <p:sldId id="1612" r:id="rId96"/>
    <p:sldId id="1613" r:id="rId97"/>
    <p:sldId id="1614" r:id="rId98"/>
    <p:sldId id="1615" r:id="rId99"/>
    <p:sldId id="1616" r:id="rId100"/>
    <p:sldId id="1617" r:id="rId101"/>
    <p:sldId id="1618" r:id="rId102"/>
    <p:sldId id="1619" r:id="rId103"/>
    <p:sldId id="1620" r:id="rId104"/>
    <p:sldId id="1621" r:id="rId105"/>
    <p:sldId id="1622" r:id="rId106"/>
    <p:sldId id="1623" r:id="rId107"/>
    <p:sldId id="1624" r:id="rId108"/>
    <p:sldId id="1625" r:id="rId109"/>
    <p:sldId id="1626" r:id="rId110"/>
    <p:sldId id="1627" r:id="rId111"/>
    <p:sldId id="1628" r:id="rId112"/>
    <p:sldId id="1629" r:id="rId113"/>
    <p:sldId id="1630" r:id="rId114"/>
    <p:sldId id="1631" r:id="rId115"/>
    <p:sldId id="1632" r:id="rId116"/>
    <p:sldId id="1633" r:id="rId117"/>
    <p:sldId id="1606" r:id="rId118"/>
    <p:sldId id="1670" r:id="rId119"/>
    <p:sldId id="1635" r:id="rId120"/>
    <p:sldId id="1636" r:id="rId121"/>
    <p:sldId id="1637" r:id="rId122"/>
    <p:sldId id="1638" r:id="rId123"/>
    <p:sldId id="1639" r:id="rId124"/>
    <p:sldId id="1641" r:id="rId125"/>
    <p:sldId id="1640" r:id="rId126"/>
    <p:sldId id="1642" r:id="rId127"/>
    <p:sldId id="1643" r:id="rId128"/>
    <p:sldId id="1644" r:id="rId129"/>
    <p:sldId id="1645" r:id="rId130"/>
    <p:sldId id="1646" r:id="rId131"/>
    <p:sldId id="1647" r:id="rId132"/>
    <p:sldId id="1648" r:id="rId133"/>
    <p:sldId id="1671" r:id="rId134"/>
    <p:sldId id="1649" r:id="rId135"/>
    <p:sldId id="1650" r:id="rId136"/>
    <p:sldId id="1651" r:id="rId137"/>
    <p:sldId id="1652" r:id="rId138"/>
    <p:sldId id="1653" r:id="rId139"/>
    <p:sldId id="1672" r:id="rId140"/>
    <p:sldId id="1654" r:id="rId141"/>
    <p:sldId id="1656" r:id="rId142"/>
    <p:sldId id="1657" r:id="rId143"/>
    <p:sldId id="1658" r:id="rId144"/>
    <p:sldId id="1659" r:id="rId145"/>
    <p:sldId id="1660" r:id="rId146"/>
    <p:sldId id="1661" r:id="rId147"/>
    <p:sldId id="1662" r:id="rId148"/>
    <p:sldId id="1655" r:id="rId149"/>
    <p:sldId id="1663" r:id="rId150"/>
    <p:sldId id="1664" r:id="rId151"/>
    <p:sldId id="1665" r:id="rId152"/>
    <p:sldId id="1666" r:id="rId153"/>
    <p:sldId id="1668" r:id="rId154"/>
    <p:sldId id="1669" r:id="rId155"/>
    <p:sldId id="1634" r:id="rId156"/>
    <p:sldId id="1574" r:id="rId157"/>
    <p:sldId id="1575" r:id="rId158"/>
    <p:sldId id="1576" r:id="rId159"/>
    <p:sldId id="1577" r:id="rId160"/>
    <p:sldId id="1578" r:id="rId161"/>
    <p:sldId id="1579" r:id="rId162"/>
    <p:sldId id="1581" r:id="rId163"/>
    <p:sldId id="1580" r:id="rId164"/>
    <p:sldId id="1582" r:id="rId165"/>
    <p:sldId id="1583" r:id="rId166"/>
    <p:sldId id="1584" r:id="rId167"/>
    <p:sldId id="1585" r:id="rId168"/>
    <p:sldId id="1586" r:id="rId169"/>
    <p:sldId id="1587" r:id="rId170"/>
    <p:sldId id="1588" r:id="rId171"/>
    <p:sldId id="1589" r:id="rId172"/>
    <p:sldId id="1591" r:id="rId173"/>
    <p:sldId id="1590" r:id="rId174"/>
    <p:sldId id="1592" r:id="rId175"/>
    <p:sldId id="1593" r:id="rId176"/>
    <p:sldId id="1595" r:id="rId177"/>
    <p:sldId id="1594" r:id="rId178"/>
    <p:sldId id="1596" r:id="rId179"/>
    <p:sldId id="1597" r:id="rId180"/>
    <p:sldId id="1599" r:id="rId181"/>
    <p:sldId id="1600" r:id="rId182"/>
    <p:sldId id="1601" r:id="rId183"/>
    <p:sldId id="1602" r:id="rId184"/>
    <p:sldId id="1603" r:id="rId185"/>
    <p:sldId id="1604" r:id="rId186"/>
    <p:sldId id="1605" r:id="rId187"/>
    <p:sldId id="1573" r:id="rId188"/>
    <p:sldId id="1558" r:id="rId189"/>
    <p:sldId id="1559" r:id="rId190"/>
    <p:sldId id="1560" r:id="rId191"/>
    <p:sldId id="1561" r:id="rId192"/>
    <p:sldId id="1562" r:id="rId193"/>
    <p:sldId id="1563" r:id="rId194"/>
    <p:sldId id="1564" r:id="rId195"/>
    <p:sldId id="1565" r:id="rId196"/>
    <p:sldId id="1566" r:id="rId197"/>
    <p:sldId id="1567" r:id="rId198"/>
    <p:sldId id="1568" r:id="rId199"/>
    <p:sldId id="1570" r:id="rId200"/>
    <p:sldId id="1569" r:id="rId201"/>
    <p:sldId id="1571" r:id="rId202"/>
    <p:sldId id="1572" r:id="rId203"/>
    <p:sldId id="1554" r:id="rId204"/>
    <p:sldId id="1555" r:id="rId205"/>
    <p:sldId id="1556" r:id="rId206"/>
    <p:sldId id="296" r:id="rId20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444" autoAdjust="0"/>
  </p:normalViewPr>
  <p:slideViewPr>
    <p:cSldViewPr snapToGrid="0">
      <p:cViewPr>
        <p:scale>
          <a:sx n="82" d="100"/>
          <a:sy n="82" d="100"/>
        </p:scale>
        <p:origin x="-78" y="4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36"/>
    </p:cViewPr>
  </p:sorterViewPr>
  <p:notesViewPr>
    <p:cSldViewPr snapToGrid="0">
      <p:cViewPr varScale="1">
        <p:scale>
          <a:sx n="64" d="100"/>
          <a:sy n="64" d="100"/>
        </p:scale>
        <p:origin x="-272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theme" Target="theme/theme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handoutMaster" Target="handoutMasters/handout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56A95-5CC0-4D02-A243-EA0F6D83045B}" type="datetimeFigureOut">
              <a:rPr lang="es-CO" smtClean="0"/>
              <a:pPr/>
              <a:t>11/11/2024</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A6B88-77F5-4180-9069-B34578D56437}" type="slidenum">
              <a:rPr lang="es-CO" smtClean="0"/>
              <a:pPr/>
              <a:t>‹#›</a:t>
            </a:fld>
            <a:endParaRPr lang="es-C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196</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197</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198</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199</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200</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201</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202</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203</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204</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205</a:t>
            </a:fld>
            <a:endParaRPr dirty="0"/>
          </a:p>
        </p:txBody>
      </p:sp>
    </p:spTree>
    <p:extLst>
      <p:ext uri="{BB962C8B-B14F-4D97-AF65-F5344CB8AC3E}">
        <p14:creationId xmlns="" xmlns:p14="http://schemas.microsoft.com/office/powerpoint/2010/main" val="4102382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ort.org/webmedia/t1/1801.r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shalomhaverim.org/Aliyot/aliyot_bereshit_vaiera.ht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shalomhaverim.org/" TargetMode="External"/><Relationship Id="rId2" Type="http://schemas.openxmlformats.org/officeDocument/2006/relationships/notesSlide" Target="../notesSlides/notesSlide206.xml"/><Relationship Id="rId1" Type="http://schemas.openxmlformats.org/officeDocument/2006/relationships/slideLayout" Target="../slideLayouts/slideLayout1.xml"/><Relationship Id="rId6" Type="http://schemas.openxmlformats.org/officeDocument/2006/relationships/hyperlink" Target="http://www.ascentofsafed.com/cgi-bin/ascent.cgi?Name=mm-kipur" TargetMode="External"/><Relationship Id="rId5" Type="http://schemas.openxmlformats.org/officeDocument/2006/relationships/hyperlink" Target="https://www.nehemiaswall.com/yom-teruah-day-shouting-became-rosh-hashanah"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869702" y="1759857"/>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CO" sz="2400" dirty="0" smtClean="0">
                <a:latin typeface="Bookman Old Style" pitchFamily="18" charset="0"/>
                <a:ea typeface="Calibri"/>
                <a:cs typeface="Calibri"/>
                <a:sym typeface="Calibri"/>
              </a:rPr>
              <a:t>PARASHA BERESHIT VAYERA</a:t>
            </a:r>
          </a:p>
          <a:p>
            <a:pPr lvl="0" algn="ctr">
              <a:lnSpc>
                <a:spcPct val="90000"/>
              </a:lnSpc>
              <a:buNone/>
            </a:pPr>
            <a:r>
              <a:rPr lang="es-CO" sz="2400" b="1" dirty="0" smtClean="0">
                <a:solidFill>
                  <a:srgbClr val="FF0000"/>
                </a:solidFill>
                <a:latin typeface="Bookman Old Style" pitchFamily="18" charset="0"/>
              </a:rPr>
              <a:t>Sodoma y su Impacto en la </a:t>
            </a:r>
            <a:r>
              <a:rPr lang="es-CO" sz="2400" b="1" dirty="0" smtClean="0">
                <a:solidFill>
                  <a:srgbClr val="FF0000"/>
                </a:solidFill>
                <a:latin typeface="Bookman Old Style" pitchFamily="18" charset="0"/>
              </a:rPr>
              <a:t>Creación</a:t>
            </a:r>
          </a:p>
          <a:p>
            <a:pPr lvl="0" algn="ctr">
              <a:lnSpc>
                <a:spcPct val="90000"/>
              </a:lnSpc>
              <a:buNone/>
            </a:pPr>
            <a:r>
              <a:rPr lang="es-CO" sz="2400" b="1" dirty="0" smtClean="0">
                <a:solidFill>
                  <a:srgbClr val="FF0000"/>
                </a:solidFill>
                <a:latin typeface="Bookman Old Style" pitchFamily="18" charset="0"/>
              </a:rPr>
              <a:t>Eliseo y la Mujer Sunamita</a:t>
            </a:r>
            <a:endParaRPr lang="es-CO" sz="2400" b="1" dirty="0" smtClean="0">
              <a:solidFill>
                <a:srgbClr val="FF0000"/>
              </a:solidFill>
              <a:latin typeface="Bookman Old Style" pitchFamily="18" charset="0"/>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endParaRPr lang="es-ES" sz="2400" b="0" i="0" u="none" strike="noStrike" cap="none" dirty="0" smtClean="0">
              <a:solidFill>
                <a:srgbClr val="000000"/>
              </a:solidFill>
              <a:latin typeface="Bookman Old Style" pitchFamily="18" charset="0"/>
              <a:ea typeface="Calibri"/>
              <a:cs typeface="Calibri"/>
              <a:sym typeface="Calibri"/>
            </a:endParaRPr>
          </a:p>
          <a:p>
            <a:pPr marL="0" marR="0" lvl="0" indent="0" algn="ctr" rtl="0">
              <a:spcBef>
                <a:spcPts val="0"/>
              </a:spcBef>
              <a:spcAft>
                <a:spcPts val="0"/>
              </a:spcAft>
              <a:buNone/>
            </a:pPr>
            <a:r>
              <a:rPr lang="es-ES" sz="2400" b="0" i="0" u="none" strike="noStrike" cap="none" dirty="0" smtClean="0">
                <a:solidFill>
                  <a:srgbClr val="000000"/>
                </a:solidFill>
                <a:latin typeface="Bookman Old Style" pitchFamily="18" charset="0"/>
                <a:ea typeface="Calibri"/>
                <a:cs typeface="Calibri"/>
                <a:sym typeface="Calibri"/>
              </a:rPr>
              <a:t>Por</a:t>
            </a:r>
            <a:r>
              <a:rPr lang="es-ES" sz="2400" b="0" i="0" u="none" strike="noStrike" cap="none" dirty="0">
                <a:solidFill>
                  <a:srgbClr val="000000"/>
                </a:solidFill>
                <a:latin typeface="Bookman Old Style" pitchFamily="18" charset="0"/>
                <a:ea typeface="Calibri"/>
                <a:cs typeface="Calibri"/>
                <a:sym typeface="Calibri"/>
              </a:rPr>
              <a:t>: Eliyahu </a:t>
            </a:r>
            <a:r>
              <a:rPr lang="es-ES" sz="2400" b="0" i="0" u="none" strike="noStrike" cap="none" dirty="0" smtClean="0">
                <a:solidFill>
                  <a:srgbClr val="000000"/>
                </a:solidFill>
                <a:latin typeface="Bookman Old Style" pitchFamily="18" charset="0"/>
                <a:ea typeface="Calibri"/>
                <a:cs typeface="Calibri"/>
                <a:sym typeface="Calibri"/>
              </a:rPr>
              <a:t>BaYona</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Director Shalom Haverim Org</a:t>
            </a:r>
            <a:endParaRPr sz="1100" dirty="0">
              <a:latin typeface="Bookman Old Style" pitchFamily="18" charset="0"/>
            </a:endParaRPr>
          </a:p>
          <a:p>
            <a:pPr marL="0" marR="0" lvl="0" indent="0" algn="ctr" rtl="0">
              <a:spcBef>
                <a:spcPts val="800"/>
              </a:spcBef>
              <a:spcAft>
                <a:spcPts val="0"/>
              </a:spcAft>
              <a:buNone/>
            </a:pPr>
            <a:r>
              <a:rPr lang="es-ES" sz="2400" b="0" i="0" u="none" strike="noStrike" cap="none" dirty="0">
                <a:solidFill>
                  <a:srgbClr val="000000"/>
                </a:solidFill>
                <a:latin typeface="Bookman Old Style" pitchFamily="18" charset="0"/>
                <a:ea typeface="Calibri"/>
                <a:cs typeface="Calibri"/>
                <a:sym typeface="Calibri"/>
              </a:rPr>
              <a:t>New York</a:t>
            </a:r>
            <a:endParaRPr sz="2400" b="0" i="0" u="none" strike="noStrike" cap="none" dirty="0">
              <a:solidFill>
                <a:srgbClr val="000000"/>
              </a:solidFill>
              <a:latin typeface="Bookman Old Style" pitchFamily="18" charset="0"/>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4" name="Shape 94"/>
          <p:cNvPicPr preferRelativeResize="0"/>
          <p:nvPr/>
        </p:nvPicPr>
        <p:blipFill rotWithShape="1">
          <a:blip r:embed="rId4">
            <a:alphaModFix/>
          </a:blip>
          <a:srcRect/>
          <a:stretch/>
        </p:blipFill>
        <p:spPr>
          <a:xfrm>
            <a:off x="7772400" y="6096000"/>
            <a:ext cx="1219200" cy="619125"/>
          </a:xfrm>
          <a:prstGeom prst="rect">
            <a:avLst/>
          </a:prstGeom>
          <a:noFill/>
          <a:ln>
            <a:noFill/>
          </a:ln>
        </p:spPr>
      </p:pic>
      <p:pic>
        <p:nvPicPr>
          <p:cNvPr id="2051" name="Picture 3"/>
          <p:cNvPicPr>
            <a:picLocks noChangeAspect="1" noChangeArrowheads="1"/>
          </p:cNvPicPr>
          <p:nvPr/>
        </p:nvPicPr>
        <p:blipFill>
          <a:blip r:embed="rId5"/>
          <a:srcRect/>
          <a:stretch>
            <a:fillRect/>
          </a:stretch>
        </p:blipFill>
        <p:spPr bwMode="auto">
          <a:xfrm>
            <a:off x="7383326" y="5918200"/>
            <a:ext cx="1684474" cy="787400"/>
          </a:xfrm>
          <a:prstGeom prst="rect">
            <a:avLst/>
          </a:prstGeom>
          <a:noFill/>
          <a:ln w="9525">
            <a:noFill/>
            <a:miter lim="800000"/>
            <a:headEnd/>
            <a:tailEnd/>
          </a:ln>
        </p:spPr>
      </p:pic>
      <p:pic>
        <p:nvPicPr>
          <p:cNvPr id="11" name="Picture 2"/>
          <p:cNvPicPr>
            <a:picLocks noChangeAspect="1" noChangeArrowheads="1"/>
          </p:cNvPicPr>
          <p:nvPr/>
        </p:nvPicPr>
        <p:blipFill>
          <a:blip r:embed="rId6"/>
          <a:srcRect/>
          <a:stretch>
            <a:fillRect/>
          </a:stretch>
        </p:blipFill>
        <p:spPr bwMode="auto">
          <a:xfrm>
            <a:off x="2084388" y="660400"/>
            <a:ext cx="4619625" cy="1600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Tehilim 119: 97-98, 105</a:t>
            </a:r>
          </a:p>
          <a:p>
            <a:r>
              <a:rPr lang="es-ES" sz="2600" dirty="0" smtClean="0">
                <a:latin typeface="Bookman Old Style" pitchFamily="18" charset="0"/>
              </a:rPr>
              <a:t>¡Cuánto amo tu ley! En ella medito todo el día.</a:t>
            </a:r>
          </a:p>
          <a:p>
            <a:r>
              <a:rPr lang="es-ES" sz="2600" dirty="0" smtClean="0">
                <a:latin typeface="Bookman Old Style" pitchFamily="18" charset="0"/>
              </a:rPr>
              <a:t>Tus mandamientos me hacen más sabio que a mis enemigos, porque siempre están conmigo.</a:t>
            </a:r>
          </a:p>
          <a:p>
            <a:r>
              <a:rPr lang="es-ES" sz="2600" dirty="0" smtClean="0">
                <a:latin typeface="Bookman Old Style" pitchFamily="18" charset="0"/>
              </a:rPr>
              <a:t>Lámpara es a mis pies Tu palabra, y la luz de mi sendero.</a:t>
            </a:r>
          </a:p>
          <a:p>
            <a:r>
              <a:rPr lang="es-ES" sz="2600" b="1" i="1" dirty="0" smtClean="0">
                <a:latin typeface="Bookman Old Style" pitchFamily="18" charset="0"/>
              </a:rPr>
              <a:t>Ma ahabtí torateja kol hayom hi sijati.</a:t>
            </a:r>
          </a:p>
          <a:p>
            <a:r>
              <a:rPr lang="es-ES" sz="2600" b="1" i="1" dirty="0" smtClean="0">
                <a:latin typeface="Bookman Old Style" pitchFamily="18" charset="0"/>
              </a:rPr>
              <a:t>Meoyebay tejajemeni mitzvoteja ki leolam hi li</a:t>
            </a:r>
          </a:p>
          <a:p>
            <a:r>
              <a:rPr lang="es-ES" sz="2600" b="1" i="1" dirty="0" smtClean="0">
                <a:latin typeface="Bookman Old Style" pitchFamily="18" charset="0"/>
              </a:rPr>
              <a:t>Ner leragli debareja veor lintibati.</a:t>
            </a:r>
            <a:endParaRPr lang="en-US" sz="2600" b="1" i="1"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dirty="0" smtClean="0"/>
          </a:p>
        </p:txBody>
      </p:sp>
      <p:pic>
        <p:nvPicPr>
          <p:cNvPr id="1026" name="Picture 2"/>
          <p:cNvPicPr>
            <a:picLocks noChangeAspect="1" noChangeArrowheads="1"/>
          </p:cNvPicPr>
          <p:nvPr/>
        </p:nvPicPr>
        <p:blipFill>
          <a:blip r:embed="rId3"/>
          <a:srcRect/>
          <a:stretch>
            <a:fillRect/>
          </a:stretch>
        </p:blipFill>
        <p:spPr bwMode="auto">
          <a:xfrm>
            <a:off x="138896" y="532436"/>
            <a:ext cx="8728933" cy="5885692"/>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ES" dirty="0" smtClean="0">
                <a:latin typeface="Bookman Old Style" pitchFamily="18" charset="0"/>
                <a:hlinkClick r:id="rId3"/>
              </a:rPr>
              <a:t>18:1</a:t>
            </a:r>
            <a:r>
              <a:rPr lang="es-ES" dirty="0" smtClean="0">
                <a:latin typeface="Bookman Old Style" pitchFamily="18" charset="0"/>
              </a:rPr>
              <a:t>  </a:t>
            </a:r>
            <a:r>
              <a:rPr lang="es-ES" dirty="0" err="1" smtClean="0">
                <a:latin typeface="Bookman Old Style" pitchFamily="18" charset="0"/>
              </a:rPr>
              <a:t>Vayera</a:t>
            </a:r>
            <a:r>
              <a:rPr lang="es-ES" dirty="0" smtClean="0">
                <a:latin typeface="Bookman Old Style" pitchFamily="18" charset="0"/>
              </a:rPr>
              <a:t> elav Adonay </a:t>
            </a:r>
            <a:r>
              <a:rPr lang="es-ES" dirty="0" err="1" smtClean="0">
                <a:latin typeface="Bookman Old Style" pitchFamily="18" charset="0"/>
              </a:rPr>
              <a:t>be'Eloney</a:t>
            </a:r>
            <a:r>
              <a:rPr lang="es-ES" dirty="0" smtClean="0">
                <a:latin typeface="Bookman Old Style" pitchFamily="18" charset="0"/>
              </a:rPr>
              <a:t> Mamre </a:t>
            </a:r>
            <a:r>
              <a:rPr lang="es-ES" dirty="0" err="1" smtClean="0">
                <a:latin typeface="Bookman Old Style" pitchFamily="18" charset="0"/>
              </a:rPr>
              <a:t>vehu</a:t>
            </a:r>
            <a:r>
              <a:rPr lang="es-ES" dirty="0" smtClean="0">
                <a:latin typeface="Bookman Old Style" pitchFamily="18" charset="0"/>
              </a:rPr>
              <a:t> </a:t>
            </a:r>
            <a:r>
              <a:rPr lang="es-ES" dirty="0" err="1" smtClean="0">
                <a:latin typeface="Bookman Old Style" pitchFamily="18" charset="0"/>
              </a:rPr>
              <a:t>yoshev</a:t>
            </a:r>
            <a:r>
              <a:rPr lang="es-ES" dirty="0" smtClean="0">
                <a:latin typeface="Bookman Old Style" pitchFamily="18" charset="0"/>
              </a:rPr>
              <a:t> </a:t>
            </a:r>
            <a:r>
              <a:rPr lang="es-ES" dirty="0" err="1" smtClean="0">
                <a:latin typeface="Bookman Old Style" pitchFamily="18" charset="0"/>
              </a:rPr>
              <a:t>petaj-ha'ohel</a:t>
            </a:r>
            <a:r>
              <a:rPr lang="es-ES" dirty="0" smtClean="0">
                <a:latin typeface="Bookman Old Style" pitchFamily="18" charset="0"/>
              </a:rPr>
              <a:t> </a:t>
            </a:r>
            <a:r>
              <a:rPr lang="es-ES" dirty="0" err="1" smtClean="0">
                <a:latin typeface="Bookman Old Style" pitchFamily="18" charset="0"/>
              </a:rPr>
              <a:t>kejom</a:t>
            </a:r>
            <a:r>
              <a:rPr lang="es-ES" dirty="0" smtClean="0">
                <a:latin typeface="Bookman Old Style" pitchFamily="18" charset="0"/>
              </a:rPr>
              <a:t> hayom.</a:t>
            </a:r>
          </a:p>
          <a:p>
            <a:r>
              <a:rPr lang="es-ES" dirty="0" smtClean="0">
                <a:latin typeface="Bookman Old Style" pitchFamily="18" charset="0"/>
              </a:rPr>
              <a:t/>
            </a:r>
            <a:br>
              <a:rPr lang="es-ES" dirty="0" smtClean="0">
                <a:latin typeface="Bookman Old Style" pitchFamily="18" charset="0"/>
              </a:rPr>
            </a:br>
            <a:r>
              <a:rPr lang="es-ES" dirty="0" smtClean="0">
                <a:latin typeface="Bookman Old Style" pitchFamily="18" charset="0"/>
              </a:rPr>
              <a:t>Y se le apareció el Eterno </a:t>
            </a:r>
            <a:r>
              <a:rPr lang="es-ES" dirty="0" smtClean="0">
                <a:latin typeface="Bookman Old Style" pitchFamily="18" charset="0"/>
                <a:hlinkClick r:id="rId4"/>
              </a:rPr>
              <a:t>junto a </a:t>
            </a:r>
            <a:r>
              <a:rPr lang="es-ES" dirty="0" err="1" smtClean="0">
                <a:latin typeface="Bookman Old Style" pitchFamily="18" charset="0"/>
                <a:hlinkClick r:id="rId4"/>
              </a:rPr>
              <a:t>Eloné</a:t>
            </a:r>
            <a:r>
              <a:rPr lang="es-ES" dirty="0" smtClean="0">
                <a:latin typeface="Bookman Old Style" pitchFamily="18" charset="0"/>
                <a:hlinkClick r:id="rId4"/>
              </a:rPr>
              <a:t> </a:t>
            </a:r>
            <a:r>
              <a:rPr lang="es-ES" dirty="0" smtClean="0">
                <a:latin typeface="Bookman Old Style" pitchFamily="18" charset="0"/>
              </a:rPr>
              <a:t> (encinas de) </a:t>
            </a:r>
            <a:r>
              <a:rPr lang="es-ES" dirty="0" err="1" smtClean="0">
                <a:latin typeface="Bookman Old Style" pitchFamily="18" charset="0"/>
              </a:rPr>
              <a:t>Mamré</a:t>
            </a:r>
            <a:r>
              <a:rPr lang="es-ES" dirty="0" smtClean="0">
                <a:latin typeface="Bookman Old Style" pitchFamily="18" charset="0"/>
              </a:rPr>
              <a:t>, y él (Abraham) estaba sentado </a:t>
            </a:r>
            <a:r>
              <a:rPr lang="es-ES" dirty="0" smtClean="0">
                <a:latin typeface="Bookman Old Style" pitchFamily="18" charset="0"/>
                <a:hlinkClick r:id="rId4"/>
              </a:rPr>
              <a:t>a la puerta de su tienda,  </a:t>
            </a:r>
            <a:r>
              <a:rPr lang="es-ES" dirty="0" smtClean="0">
                <a:latin typeface="Bookman Old Style" pitchFamily="18" charset="0"/>
              </a:rPr>
              <a:t>al calor del día.</a:t>
            </a:r>
          </a:p>
          <a:p>
            <a:pPr marL="0" indent="0" algn="ctr">
              <a:buNone/>
            </a:pPr>
            <a:endParaRPr lang="es-CO" sz="2000" b="1" noProof="1" smtClean="0"/>
          </a:p>
        </p:txBody>
      </p:sp>
    </p:spTree>
    <p:extLst>
      <p:ext uri="{BB962C8B-B14F-4D97-AF65-F5344CB8AC3E}">
        <p14:creationId xmlns="" xmlns:p14="http://schemas.microsoft.com/office/powerpoint/2010/main"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Parashat Vayerá  (Y apareció)</a:t>
            </a:r>
            <a:endParaRPr lang="en-US" dirty="0" smtClean="0">
              <a:latin typeface="Bookman Old Style" pitchFamily="18" charset="0"/>
            </a:endParaRPr>
          </a:p>
          <a:p>
            <a:r>
              <a:rPr lang="es-MX" dirty="0" smtClean="0">
                <a:latin typeface="Bookman Old Style" pitchFamily="18" charset="0"/>
              </a:rPr>
              <a:t>En esta porción de la Torá, tres invitados llegan a la tienda de Abraham y Sarah. </a:t>
            </a:r>
          </a:p>
          <a:p>
            <a:r>
              <a:rPr lang="es-MX" dirty="0" smtClean="0">
                <a:latin typeface="Bookman Old Style" pitchFamily="18" charset="0"/>
              </a:rPr>
              <a:t>Le informan a Abraham que Dios le dará un hijo a la anciana Sarah. </a:t>
            </a:r>
          </a:p>
          <a:p>
            <a:r>
              <a:rPr lang="es-MX" dirty="0" smtClean="0">
                <a:latin typeface="Bookman Old Style" pitchFamily="18" charset="0"/>
              </a:rPr>
              <a:t>La profecía se hace realidad, y nombran a su hijo Isaac. </a:t>
            </a:r>
          </a:p>
        </p:txBody>
      </p:sp>
    </p:spTree>
    <p:extLst>
      <p:ext uri="{BB962C8B-B14F-4D97-AF65-F5344CB8AC3E}">
        <p14:creationId xmlns="" xmlns:p14="http://schemas.microsoft.com/office/powerpoint/2010/main"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t>Bereshit 18: 1 - 22: 24  -2 Reyes 4:1 al 4:37</a:t>
            </a:r>
          </a:p>
          <a:p>
            <a:r>
              <a:rPr lang="es-MX" dirty="0" smtClean="0">
                <a:latin typeface="Bookman Old Style" pitchFamily="18" charset="0"/>
              </a:rPr>
              <a:t>Dios le informa a Abraham que Sodoma y Gomorra serán destruidas, aunque Abraham intenta convencer a Dios de lo contrario. </a:t>
            </a:r>
          </a:p>
          <a:p>
            <a:r>
              <a:rPr lang="es-MX" dirty="0" smtClean="0">
                <a:latin typeface="Bookman Old Style" pitchFamily="18" charset="0"/>
              </a:rPr>
              <a:t>Dios le dice a Abraham que sacrifique a Isaac. Abraham se obliga, pero se le dice que fue una prueba de fe y ofrece un carnero para sacrificar.</a:t>
            </a:r>
            <a:endParaRPr lang="en-US" dirty="0" smtClean="0">
              <a:latin typeface="Bookman Old Style" pitchFamily="18" charset="0"/>
            </a:endParaRPr>
          </a:p>
          <a:p>
            <a:r>
              <a:rPr lang="es-MX" sz="1400" dirty="0" smtClean="0">
                <a:latin typeface="Bookman Old Style" pitchFamily="18" charset="0"/>
              </a:rPr>
              <a:t> Fuente: NANCY REUBEN GREENFIELD</a:t>
            </a:r>
          </a:p>
          <a:p>
            <a:endParaRPr lang="en-US" sz="1400" dirty="0"/>
          </a:p>
        </p:txBody>
      </p:sp>
    </p:spTree>
    <p:extLst>
      <p:ext uri="{BB962C8B-B14F-4D97-AF65-F5344CB8AC3E}">
        <p14:creationId xmlns="" xmlns:p14="http://schemas.microsoft.com/office/powerpoint/2010/main"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i="1" dirty="0" smtClean="0">
                <a:latin typeface="Bookman Old Style" pitchFamily="18" charset="0"/>
              </a:rPr>
              <a:t>El nacimiento de Isaac, la destrucción de Sodoma y Gomorra, el exilio de Agar y el último sacrificio.</a:t>
            </a:r>
          </a:p>
          <a:p>
            <a:r>
              <a:rPr lang="es-MX" dirty="0" smtClean="0">
                <a:latin typeface="Bookman Old Style" pitchFamily="18" charset="0"/>
              </a:rPr>
              <a:t>Cuando Abraham estaba sentado delante de su tienda, después de circuncidarse, Dios apareció. Abraham levantó los ojos y vio a tres hombres parados allí. </a:t>
            </a:r>
          </a:p>
        </p:txBody>
      </p:sp>
    </p:spTree>
    <p:extLst>
      <p:ext uri="{BB962C8B-B14F-4D97-AF65-F5344CB8AC3E}">
        <p14:creationId xmlns="" xmlns:p14="http://schemas.microsoft.com/office/powerpoint/2010/main"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Abraham los invitó a entrar e hizo una buena comida para ellos.</a:t>
            </a:r>
          </a:p>
          <a:p>
            <a:r>
              <a:rPr lang="es-MX" sz="2800" dirty="0" smtClean="0">
                <a:latin typeface="Bookman Old Style" pitchFamily="18" charset="0"/>
              </a:rPr>
              <a:t>Uno de los hombres dijo que Sarah tendría un hijo para cuando regrese a su tienda. </a:t>
            </a:r>
          </a:p>
          <a:p>
            <a:r>
              <a:rPr lang="es-MX" sz="2800" dirty="0" smtClean="0">
                <a:latin typeface="Bookman Old Style" pitchFamily="18" charset="0"/>
              </a:rPr>
              <a:t>Sarah escuchó este comentario y se rió para sí misma, diciendo: "¡Oh, que voy a tener la mayor satisfacción ahora que ya estoy agotada y mi marido es un hombre viejo!"</a:t>
            </a:r>
            <a:endParaRPr lang="en-US" sz="28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Dios le dijo a Abraham: “¿Por qué se rió Sara? ¿Hay algo demasiado maravilloso para Dios?</a:t>
            </a:r>
            <a:endParaRPr lang="en-US" sz="2800" dirty="0" smtClean="0">
              <a:latin typeface="Bookman Old Style" pitchFamily="18" charset="0"/>
            </a:endParaRPr>
          </a:p>
          <a:p>
            <a:r>
              <a:rPr lang="es-MX" sz="2800" dirty="0" smtClean="0">
                <a:latin typeface="Bookman Old Style" pitchFamily="18" charset="0"/>
              </a:rPr>
              <a:t> Los hombres visitantes se fueron y Abraham los escoltó en su camino a Sodoma. </a:t>
            </a:r>
          </a:p>
          <a:p>
            <a:r>
              <a:rPr lang="es-MX" sz="2800" dirty="0" smtClean="0">
                <a:latin typeface="Bookman Old Style" pitchFamily="18" charset="0"/>
              </a:rPr>
              <a:t>Ahora, Dios dijo: “¿Debo mantener oculto a Abraham lo que estoy haciendo? El pecado de Sodoma y Gomorra ya pesa mucho. </a:t>
            </a:r>
          </a:p>
        </p:txBody>
      </p:sp>
    </p:spTree>
    <p:extLst>
      <p:ext uri="{BB962C8B-B14F-4D97-AF65-F5344CB8AC3E}">
        <p14:creationId xmlns="" xmlns:p14="http://schemas.microsoft.com/office/powerpoint/2010/main"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dirty="0" smtClean="0">
                <a:latin typeface="Bookman Old Style" pitchFamily="18" charset="0"/>
              </a:rPr>
              <a:t>Bajaré y veré si necesito destruirlo. Si no, lo manejaré caso por caso.</a:t>
            </a:r>
            <a:endParaRPr lang="en-US" dirty="0" smtClean="0">
              <a:latin typeface="Bookman Old Style" pitchFamily="18" charset="0"/>
            </a:endParaRPr>
          </a:p>
          <a:p>
            <a:r>
              <a:rPr lang="es-MX" dirty="0" smtClean="0">
                <a:latin typeface="Bookman Old Style" pitchFamily="18" charset="0"/>
              </a:rPr>
              <a:t>Ahora, Abraham se paró delante de Dios preguntando: </a:t>
            </a:r>
          </a:p>
          <a:p>
            <a:r>
              <a:rPr lang="es-MX" dirty="0" smtClean="0">
                <a:latin typeface="Bookman Old Style" pitchFamily="18" charset="0"/>
              </a:rPr>
              <a:t>“¿Arruinarás al justo junto con el impío? Quizás hay cincuenta justos en la ciudad. </a:t>
            </a:r>
          </a:p>
        </p:txBody>
      </p:sp>
    </p:spTree>
    <p:extLst>
      <p:ext uri="{BB962C8B-B14F-4D97-AF65-F5344CB8AC3E}">
        <p14:creationId xmlns="" xmlns:p14="http://schemas.microsoft.com/office/powerpoint/2010/main"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400" b="1" dirty="0" smtClean="0">
                <a:latin typeface="Bookman Old Style" pitchFamily="18" charset="0"/>
              </a:rPr>
              <a:t>Bereshit 18: 1 - 22: 24  -2 Reyes 4:1 al 4:37</a:t>
            </a:r>
          </a:p>
          <a:p>
            <a:r>
              <a:rPr lang="es-MX" dirty="0" smtClean="0">
                <a:latin typeface="Bookman Old Style" pitchFamily="18" charset="0"/>
              </a:rPr>
              <a:t>Matar a los justos junto con los malvados de tal manera que los justos sean como los malvados; hacer tal cosa, sé que sería una profanación para Ti, Dios. </a:t>
            </a:r>
            <a:r>
              <a:rPr lang="en-US" dirty="0" smtClean="0">
                <a:latin typeface="Bookman Old Style" pitchFamily="18" charset="0"/>
              </a:rPr>
              <a:t>¿No </a:t>
            </a:r>
            <a:r>
              <a:rPr lang="en-US" dirty="0" err="1" smtClean="0">
                <a:latin typeface="Bookman Old Style" pitchFamily="18" charset="0"/>
              </a:rPr>
              <a:t>hará</a:t>
            </a:r>
            <a:r>
              <a:rPr lang="en-US" dirty="0" smtClean="0">
                <a:latin typeface="Bookman Old Style" pitchFamily="18" charset="0"/>
              </a:rPr>
              <a:t> </a:t>
            </a:r>
            <a:r>
              <a:rPr lang="en-US" dirty="0" err="1" smtClean="0">
                <a:latin typeface="Bookman Old Style" pitchFamily="18" charset="0"/>
              </a:rPr>
              <a:t>justicia</a:t>
            </a:r>
            <a:r>
              <a:rPr lang="en-US" dirty="0" smtClean="0">
                <a:latin typeface="Bookman Old Style" pitchFamily="18" charset="0"/>
              </a:rPr>
              <a:t> el </a:t>
            </a:r>
            <a:r>
              <a:rPr lang="en-US" dirty="0" err="1" smtClean="0">
                <a:latin typeface="Bookman Old Style" pitchFamily="18" charset="0"/>
              </a:rPr>
              <a:t>Juez</a:t>
            </a:r>
            <a:r>
              <a:rPr lang="en-US" dirty="0" smtClean="0">
                <a:latin typeface="Bookman Old Style" pitchFamily="18" charset="0"/>
              </a:rPr>
              <a:t> de </a:t>
            </a:r>
            <a:r>
              <a:rPr lang="en-US" dirty="0" err="1" smtClean="0">
                <a:latin typeface="Bookman Old Style" pitchFamily="18" charset="0"/>
              </a:rPr>
              <a:t>toda</a:t>
            </a:r>
            <a:r>
              <a:rPr lang="en-US" dirty="0" smtClean="0">
                <a:latin typeface="Bookman Old Style" pitchFamily="18" charset="0"/>
              </a:rPr>
              <a:t> la </a:t>
            </a:r>
            <a:r>
              <a:rPr lang="en-US" dirty="0" err="1" smtClean="0">
                <a:latin typeface="Bookman Old Style" pitchFamily="18" charset="0"/>
              </a:rPr>
              <a:t>tierra</a:t>
            </a:r>
            <a:r>
              <a:rPr lang="en-US" dirty="0" smtClean="0">
                <a:latin typeface="Bookman Old Style" pitchFamily="18" charset="0"/>
              </a:rPr>
              <a:t>?</a:t>
            </a:r>
          </a:p>
          <a:p>
            <a:r>
              <a:rPr lang="es-MX" dirty="0" smtClean="0">
                <a:latin typeface="Bookman Old Style" pitchFamily="18" charset="0"/>
              </a:rPr>
              <a:t>Y Dios dijo: "Si hay 50 justos, perdonaré a la ciudad por ellos".</a:t>
            </a:r>
            <a:endParaRPr lang="en-US" dirty="0" smtClean="0">
              <a:latin typeface="Bookman Old Style" pitchFamily="18" charset="0"/>
            </a:endParaRPr>
          </a:p>
          <a:p>
            <a:pPr>
              <a:buNone/>
            </a:pPr>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Abraham continuó: “Mire, ahora, he comenzado a hablar con mi Señor y solo soy polvo y cenizas. </a:t>
            </a:r>
          </a:p>
          <a:p>
            <a:r>
              <a:rPr lang="es-MX" sz="2800" dirty="0" smtClean="0">
                <a:latin typeface="Bookman Old Style" pitchFamily="18" charset="0"/>
              </a:rPr>
              <a:t>¿Qué tal si solo hubiera cuarenta y cinco justos? O 40? O 30? O 20? ¿O 10?</a:t>
            </a:r>
          </a:p>
          <a:p>
            <a:r>
              <a:rPr lang="es-MX" sz="2800" dirty="0" smtClean="0">
                <a:latin typeface="Bookman Old Style" pitchFamily="18" charset="0"/>
              </a:rPr>
              <a:t>Y Dios respondió a cada uno. "No destruiré toda la ciudad si hay cuarenta, treinta, veinte o incluso diez personas justas".</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Después de que Abraham y Dios se separaron, los dos ángeles fueron a Sodoma en la noche. </a:t>
            </a:r>
          </a:p>
          <a:p>
            <a:r>
              <a:rPr lang="es-MX" dirty="0" smtClean="0">
                <a:latin typeface="Bookman Old Style" pitchFamily="18" charset="0"/>
              </a:rPr>
              <a:t>Lot los saludó con reverencia y los instó a pasar la noche en su casa. </a:t>
            </a:r>
          </a:p>
          <a:p>
            <a:r>
              <a:rPr lang="es-MX" dirty="0" smtClean="0">
                <a:latin typeface="Bookman Old Style" pitchFamily="18" charset="0"/>
              </a:rPr>
              <a:t>Al principio se negaron, pero luego aceptaron y Lot les hizo un festín.</a:t>
            </a:r>
            <a:endParaRPr lang="en-US"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antes de acostarse a dormir, los hombres de Sodoma rodearon la casa. </a:t>
            </a:r>
          </a:p>
          <a:p>
            <a:r>
              <a:rPr lang="es-MX" sz="2800" dirty="0" smtClean="0">
                <a:latin typeface="Bookman Old Style" pitchFamily="18" charset="0"/>
              </a:rPr>
              <a:t>Querían que Lot les revelara a sus invitados, pero Lot se negó, rogándoles que no actuaran malvadamente. </a:t>
            </a:r>
          </a:p>
          <a:p>
            <a:r>
              <a:rPr lang="es-MX" sz="2800" dirty="0" smtClean="0">
                <a:latin typeface="Bookman Old Style" pitchFamily="18" charset="0"/>
              </a:rPr>
              <a:t>Pero los hombres empujaron más fuerte hasta que casi derribaron a Lot y su puerta. </a:t>
            </a:r>
          </a:p>
        </p:txBody>
      </p:sp>
    </p:spTree>
    <p:extLst>
      <p:ext uri="{BB962C8B-B14F-4D97-AF65-F5344CB8AC3E}">
        <p14:creationId xmlns="" xmlns:p14="http://schemas.microsoft.com/office/powerpoint/2010/main"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Los visitantes agarraron a Lot y lo llevaron adentro, luego golpearon a los hombres con ceguera para que ya no pudieran encontrar la entrada.</a:t>
            </a:r>
            <a:endParaRPr lang="en-US" dirty="0" smtClean="0">
              <a:latin typeface="Bookman Old Style" pitchFamily="18" charset="0"/>
            </a:endParaRPr>
          </a:p>
          <a:p>
            <a:r>
              <a:rPr lang="es-MX" dirty="0" smtClean="0">
                <a:latin typeface="Bookman Old Style" pitchFamily="18" charset="0"/>
              </a:rPr>
              <a:t>Luego, los visitantes le dijeron a Lot que se llevara a su familia y se fuera de Sodoma, porque Dios los había enviado a destruir la ciudad. </a:t>
            </a:r>
          </a:p>
        </p:txBody>
      </p:sp>
    </p:spTree>
    <p:extLst>
      <p:ext uri="{BB962C8B-B14F-4D97-AF65-F5344CB8AC3E}">
        <p14:creationId xmlns="" xmlns:p14="http://schemas.microsoft.com/office/powerpoint/2010/main"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Lot se demoró, pero Dios se compadeció de él e hizo que los hombres lo agarraran a él, a su esposa y a sus dos hijas y los sacaran de la ciudad. </a:t>
            </a:r>
          </a:p>
          <a:p>
            <a:r>
              <a:rPr lang="es-MX" sz="2800" dirty="0" smtClean="0">
                <a:latin typeface="Bookman Old Style" pitchFamily="18" charset="0"/>
              </a:rPr>
              <a:t>Les advirtieron: “No miren atrás y no se queden quietos. Escápense. </a:t>
            </a:r>
          </a:p>
          <a:p>
            <a:r>
              <a:rPr lang="es-MX" sz="2800" dirty="0" smtClean="0">
                <a:latin typeface="Bookman Old Style" pitchFamily="18" charset="0"/>
              </a:rPr>
              <a:t>Dios hizo llover azufre y fuego sobre Sodoma y Gomorra. </a:t>
            </a:r>
          </a:p>
        </p:txBody>
      </p:sp>
    </p:spTree>
    <p:extLst>
      <p:ext uri="{BB962C8B-B14F-4D97-AF65-F5344CB8AC3E}">
        <p14:creationId xmlns="" xmlns:p14="http://schemas.microsoft.com/office/powerpoint/2010/main"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Cuando la esposa de Lot miró hacia atrás, se convirtió en un pilar de sal.</a:t>
            </a:r>
            <a:endParaRPr lang="en-US" dirty="0" smtClean="0">
              <a:latin typeface="Bookman Old Style" pitchFamily="18" charset="0"/>
            </a:endParaRPr>
          </a:p>
          <a:p>
            <a:r>
              <a:rPr lang="es-MX" dirty="0" smtClean="0">
                <a:latin typeface="Bookman Old Style" pitchFamily="18" charset="0"/>
              </a:rPr>
              <a:t>Lot terminó en una cueva con sus hijas. </a:t>
            </a:r>
          </a:p>
          <a:p>
            <a:r>
              <a:rPr lang="es-MX" dirty="0" smtClean="0">
                <a:latin typeface="Bookman Old Style" pitchFamily="18" charset="0"/>
              </a:rPr>
              <a:t>Como las hijas pensaron que el mundo se había destruido, querían dar descendientes a su padre, emborracharon a su padre con vino. </a:t>
            </a:r>
          </a:p>
        </p:txBody>
      </p:sp>
    </p:spTree>
    <p:extLst>
      <p:ext uri="{BB962C8B-B14F-4D97-AF65-F5344CB8AC3E}">
        <p14:creationId xmlns="" xmlns:p14="http://schemas.microsoft.com/office/powerpoint/2010/main"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Cada uno dormía con su padre borracho, pero él no sabía cuándo se acostaba cada hija o cuándo se levantaba. </a:t>
            </a:r>
          </a:p>
          <a:p>
            <a:r>
              <a:rPr lang="es-MX" sz="2800" dirty="0" smtClean="0">
                <a:latin typeface="Bookman Old Style" pitchFamily="18" charset="0"/>
              </a:rPr>
              <a:t>La hija mayor tuvo un hijo y lo llamó Moab. Él es el antepasado de los Moabitas. </a:t>
            </a:r>
          </a:p>
          <a:p>
            <a:r>
              <a:rPr lang="es-MX" sz="2800" dirty="0" smtClean="0">
                <a:latin typeface="Bookman Old Style" pitchFamily="18" charset="0"/>
              </a:rPr>
              <a:t>La menor tuvo un hijo y ella lo llamó Ben-Ami. Es el antepasado de los hijos de Ammón.</a:t>
            </a:r>
            <a:endParaRPr lang="en-US" sz="2800" dirty="0" smtClean="0">
              <a:latin typeface="Bookman Old Style" pitchFamily="18" charset="0"/>
            </a:endParaRP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Abraham viajó a la tierra de Abimelek, rey de Gerar, la tierra de los filisteos. </a:t>
            </a:r>
          </a:p>
          <a:p>
            <a:r>
              <a:rPr lang="es-MX" sz="3000" dirty="0" smtClean="0">
                <a:latin typeface="Bookman Old Style" pitchFamily="18" charset="0"/>
              </a:rPr>
              <a:t>Dijo que Sarah era su hermana, por lo que Abimelek tomó a Sarah por su esposa. </a:t>
            </a:r>
          </a:p>
          <a:p>
            <a:r>
              <a:rPr lang="es-MX" sz="3000" dirty="0" smtClean="0">
                <a:latin typeface="Bookman Old Style" pitchFamily="18" charset="0"/>
              </a:rPr>
              <a:t>Ahora, Dios vino a Abimelek en un sueño y le dijo: "Morirás, porque la mujer que has tomado ya está casada". </a:t>
            </a:r>
          </a:p>
        </p:txBody>
      </p:sp>
    </p:spTree>
    <p:extLst>
      <p:ext uri="{BB962C8B-B14F-4D97-AF65-F5344CB8AC3E}">
        <p14:creationId xmlns="" xmlns:p14="http://schemas.microsoft.com/office/powerpoint/2010/main"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Abimelek respondió: "Dios mío, ¿matará incluso a una nación justa? Ambos me dijeron que eran hermanos. En mi inocencia, he hecho esto.</a:t>
            </a:r>
          </a:p>
          <a:p>
            <a:r>
              <a:rPr lang="es-MX" sz="2800" dirty="0" smtClean="0">
                <a:latin typeface="Bookman Old Style" pitchFamily="18" charset="0"/>
              </a:rPr>
              <a:t>Y Dios respondió: “Sé que hiciste esto por inocencia. </a:t>
            </a:r>
          </a:p>
          <a:p>
            <a:r>
              <a:rPr lang="es-MX" sz="2800" dirty="0" smtClean="0">
                <a:latin typeface="Bookman Old Style" pitchFamily="18" charset="0"/>
              </a:rPr>
              <a:t>Por eso te impedí pecar contra Mí y tocarla, incluso indirectamente. </a:t>
            </a:r>
          </a:p>
        </p:txBody>
      </p:sp>
    </p:spTree>
    <p:extLst>
      <p:ext uri="{BB962C8B-B14F-4D97-AF65-F5344CB8AC3E}">
        <p14:creationId xmlns="" xmlns:p14="http://schemas.microsoft.com/office/powerpoint/2010/main"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Ahora, devuélvale la esposa a su esposo, porque él es un profeta, por lo que rezará por usted y usted seguirá vivo ".</a:t>
            </a:r>
            <a:endParaRPr lang="en-US" sz="2800" dirty="0" smtClean="0">
              <a:latin typeface="Bookman Old Style" pitchFamily="18" charset="0"/>
            </a:endParaRPr>
          </a:p>
          <a:p>
            <a:r>
              <a:rPr lang="es-MX" sz="2800" dirty="0" smtClean="0">
                <a:latin typeface="Bookman Old Style" pitchFamily="18" charset="0"/>
              </a:rPr>
              <a:t> Abimelek devolvió a Sarah y le dio a Abraham animales y sirvientes, dinero y el derecho a establecerse en su tierra. </a:t>
            </a:r>
          </a:p>
          <a:p>
            <a:r>
              <a:rPr lang="es-MX" sz="2800" dirty="0" smtClean="0">
                <a:latin typeface="Bookman Old Style" pitchFamily="18" charset="0"/>
              </a:rPr>
              <a:t>Le dijo a Sarah que ya no tenía que disfrazar su matrimonio. </a:t>
            </a:r>
          </a:p>
        </p:txBody>
      </p:sp>
    </p:spTree>
    <p:extLst>
      <p:ext uri="{BB962C8B-B14F-4D97-AF65-F5344CB8AC3E}">
        <p14:creationId xmlns="" xmlns:p14="http://schemas.microsoft.com/office/powerpoint/2010/main"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Entonces Abraham oró a Dios, y Dios sanó a Abimelec, su esposa y sus siervas, y dieron a luz.</a:t>
            </a:r>
            <a:endParaRPr lang="en-US" sz="2800" dirty="0" smtClean="0">
              <a:latin typeface="Bookman Old Style" pitchFamily="18" charset="0"/>
            </a:endParaRPr>
          </a:p>
          <a:p>
            <a:r>
              <a:rPr lang="es-MX" sz="2800" dirty="0" smtClean="0">
                <a:latin typeface="Bookman Old Style" pitchFamily="18" charset="0"/>
              </a:rPr>
              <a:t>Ahora, Dios se acordó de Sara, y ella concibió y dio a luz a Abraham un hijo, Isaac, a la hora señalada, que Dios había hablado. </a:t>
            </a:r>
          </a:p>
          <a:p>
            <a:r>
              <a:rPr lang="es-MX" sz="2800" dirty="0" smtClean="0">
                <a:latin typeface="Bookman Old Style" pitchFamily="18" charset="0"/>
              </a:rPr>
              <a:t>Abraham circuncidó a su hijo Isaac en el octavo día. </a:t>
            </a:r>
          </a:p>
        </p:txBody>
      </p:sp>
    </p:spTree>
    <p:extLst>
      <p:ext uri="{BB962C8B-B14F-4D97-AF65-F5344CB8AC3E}">
        <p14:creationId xmlns="" xmlns:p14="http://schemas.microsoft.com/office/powerpoint/2010/main"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Isaac creció, y el día que fue destetado, Abraham hizo una gran fiesta.</a:t>
            </a:r>
            <a:endParaRPr lang="en-US" sz="3000" dirty="0" smtClean="0">
              <a:latin typeface="Bookman Old Style" pitchFamily="18" charset="0"/>
            </a:endParaRPr>
          </a:p>
          <a:p>
            <a:r>
              <a:rPr lang="es-MX" sz="3000" dirty="0" smtClean="0">
                <a:latin typeface="Bookman Old Style" pitchFamily="18" charset="0"/>
              </a:rPr>
              <a:t>Pero Sarah vio a Ismael, el hijo de Agar, la mujer egipcia, que se burlaba. </a:t>
            </a:r>
          </a:p>
          <a:p>
            <a:r>
              <a:rPr lang="es-MX" sz="3000" dirty="0" smtClean="0">
                <a:latin typeface="Bookman Old Style" pitchFamily="18" charset="0"/>
              </a:rPr>
              <a:t>Sarah le dijo a su esposo: "Echen a esta sierva y a su hijo, porque el hijo no compartirá la herencia con nuestro hijo, Isaac".</a:t>
            </a:r>
            <a:endParaRPr lang="en-US" sz="3000" dirty="0" smtClean="0">
              <a:latin typeface="Bookman Old Style" pitchFamily="18" charset="0"/>
            </a:endParaRPr>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Pero el asunto fue muy desagradable a los ojos de Abraham debido al amor a su hijo. </a:t>
            </a:r>
          </a:p>
          <a:p>
            <a:r>
              <a:rPr lang="es-MX" sz="2800" dirty="0" smtClean="0">
                <a:latin typeface="Bookman Old Style" pitchFamily="18" charset="0"/>
              </a:rPr>
              <a:t>Y Dios le dijo a Abraham: “Que no se </a:t>
            </a:r>
            <a:r>
              <a:rPr lang="es-MX" sz="2800" dirty="0" err="1" smtClean="0">
                <a:latin typeface="Bookman Old Style" pitchFamily="18" charset="0"/>
              </a:rPr>
              <a:t>se</a:t>
            </a:r>
            <a:r>
              <a:rPr lang="es-MX" sz="2800" dirty="0" smtClean="0">
                <a:latin typeface="Bookman Old Style" pitchFamily="18" charset="0"/>
              </a:rPr>
              <a:t> vea desagradable en tus ojos por el muchacho y tu sierva. </a:t>
            </a:r>
          </a:p>
          <a:p>
            <a:r>
              <a:rPr lang="es-MX" sz="2800" dirty="0" smtClean="0">
                <a:latin typeface="Bookman Old Style" pitchFamily="18" charset="0"/>
              </a:rPr>
              <a:t>Escucha los deseos de Sarah, porque en Isaac será tu simiente. Y también para el hijo de la criada, haré una nación, porque él es tu simiente.</a:t>
            </a:r>
            <a:endParaRPr lang="en-U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700" dirty="0" smtClean="0">
                <a:latin typeface="Bookman Old Style" pitchFamily="18" charset="0"/>
              </a:rPr>
              <a:t>Abraham se levantó temprano en la mañana, tomó pan y agua y se lo dio a Agar e Ismael y los despidió. </a:t>
            </a:r>
          </a:p>
          <a:p>
            <a:r>
              <a:rPr lang="es-MX" sz="2700" dirty="0" smtClean="0">
                <a:latin typeface="Bookman Old Style" pitchFamily="18" charset="0"/>
              </a:rPr>
              <a:t>Agar se perdió en el desierto de Beer Sheva (El Pozo de los Siete ó El Pozo del Juramento) y el agua llegó a su fin, y dejó al muchacho debajo de un arbusto. Ella se sentó lejos de él, diciendo: "No permitiré que vea la muerte del muchacho". Luego lloró.</a:t>
            </a:r>
            <a:endParaRPr lang="en-US" sz="27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Pero Dios escuchó la voz del muchacho, y un ángel de Dios llamó a Agar desde el cielo y le dijo: “¿Qué te pasa, Agar? ¡No tengas miedo! Porque Dios ya ha escuchado la voz del muchacho. </a:t>
            </a:r>
          </a:p>
          <a:p>
            <a:r>
              <a:rPr lang="es-MX" sz="3000" dirty="0" smtClean="0">
                <a:latin typeface="Bookman Old Style" pitchFamily="18" charset="0"/>
              </a:rPr>
              <a:t>Levántate, levántalo y fortalece tu mano sobre él, porque lo haré una gran nación”. </a:t>
            </a:r>
          </a:p>
        </p:txBody>
      </p:sp>
    </p:spTree>
    <p:extLst>
      <p:ext uri="{BB962C8B-B14F-4D97-AF65-F5344CB8AC3E}">
        <p14:creationId xmlns="" xmlns:p14="http://schemas.microsoft.com/office/powerpoint/2010/main"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Y Dios abrió los ojos y vio un pozo de agua. Dios estaba con el muchacho y él creció y se convirtió en un maestro del arco y las flechas.</a:t>
            </a:r>
          </a:p>
          <a:p>
            <a:r>
              <a:rPr lang="es-MX" dirty="0" smtClean="0">
                <a:latin typeface="Bookman Old Style" pitchFamily="18" charset="0"/>
              </a:rPr>
              <a:t>Y sucedió que Dios probó a Abraham y le dijo: "Abraham".</a:t>
            </a:r>
            <a:endParaRPr lang="en-US" dirty="0" smtClean="0">
              <a:latin typeface="Bookman Old Style" pitchFamily="18" charset="0"/>
            </a:endParaRPr>
          </a:p>
          <a:p>
            <a:r>
              <a:rPr lang="es-MX" dirty="0" smtClean="0">
                <a:latin typeface="Bookman Old Style" pitchFamily="18" charset="0"/>
              </a:rPr>
              <a:t> "Aquí estoy", respondió Abraham.</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Dios dijo: "Toma, te lo ruego, tu único hijo a quien amas, Isaac, y ve a la tierra de Moriáh y elévalo en una de las montañas".</a:t>
            </a:r>
            <a:endParaRPr lang="en-US" dirty="0" smtClean="0">
              <a:latin typeface="Bookman Old Style" pitchFamily="18" charset="0"/>
            </a:endParaRPr>
          </a:p>
          <a:p>
            <a:r>
              <a:rPr lang="es-MX" dirty="0" smtClean="0">
                <a:latin typeface="Bookman Old Style" pitchFamily="18" charset="0"/>
              </a:rPr>
              <a:t>Entonces Abraham hizo lo que le dijeron, viajando con su leña para la ofrenda y con su hijo y sus sirvientes al lugar que Dios le había dicho. </a:t>
            </a:r>
          </a:p>
        </p:txBody>
      </p:sp>
    </p:spTree>
    <p:extLst>
      <p:ext uri="{BB962C8B-B14F-4D97-AF65-F5344CB8AC3E}">
        <p14:creationId xmlns="" xmlns:p14="http://schemas.microsoft.com/office/powerpoint/2010/main"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Al tercer día, Abraham e Isaac dejaron a los sirvientes y tomaron la leña para la ofrenda, algo para producir fuego y un cuchillo. Entonces se fueron, los dos, juntos.</a:t>
            </a:r>
            <a:endParaRPr lang="en-US" dirty="0" smtClean="0">
              <a:latin typeface="Bookman Old Style" pitchFamily="18" charset="0"/>
            </a:endParaRPr>
          </a:p>
          <a:p>
            <a:r>
              <a:rPr lang="es-MX" dirty="0" smtClean="0">
                <a:latin typeface="Bookman Old Style" pitchFamily="18" charset="0"/>
              </a:rPr>
              <a:t> Isaac le habló a su padre, Abraham, "¡Mi padre!"</a:t>
            </a:r>
            <a:endParaRPr lang="en-US" dirty="0" smtClean="0">
              <a:latin typeface="Bookman Old Style" pitchFamily="18" charset="0"/>
            </a:endParaRPr>
          </a:p>
          <a:p>
            <a:r>
              <a:rPr lang="es-MX" dirty="0" smtClean="0">
                <a:latin typeface="Bookman Old Style" pitchFamily="18" charset="0"/>
              </a:rPr>
              <a:t> Abraham dijo: "Aquí estoy, hijo mío".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800" dirty="0" smtClean="0">
                <a:latin typeface="Bookman Old Style" pitchFamily="18" charset="0"/>
              </a:rPr>
              <a:t>“Aquí está para hacer el fuego y la leña, pero ¿dónde está el cordero para la ofrenda?” Preguntó Isaac.</a:t>
            </a:r>
            <a:endParaRPr lang="en-US" sz="2800" dirty="0" smtClean="0">
              <a:latin typeface="Bookman Old Style" pitchFamily="18" charset="0"/>
            </a:endParaRPr>
          </a:p>
          <a:p>
            <a:r>
              <a:rPr lang="es-MX" sz="2800" dirty="0" smtClean="0">
                <a:latin typeface="Bookman Old Style" pitchFamily="18" charset="0"/>
              </a:rPr>
              <a:t>"Dios verá que tenemos un cordero para la ofrenda, hijo mío". </a:t>
            </a:r>
          </a:p>
          <a:p>
            <a:r>
              <a:rPr lang="es-MX" sz="2800" dirty="0" smtClean="0">
                <a:latin typeface="Bookman Old Style" pitchFamily="18" charset="0"/>
              </a:rPr>
              <a:t>Llegaron al lugar del que Dios había hablado, y Abraham construyó el altar y arregló la leña, ató a Isaac, su hijo, y lo colocó sobre el altar. </a:t>
            </a:r>
          </a:p>
        </p:txBody>
      </p:sp>
    </p:spTree>
    <p:extLst>
      <p:ext uri="{BB962C8B-B14F-4D97-AF65-F5344CB8AC3E}">
        <p14:creationId xmlns="" xmlns:p14="http://schemas.microsoft.com/office/powerpoint/2010/main"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900" dirty="0" smtClean="0">
                <a:latin typeface="Bookman Old Style" pitchFamily="18" charset="0"/>
              </a:rPr>
              <a:t>Y Abraham extendió su mano y tomó el cuchillo para matar a su hijo. Y un ángel de Dios lo llamó desde el cielo y le dijo: “¡Abraham! ¡Abrahán!"</a:t>
            </a:r>
            <a:endParaRPr lang="en-US" sz="2900" dirty="0" smtClean="0">
              <a:latin typeface="Bookman Old Style" pitchFamily="18" charset="0"/>
            </a:endParaRPr>
          </a:p>
          <a:p>
            <a:r>
              <a:rPr lang="es-MX" sz="2900" dirty="0" smtClean="0">
                <a:latin typeface="Bookman Old Style" pitchFamily="18" charset="0"/>
              </a:rPr>
              <a:t>“¡Aquí estoy!” Dijo Abraham. Y Dios dijo: "No extiendas tu mano hacia el muchacho, ni le hagas la menor cosa, porque ahora sé que temes a Dios y no me has negado a tu hijo".</a:t>
            </a:r>
            <a:endParaRPr lang="en-US" sz="2900" dirty="0" smtClean="0">
              <a:latin typeface="Bookman Old Style" pitchFamily="18" charset="0"/>
            </a:endParaRPr>
          </a:p>
          <a:p>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2900" dirty="0" smtClean="0">
                <a:latin typeface="Bookman Old Style" pitchFamily="18" charset="0"/>
              </a:rPr>
              <a:t>Abraham levantó los ojos y miró y ¡mira! Había un carnero atrapado en el seto. </a:t>
            </a:r>
          </a:p>
          <a:p>
            <a:r>
              <a:rPr lang="es-MX" sz="2900" dirty="0" smtClean="0">
                <a:latin typeface="Bookman Old Style" pitchFamily="18" charset="0"/>
              </a:rPr>
              <a:t>Abraham tomó el carnero y lo ofreció como ofrenda en lugar de su hijo. </a:t>
            </a:r>
          </a:p>
          <a:p>
            <a:r>
              <a:rPr lang="es-MX" sz="2900" dirty="0" smtClean="0">
                <a:latin typeface="Bookman Old Style" pitchFamily="18" charset="0"/>
              </a:rPr>
              <a:t>Abraham nombró a este lugar, “Adonai Yiré -Dios proveerá".</a:t>
            </a:r>
            <a:endParaRPr lang="en-US" sz="2900" dirty="0" smtClean="0">
              <a:latin typeface="Bookman Old Style" pitchFamily="18" charset="0"/>
            </a:endParaRPr>
          </a:p>
          <a:p>
            <a:r>
              <a:rPr lang="es-MX" sz="2900" dirty="0" smtClean="0">
                <a:latin typeface="Bookman Old Style" pitchFamily="18" charset="0"/>
              </a:rPr>
              <a:t>Un ángel de Dios llamó a Abraham por segunda vez desde el cielo y le dijo: </a:t>
            </a:r>
          </a:p>
        </p:txBody>
      </p:sp>
    </p:spTree>
    <p:extLst>
      <p:ext uri="{BB962C8B-B14F-4D97-AF65-F5344CB8AC3E}">
        <p14:creationId xmlns="" xmlns:p14="http://schemas.microsoft.com/office/powerpoint/2010/main"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sz="3000" dirty="0" smtClean="0">
                <a:latin typeface="Bookman Old Style" pitchFamily="18" charset="0"/>
              </a:rPr>
              <a:t>“Por mí mismo he jurado, dice Dios, porque has hecho esto y no me has retenido a tu hijo, tu único hijo, para que te bendiga sin falta, y sin falta multiplicaré a tus descendientes como las estrellas en el cielo y como la arena que está a la orilla del mar, y tu simiente heredará la puerta de sus enemigos. </a:t>
            </a:r>
          </a:p>
        </p:txBody>
      </p:sp>
    </p:spTree>
    <p:extLst>
      <p:ext uri="{BB962C8B-B14F-4D97-AF65-F5344CB8AC3E}">
        <p14:creationId xmlns="" xmlns:p14="http://schemas.microsoft.com/office/powerpoint/2010/main"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Y todas las naciones de la tierra se bendecirán a través de tu simiente, como consecuencia de que hubiste escuchado mi voz.</a:t>
            </a:r>
          </a:p>
          <a:p>
            <a:r>
              <a:rPr lang="es-MX" dirty="0" smtClean="0">
                <a:latin typeface="Bookman Old Style" pitchFamily="18" charset="0"/>
              </a:rPr>
              <a:t>Entonces Abraham e Isaac y los sirvientes regresaron a Beer Sheva.</a:t>
            </a:r>
          </a:p>
          <a:p>
            <a:r>
              <a:rPr lang="es-MX" dirty="0" smtClean="0">
                <a:latin typeface="Bookman Old Style" pitchFamily="18" charset="0"/>
              </a:rPr>
              <a:t>Hoy Beer Sheva es conocida como la capital del Néguev.</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solidFill>
                  <a:srgbClr val="FF0000"/>
                </a:solidFill>
                <a:latin typeface="Bookman Old Style" pitchFamily="18" charset="0"/>
              </a:rPr>
              <a:t>Sodoma y su Impacto en la Creación</a:t>
            </a:r>
            <a:endParaRPr lang="es-CO" sz="2800" b="1" dirty="0" smtClean="0">
              <a:solidFill>
                <a:srgbClr val="FF0000"/>
              </a:solidFill>
              <a:latin typeface="Bookman Old Style" pitchFamily="18" charset="0"/>
            </a:endParaRPr>
          </a:p>
          <a:p>
            <a:pPr>
              <a:buNone/>
            </a:pPr>
            <a:r>
              <a:rPr lang="es-ES" sz="2000" i="1" dirty="0" smtClean="0">
                <a:latin typeface="Bookman Old Style" pitchFamily="18" charset="0"/>
              </a:rPr>
              <a:t>Fuente de mis comentarios: R. </a:t>
            </a:r>
            <a:r>
              <a:rPr lang="es-ES" sz="2000" i="1" dirty="0" smtClean="0">
                <a:latin typeface="Bookman Old Style" pitchFamily="18" charset="0"/>
              </a:rPr>
              <a:t>Yuval Cherlow</a:t>
            </a:r>
            <a:endParaRPr lang="es-ES" sz="2000" i="1" dirty="0" smtClean="0">
              <a:latin typeface="Bookman Old Style" pitchFamily="18" charset="0"/>
            </a:endParaRPr>
          </a:p>
          <a:p>
            <a:pPr>
              <a:buNone/>
            </a:pPr>
            <a:r>
              <a:rPr lang="es-ES" sz="2800" dirty="0" smtClean="0">
                <a:latin typeface="Bookman Old Style" pitchFamily="18" charset="0"/>
              </a:rPr>
              <a:t>El dominio de la humanidad sobre la tierra debe ser por el bien de lo Divino</a:t>
            </a:r>
            <a:r>
              <a:rPr lang="es-ES" sz="2800" dirty="0" smtClean="0">
                <a:latin typeface="Bookman Old Style" pitchFamily="18" charset="0"/>
              </a:rPr>
              <a:t>.</a:t>
            </a:r>
          </a:p>
          <a:p>
            <a:pPr>
              <a:buNone/>
            </a:pPr>
            <a:r>
              <a:rPr lang="es-ES" sz="2000" dirty="0" smtClean="0">
                <a:latin typeface="Bookman Old Style" pitchFamily="18" charset="0"/>
              </a:rPr>
              <a:t>Comentario sobre la Parashat </a:t>
            </a:r>
            <a:r>
              <a:rPr lang="es-ES" sz="2000" dirty="0" err="1" smtClean="0">
                <a:latin typeface="Bookman Old Style" pitchFamily="18" charset="0"/>
              </a:rPr>
              <a:t>Vayerá</a:t>
            </a:r>
            <a:r>
              <a:rPr lang="es-ES" sz="2000" dirty="0" smtClean="0">
                <a:latin typeface="Bookman Old Style" pitchFamily="18" charset="0"/>
              </a:rPr>
              <a:t>, </a:t>
            </a:r>
            <a:r>
              <a:rPr lang="es-ES" sz="2000" dirty="0" smtClean="0">
                <a:latin typeface="Bookman Old Style" pitchFamily="18" charset="0"/>
              </a:rPr>
              <a:t>Génesis </a:t>
            </a:r>
            <a:r>
              <a:rPr lang="es-ES" sz="2000" dirty="0" smtClean="0">
                <a:latin typeface="Bookman Old Style" pitchFamily="18" charset="0"/>
              </a:rPr>
              <a:t>18:1-22:24</a:t>
            </a:r>
          </a:p>
          <a:p>
            <a:pPr>
              <a:buNone/>
            </a:pPr>
            <a:r>
              <a:rPr lang="es-ES" sz="2800" dirty="0" smtClean="0">
                <a:latin typeface="Bookman Old Style" pitchFamily="18" charset="0"/>
              </a:rPr>
              <a:t>En </a:t>
            </a:r>
            <a:r>
              <a:rPr lang="es-ES" sz="2800" dirty="0" smtClean="0">
                <a:latin typeface="Bookman Old Style" pitchFamily="18" charset="0"/>
              </a:rPr>
              <a:t>el libro de Génesis se desarrollan dos catástrofes cósmicas. La primera, el diluvio, en el que Dios hace descender aguas de los cielos para destruir casi toda la vida.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La </a:t>
            </a:r>
            <a:r>
              <a:rPr lang="es-ES" dirty="0" smtClean="0">
                <a:latin typeface="Bookman Old Style" pitchFamily="18" charset="0"/>
              </a:rPr>
              <a:t>segunda, la devastación total de Sodoma y Gomorra, en la que una zona anteriormente conocida como un fértil y exuberante “jardín de Hashem” </a:t>
            </a:r>
            <a:r>
              <a:rPr lang="es-ES" sz="2000" b="1" dirty="0" smtClean="0">
                <a:latin typeface="Bookman Old Style" pitchFamily="18" charset="0"/>
              </a:rPr>
              <a:t>(Génesis 13:10) </a:t>
            </a:r>
            <a:r>
              <a:rPr lang="es-ES" dirty="0" smtClean="0">
                <a:latin typeface="Bookman Old Style" pitchFamily="18" charset="0"/>
              </a:rPr>
              <a:t>se convierte en una tierra desolada “que no se puede sembrar, ni retoñar, y no crecerá en ella hierba alguna, como el aluvión de Sodoma y Gomorra… que Dios derribó en Su ira y en Su furor” </a:t>
            </a:r>
            <a:r>
              <a:rPr lang="es-ES" sz="2000" b="1" dirty="0" smtClean="0">
                <a:latin typeface="Bookman Old Style" pitchFamily="18" charset="0"/>
              </a:rPr>
              <a:t>(Deuteronomio 29:22).</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Una de las conexiones que vemos entre estos dos eventos es la palabra que la Torá emplea en ambos casos, </a:t>
            </a:r>
            <a:r>
              <a:rPr lang="es-ES" b="1" i="1" dirty="0" smtClean="0">
                <a:latin typeface="Bookman Old Style" pitchFamily="18" charset="0"/>
              </a:rPr>
              <a:t>lihashjet</a:t>
            </a:r>
            <a:r>
              <a:rPr lang="es-ES" dirty="0" smtClean="0">
                <a:latin typeface="Bookman Old Style" pitchFamily="18" charset="0"/>
              </a:rPr>
              <a:t>, destruir. Cuando Dios le dice a Noé que traerá el diluvio, dice: “El fin de toda carne ha venido delante de mí; porque la tierra está llena de rapiña a causa de ellos; y he aquí que yo los destruiré (</a:t>
            </a:r>
            <a:r>
              <a:rPr lang="es-ES" b="1" i="1" dirty="0" smtClean="0">
                <a:latin typeface="Bookman Old Style" pitchFamily="18" charset="0"/>
              </a:rPr>
              <a:t>mashjitam</a:t>
            </a:r>
            <a:r>
              <a:rPr lang="es-ES" dirty="0" smtClean="0">
                <a:latin typeface="Bookman Old Style" pitchFamily="18" charset="0"/>
              </a:rPr>
              <a:t>) de la tierra” </a:t>
            </a:r>
            <a:r>
              <a:rPr lang="es-ES" sz="2000" b="1" dirty="0" smtClean="0">
                <a:latin typeface="Bookman Old Style" pitchFamily="18" charset="0"/>
              </a:rPr>
              <a:t>(Génesis 6:13).</a:t>
            </a:r>
            <a:endParaRPr lang="es-E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En el caso de Sodoma vemos que se aplica la misma palabra: “…cuando Dios destruyó (</a:t>
            </a:r>
            <a:r>
              <a:rPr lang="es-ES" b="1" i="1" dirty="0" smtClean="0">
                <a:latin typeface="Bookman Old Style" pitchFamily="18" charset="0"/>
              </a:rPr>
              <a:t>beshajet</a:t>
            </a:r>
            <a:r>
              <a:rPr lang="es-ES" dirty="0" smtClean="0">
                <a:latin typeface="Bookman Old Style" pitchFamily="18" charset="0"/>
              </a:rPr>
              <a:t>) las ciudades de la llanura…” </a:t>
            </a:r>
            <a:r>
              <a:rPr lang="es-ES" sz="2000" b="1" dirty="0" smtClean="0">
                <a:latin typeface="Bookman Old Style" pitchFamily="18" charset="0"/>
              </a:rPr>
              <a:t>(Génesis 19:29). </a:t>
            </a:r>
            <a:endParaRPr lang="es-ES" b="1" dirty="0" smtClean="0">
              <a:latin typeface="Bookman Old Style" pitchFamily="18" charset="0"/>
            </a:endParaRPr>
          </a:p>
          <a:p>
            <a:pPr lvl="0">
              <a:lnSpc>
                <a:spcPct val="90000"/>
              </a:lnSpc>
              <a:buNone/>
            </a:pPr>
            <a:r>
              <a:rPr lang="es-ES" dirty="0" smtClean="0">
                <a:latin typeface="Bookman Old Style" pitchFamily="18" charset="0"/>
              </a:rPr>
              <a:t>La </a:t>
            </a:r>
            <a:r>
              <a:rPr lang="es-ES" dirty="0" smtClean="0">
                <a:latin typeface="Bookman Old Style" pitchFamily="18" charset="0"/>
              </a:rPr>
              <a:t>Torá no se explaya sobre el pecado de Sodoma, pero los fundamentos se expresan más adelante en la profecía de Ezequiel: “He aquí que este fue el pecado de Sodoma…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Ella </a:t>
            </a:r>
            <a:r>
              <a:rPr lang="es-ES" dirty="0" smtClean="0">
                <a:latin typeface="Bookman Old Style" pitchFamily="18" charset="0"/>
              </a:rPr>
              <a:t>y sus hijas tuvieron soberbia, abundancia de pan y tranquilidad, pero no fortaleció la mano del pobre y del necesitado” </a:t>
            </a:r>
            <a:r>
              <a:rPr lang="es-ES" sz="2000" b="1" dirty="0" smtClean="0">
                <a:latin typeface="Bookman Old Style" pitchFamily="18" charset="0"/>
              </a:rPr>
              <a:t>(Ez.16:49).</a:t>
            </a:r>
            <a:endParaRPr lang="es-ES" b="1" dirty="0" smtClean="0">
              <a:latin typeface="Bookman Old Style" pitchFamily="18" charset="0"/>
            </a:endParaRPr>
          </a:p>
          <a:p>
            <a:pPr lvl="0">
              <a:lnSpc>
                <a:spcPct val="90000"/>
              </a:lnSpc>
              <a:buNone/>
            </a:pPr>
            <a:endParaRPr lang="es-ES" dirty="0" smtClean="0">
              <a:latin typeface="Bookman Old Style" pitchFamily="18" charset="0"/>
            </a:endParaRPr>
          </a:p>
          <a:p>
            <a:pPr lvl="0">
              <a:lnSpc>
                <a:spcPct val="90000"/>
              </a:lnSpc>
              <a:buNone/>
            </a:pPr>
            <a:r>
              <a:rPr lang="es-ES" dirty="0" smtClean="0">
                <a:latin typeface="Bookman Old Style" pitchFamily="18" charset="0"/>
              </a:rPr>
              <a:t>¿Qué hicieron</a:t>
            </a:r>
            <a:r>
              <a:rPr lang="es-ES" dirty="0" smtClean="0">
                <a:latin typeface="Bookman Old Style" pitchFamily="18" charset="0"/>
              </a:rPr>
              <a:t>?</a:t>
            </a:r>
          </a:p>
          <a:p>
            <a:pPr lvl="0">
              <a:lnSpc>
                <a:spcPct val="90000"/>
              </a:lnSpc>
              <a:buNone/>
            </a:pPr>
            <a:r>
              <a:rPr lang="es-ES" dirty="0" smtClean="0">
                <a:latin typeface="Bookman Old Style" pitchFamily="18" charset="0"/>
              </a:rPr>
              <a:t>La </a:t>
            </a:r>
            <a:r>
              <a:rPr lang="es-ES" dirty="0" smtClean="0">
                <a:latin typeface="Bookman Old Style" pitchFamily="18" charset="0"/>
              </a:rPr>
              <a:t>descripción del profeta combinada con lo que la Torá nos revela nos da la siguiente imagen: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la </a:t>
            </a:r>
            <a:r>
              <a:rPr lang="es-ES" dirty="0" smtClean="0">
                <a:latin typeface="Bookman Old Style" pitchFamily="18" charset="0"/>
              </a:rPr>
              <a:t>gente de Sodoma insistía en preservar su alta calidad de vida a tal punto que establecieron el principio de no permitir que los pobres y los sin techo residieran en su ciudad. </a:t>
            </a:r>
            <a:endParaRPr lang="es-ES" dirty="0" smtClean="0">
              <a:latin typeface="Bookman Old Style" pitchFamily="18" charset="0"/>
            </a:endParaRPr>
          </a:p>
          <a:p>
            <a:pPr lvl="0">
              <a:lnSpc>
                <a:spcPct val="90000"/>
              </a:lnSpc>
              <a:buNone/>
            </a:pPr>
            <a:r>
              <a:rPr lang="es-ES" dirty="0" smtClean="0">
                <a:latin typeface="Bookman Old Style" pitchFamily="18" charset="0"/>
              </a:rPr>
              <a:t>En </a:t>
            </a:r>
            <a:r>
              <a:rPr lang="es-ES" dirty="0" smtClean="0">
                <a:latin typeface="Bookman Old Style" pitchFamily="18" charset="0"/>
              </a:rPr>
              <a:t>consecuencia, cuando una persona indigente venía en busca de ayuda, le revocaban el derecho a cualquier asistencia social, ¡pública o privada!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3000" dirty="0" smtClean="0">
                <a:latin typeface="Bookman Old Style" pitchFamily="18" charset="0"/>
              </a:rPr>
              <a:t>Al </a:t>
            </a:r>
            <a:r>
              <a:rPr lang="es-ES" sz="3000" dirty="0" smtClean="0">
                <a:latin typeface="Bookman Old Style" pitchFamily="18" charset="0"/>
              </a:rPr>
              <a:t>hacer esto, pensaban que preservarían una comunidad de clase alta de élite que monopolizaría las ganancias que ofrece la tierra abundante sin tener que distribuir ningún ingreso a una “clase baja” de personas</a:t>
            </a:r>
            <a:r>
              <a:rPr lang="es-ES" sz="3000" dirty="0" smtClean="0">
                <a:latin typeface="Bookman Old Style" pitchFamily="18" charset="0"/>
              </a:rPr>
              <a:t>.</a:t>
            </a:r>
          </a:p>
          <a:p>
            <a:pPr lvl="0">
              <a:lnSpc>
                <a:spcPct val="90000"/>
              </a:lnSpc>
              <a:buNone/>
            </a:pPr>
            <a:r>
              <a:rPr lang="es-ES" sz="3000" dirty="0" smtClean="0">
                <a:latin typeface="Bookman Old Style" pitchFamily="18" charset="0"/>
              </a:rPr>
              <a:t>Una opinión en la Mishná en </a:t>
            </a:r>
            <a:r>
              <a:rPr lang="es-ES" sz="3000" b="1" dirty="0" smtClean="0">
                <a:latin typeface="Bookman Old Style" pitchFamily="18" charset="0"/>
              </a:rPr>
              <a:t>Avot 5:10 </a:t>
            </a:r>
            <a:r>
              <a:rPr lang="es-ES" sz="3000" dirty="0" smtClean="0">
                <a:latin typeface="Bookman Old Style" pitchFamily="18" charset="0"/>
              </a:rPr>
              <a:t>fortalece aún más esta imagen de depravación moral cuando define al sodomita como alguien que dice: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a:t>
            </a:r>
            <a:r>
              <a:rPr lang="es-ES" dirty="0" smtClean="0">
                <a:latin typeface="Bookman Old Style" pitchFamily="18" charset="0"/>
              </a:rPr>
              <a:t>Lo que es mío es mío y lo que es tuyo es tuyo”. </a:t>
            </a:r>
            <a:endParaRPr lang="es-ES" dirty="0" smtClean="0">
              <a:latin typeface="Bookman Old Style" pitchFamily="18" charset="0"/>
            </a:endParaRPr>
          </a:p>
          <a:p>
            <a:pPr lvl="0">
              <a:lnSpc>
                <a:spcPct val="90000"/>
              </a:lnSpc>
              <a:buNone/>
            </a:pPr>
            <a:r>
              <a:rPr lang="es-ES" dirty="0" smtClean="0">
                <a:latin typeface="Bookman Old Style" pitchFamily="18" charset="0"/>
              </a:rPr>
              <a:t>La </a:t>
            </a:r>
            <a:r>
              <a:rPr lang="es-ES" dirty="0" smtClean="0">
                <a:latin typeface="Bookman Old Style" pitchFamily="18" charset="0"/>
              </a:rPr>
              <a:t>Mishná condena a un hombre que desea eludir la responsabilidad social del bienestar cerrándose a sí mismo y a su riqueza a los demás, incluso si afirma que no está quitándole nada a </a:t>
            </a:r>
            <a:r>
              <a:rPr lang="es-ES" dirty="0" smtClean="0">
                <a:latin typeface="Bookman Old Style" pitchFamily="18" charset="0"/>
              </a:rPr>
              <a:t>nadie.</a:t>
            </a:r>
          </a:p>
        </p:txBody>
      </p:sp>
    </p:spTree>
    <p:extLst>
      <p:ext uri="{BB962C8B-B14F-4D97-AF65-F5344CB8AC3E}">
        <p14:creationId xmlns="" xmlns:p14="http://schemas.microsoft.com/office/powerpoint/2010/main"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3000" dirty="0" smtClean="0">
                <a:latin typeface="Bookman Old Style" pitchFamily="18" charset="0"/>
              </a:rPr>
              <a:t>Curiosamente</a:t>
            </a:r>
            <a:r>
              <a:rPr lang="es-ES" sz="3000" dirty="0" smtClean="0">
                <a:latin typeface="Bookman Old Style" pitchFamily="18" charset="0"/>
              </a:rPr>
              <a:t>, los Sabios del Talmud no se limitaron a llamar la atención sobre la relación entre las injusticias económicas de la generación del diluvio y la depravación social de Sodoma. </a:t>
            </a:r>
            <a:endParaRPr lang="es-ES" sz="3000" dirty="0" smtClean="0">
              <a:latin typeface="Bookman Old Style" pitchFamily="18" charset="0"/>
            </a:endParaRPr>
          </a:p>
          <a:p>
            <a:pPr lvl="0">
              <a:lnSpc>
                <a:spcPct val="90000"/>
              </a:lnSpc>
              <a:buNone/>
            </a:pPr>
            <a:r>
              <a:rPr lang="es-ES" sz="3000" dirty="0" smtClean="0">
                <a:latin typeface="Bookman Old Style" pitchFamily="18" charset="0"/>
              </a:rPr>
              <a:t>La </a:t>
            </a:r>
            <a:r>
              <a:rPr lang="es-ES" sz="3000" dirty="0" smtClean="0">
                <a:latin typeface="Bookman Old Style" pitchFamily="18" charset="0"/>
              </a:rPr>
              <a:t>narración de la Torá sobre Sodoma revela algo más profundo. “Llamaron a Lot: ‘¿Dónde están los hombres que vinieron a ti esta noche? ¡Sácalos para que los conozcamos!’” </a:t>
            </a:r>
            <a:r>
              <a:rPr lang="es-ES" sz="2000" b="1" dirty="0" smtClean="0">
                <a:latin typeface="Bookman Old Style" pitchFamily="18" charset="0"/>
              </a:rPr>
              <a:t>(Gén. 19:5). </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3000" dirty="0" smtClean="0">
                <a:latin typeface="Bookman Old Style" pitchFamily="18" charset="0"/>
              </a:rPr>
              <a:t>De </a:t>
            </a:r>
            <a:r>
              <a:rPr lang="es-ES" sz="3000" dirty="0" smtClean="0">
                <a:latin typeface="Bookman Old Style" pitchFamily="18" charset="0"/>
              </a:rPr>
              <a:t>hecho, los hombres exigieron relacionarse sexualmente con los invitados masculinos de Lot. </a:t>
            </a:r>
            <a:endParaRPr lang="es-ES" sz="3000" dirty="0" smtClean="0">
              <a:latin typeface="Bookman Old Style" pitchFamily="18" charset="0"/>
            </a:endParaRPr>
          </a:p>
          <a:p>
            <a:pPr lvl="0">
              <a:lnSpc>
                <a:spcPct val="90000"/>
              </a:lnSpc>
              <a:buNone/>
            </a:pPr>
            <a:r>
              <a:rPr lang="es-ES" sz="3000" dirty="0" smtClean="0">
                <a:latin typeface="Bookman Old Style" pitchFamily="18" charset="0"/>
              </a:rPr>
              <a:t>Según </a:t>
            </a:r>
            <a:r>
              <a:rPr lang="es-ES" sz="3000" dirty="0" smtClean="0">
                <a:latin typeface="Bookman Old Style" pitchFamily="18" charset="0"/>
              </a:rPr>
              <a:t>el Midrash en </a:t>
            </a:r>
            <a:r>
              <a:rPr lang="es-ES" sz="2000" b="1" dirty="0" smtClean="0">
                <a:latin typeface="Bookman Old Style" pitchFamily="18" charset="0"/>
              </a:rPr>
              <a:t>Génesis Rabá 28:8</a:t>
            </a:r>
            <a:r>
              <a:rPr lang="es-ES" sz="2000" dirty="0" smtClean="0">
                <a:latin typeface="Bookman Old Style" pitchFamily="18" charset="0"/>
              </a:rPr>
              <a:t>, </a:t>
            </a:r>
            <a:r>
              <a:rPr lang="es-ES" sz="3000" dirty="0" smtClean="0">
                <a:latin typeface="Bookman Old Style" pitchFamily="18" charset="0"/>
              </a:rPr>
              <a:t>la destrucción causada por el diluvio también compartió una causa similar</a:t>
            </a:r>
            <a:r>
              <a:rPr lang="es-ES" sz="3000" dirty="0" smtClean="0">
                <a:latin typeface="Bookman Old Style" pitchFamily="18" charset="0"/>
              </a:rPr>
              <a:t>:</a:t>
            </a:r>
          </a:p>
          <a:p>
            <a:pPr lvl="0">
              <a:lnSpc>
                <a:spcPct val="90000"/>
              </a:lnSpc>
              <a:buNone/>
            </a:pPr>
            <a:r>
              <a:rPr lang="es-ES" sz="3000" dirty="0" smtClean="0">
                <a:latin typeface="Bookman Old Style" pitchFamily="18" charset="0"/>
              </a:rPr>
              <a:t>“Rabí Azarías dijo en nombre de Rabí Yehoshua hijo de Simón, todas las criaturas habían sido corrompidas en la generación del diluvio.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El </a:t>
            </a:r>
            <a:r>
              <a:rPr lang="es-ES" dirty="0" smtClean="0">
                <a:latin typeface="Bookman Old Style" pitchFamily="18" charset="0"/>
              </a:rPr>
              <a:t>perro se aparearía con el lobo, la gallina con el pavo real. Porque está escrito: “Toda carne se corrompió”. </a:t>
            </a:r>
            <a:endParaRPr lang="es-ES" dirty="0" smtClean="0">
              <a:latin typeface="Bookman Old Style" pitchFamily="18" charset="0"/>
            </a:endParaRPr>
          </a:p>
          <a:p>
            <a:pPr lvl="0">
              <a:lnSpc>
                <a:spcPct val="90000"/>
              </a:lnSpc>
              <a:buNone/>
            </a:pPr>
            <a:r>
              <a:rPr lang="es-ES" dirty="0" smtClean="0">
                <a:latin typeface="Bookman Old Style" pitchFamily="18" charset="0"/>
              </a:rPr>
              <a:t>No </a:t>
            </a:r>
            <a:r>
              <a:rPr lang="es-ES" dirty="0" smtClean="0">
                <a:latin typeface="Bookman Old Style" pitchFamily="18" charset="0"/>
              </a:rPr>
              <a:t>está escrito: “Toda la humanidad se corrompió”, sino: “Toda la carne se corrompió”. (De ahí viene a incluir toda carne, tanto humana como animal). </a:t>
            </a:r>
            <a:endParaRPr lang="es-ES" dirty="0" smtClean="0">
              <a:latin typeface="Bookman Old Style" pitchFamily="18" charset="0"/>
            </a:endParaRPr>
          </a:p>
          <a:p>
            <a:pPr lvl="0">
              <a:lnSpc>
                <a:spcPct val="90000"/>
              </a:lnSpc>
              <a:buNone/>
            </a:pPr>
            <a:r>
              <a:rPr lang="es-ES" dirty="0" smtClean="0">
                <a:latin typeface="Bookman Old Style" pitchFamily="18" charset="0"/>
              </a:rPr>
              <a:t>Rabí </a:t>
            </a:r>
            <a:r>
              <a:rPr lang="es-ES" dirty="0" smtClean="0">
                <a:latin typeface="Bookman Old Style" pitchFamily="18" charset="0"/>
              </a:rPr>
              <a:t>Luliyani hijo de Tavrin dijo en nombre de Rabí Isaac: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a:t>
            </a:r>
            <a:r>
              <a:rPr lang="es-ES" dirty="0" smtClean="0">
                <a:latin typeface="Bookman Old Style" pitchFamily="18" charset="0"/>
              </a:rPr>
              <a:t>Incluso la tierra se corrompió, pues sembraban trigo y la tierra brotaba trigo degenerado</a:t>
            </a:r>
            <a:r>
              <a:rPr lang="es-ES" dirty="0" smtClean="0">
                <a:latin typeface="Bookman Old Style" pitchFamily="18" charset="0"/>
              </a:rPr>
              <a:t>”.</a:t>
            </a:r>
          </a:p>
          <a:p>
            <a:pPr lvl="0">
              <a:lnSpc>
                <a:spcPct val="90000"/>
              </a:lnSpc>
              <a:buNone/>
            </a:pPr>
            <a:r>
              <a:rPr lang="es-ES" i="1" dirty="0" smtClean="0">
                <a:latin typeface="Bookman Old Style" pitchFamily="18" charset="0"/>
              </a:rPr>
              <a:t>Pecados contra el medio </a:t>
            </a:r>
            <a:r>
              <a:rPr lang="es-ES" i="1" dirty="0" smtClean="0">
                <a:latin typeface="Bookman Old Style" pitchFamily="18" charset="0"/>
              </a:rPr>
              <a:t>ambiente</a:t>
            </a:r>
          </a:p>
          <a:p>
            <a:pPr lvl="0">
              <a:lnSpc>
                <a:spcPct val="90000"/>
              </a:lnSpc>
              <a:buNone/>
            </a:pPr>
            <a:r>
              <a:rPr lang="es-ES" dirty="0" smtClean="0">
                <a:latin typeface="Bookman Old Style" pitchFamily="18" charset="0"/>
              </a:rPr>
              <a:t>Hasta </a:t>
            </a:r>
            <a:r>
              <a:rPr lang="es-ES" dirty="0" smtClean="0">
                <a:latin typeface="Bookman Old Style" pitchFamily="18" charset="0"/>
              </a:rPr>
              <a:t>ahora, hemos tratado los pecados entre las personas y Dios (inmoralidad sexual) y entre las personas y la sociedad (robo, excluyendo a los pobres);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2900" dirty="0" smtClean="0">
                <a:latin typeface="Bookman Old Style" pitchFamily="18" charset="0"/>
              </a:rPr>
              <a:t>sin </a:t>
            </a:r>
            <a:r>
              <a:rPr lang="es-ES" sz="2900" dirty="0" smtClean="0">
                <a:latin typeface="Bookman Old Style" pitchFamily="18" charset="0"/>
              </a:rPr>
              <a:t>embargo, nuestra parashá incluso hace referencia a los pecados entre el hombre y su medio ambiente. </a:t>
            </a:r>
            <a:endParaRPr lang="es-ES" sz="2900" dirty="0" smtClean="0">
              <a:latin typeface="Bookman Old Style" pitchFamily="18" charset="0"/>
            </a:endParaRPr>
          </a:p>
          <a:p>
            <a:pPr lvl="0">
              <a:lnSpc>
                <a:spcPct val="90000"/>
              </a:lnSpc>
              <a:buNone/>
            </a:pPr>
            <a:r>
              <a:rPr lang="es-ES" sz="2900" dirty="0" smtClean="0">
                <a:latin typeface="Bookman Old Style" pitchFamily="18" charset="0"/>
              </a:rPr>
              <a:t>La </a:t>
            </a:r>
            <a:r>
              <a:rPr lang="es-ES" sz="2900" dirty="0" smtClean="0">
                <a:latin typeface="Bookman Old Style" pitchFamily="18" charset="0"/>
              </a:rPr>
              <a:t>Torá vuelve a utilizar el verbo </a:t>
            </a:r>
            <a:r>
              <a:rPr lang="es-ES" sz="2900" b="1" i="1" dirty="0" smtClean="0">
                <a:latin typeface="Bookman Old Style" pitchFamily="18" charset="0"/>
              </a:rPr>
              <a:t>hashjata</a:t>
            </a:r>
            <a:r>
              <a:rPr lang="es-ES" sz="2900" dirty="0" smtClean="0">
                <a:latin typeface="Bookman Old Style" pitchFamily="18" charset="0"/>
              </a:rPr>
              <a:t> </a:t>
            </a:r>
            <a:r>
              <a:rPr lang="es-ES" sz="2900" dirty="0" smtClean="0">
                <a:latin typeface="Bookman Old Style" pitchFamily="18" charset="0"/>
              </a:rPr>
              <a:t>en relación con la destrucción desenfrenada de árboles frutales: “Cuando sitiéis una ciudad para apoderaros de ella, no destruyáis (</a:t>
            </a:r>
            <a:r>
              <a:rPr lang="es-ES" sz="2900" b="1" i="1" dirty="0" smtClean="0">
                <a:latin typeface="Bookman Old Style" pitchFamily="18" charset="0"/>
              </a:rPr>
              <a:t>tasjit</a:t>
            </a:r>
            <a:r>
              <a:rPr lang="es-ES" sz="2900" dirty="0" smtClean="0">
                <a:latin typeface="Bookman Old Style" pitchFamily="18" charset="0"/>
              </a:rPr>
              <a:t>) sus árboles blandiendo un hacha contra ellos, porque de ellos comeréis, y no los talaréis.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a:t>
            </a:r>
            <a:r>
              <a:rPr lang="es-ES" dirty="0" smtClean="0">
                <a:latin typeface="Bookman Old Style" pitchFamily="18" charset="0"/>
              </a:rPr>
              <a:t>Es acaso el árbol del campo un hombre para que entre en el sitio antes que vosotros?” </a:t>
            </a:r>
            <a:r>
              <a:rPr lang="es-ES" sz="2000" b="1" dirty="0" smtClean="0">
                <a:latin typeface="Bookman Old Style" pitchFamily="18" charset="0"/>
              </a:rPr>
              <a:t>(Deuteronomio 20:19</a:t>
            </a:r>
            <a:r>
              <a:rPr lang="es-ES" sz="2000" b="1" dirty="0" smtClean="0">
                <a:latin typeface="Bookman Old Style" pitchFamily="18" charset="0"/>
              </a:rPr>
              <a:t>)</a:t>
            </a:r>
            <a:endParaRPr lang="es-ES" b="1" dirty="0" smtClean="0">
              <a:latin typeface="Bookman Old Style" pitchFamily="18" charset="0"/>
            </a:endParaRPr>
          </a:p>
          <a:p>
            <a:pPr lvl="0">
              <a:lnSpc>
                <a:spcPct val="90000"/>
              </a:lnSpc>
              <a:buNone/>
            </a:pPr>
            <a:r>
              <a:rPr lang="es-ES" dirty="0" smtClean="0">
                <a:latin typeface="Bookman Old Style" pitchFamily="18" charset="0"/>
              </a:rPr>
              <a:t>Un último ejemplo: el mismo verbo hebreo </a:t>
            </a:r>
            <a:r>
              <a:rPr lang="es-ES" b="1" i="1" dirty="0" smtClean="0">
                <a:latin typeface="Bookman Old Style" pitchFamily="18" charset="0"/>
              </a:rPr>
              <a:t>hishjit</a:t>
            </a:r>
            <a:r>
              <a:rPr lang="es-ES" dirty="0" smtClean="0">
                <a:latin typeface="Bookman Old Style" pitchFamily="18" charset="0"/>
              </a:rPr>
              <a:t> se utiliza en relación con la ley ampliamente aceptada delineada en el Libro de Mitzvot de no destruir ninguna parte de nuestro mundo.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Bajo </a:t>
            </a:r>
            <a:r>
              <a:rPr lang="es-ES" dirty="0" smtClean="0">
                <a:latin typeface="Bookman Old Style" pitchFamily="18" charset="0"/>
              </a:rPr>
              <a:t>el mandamiento mencionado anteriormente de no destruir árboles frutales en un asedio, viene otro mandamiento negativo que nos prohíbe desperdiciar</a:t>
            </a:r>
            <a:r>
              <a:rPr lang="es-ES" dirty="0" smtClean="0">
                <a:latin typeface="Bookman Old Style" pitchFamily="18" charset="0"/>
              </a:rPr>
              <a:t>.</a:t>
            </a:r>
          </a:p>
          <a:p>
            <a:pPr lvl="0">
              <a:lnSpc>
                <a:spcPct val="90000"/>
              </a:lnSpc>
              <a:buNone/>
            </a:pPr>
            <a:r>
              <a:rPr lang="es-ES" dirty="0" smtClean="0">
                <a:latin typeface="Bookman Old Style" pitchFamily="18" charset="0"/>
              </a:rPr>
              <a:t>Por ejemplo, no debemos rasgar ni quemar la ropa, ni romper ni tirar platos sin ningún motivo.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Acerca </a:t>
            </a:r>
            <a:r>
              <a:rPr lang="es-ES" dirty="0" smtClean="0">
                <a:latin typeface="Bookman Old Style" pitchFamily="18" charset="0"/>
              </a:rPr>
              <a:t>de todos estos temas o cualquier otro tema de destrucción desenfrenada, los Sabios de bendita memoria dijeron en el Talmud: “Y ha transgredido el pecado de ser un hombre derrochador” (El Libro de Mitzvot #529</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i="1" dirty="0" smtClean="0">
                <a:latin typeface="Bookman Old Style" pitchFamily="18" charset="0"/>
              </a:rPr>
              <a:t>La </a:t>
            </a:r>
            <a:r>
              <a:rPr lang="es-ES" i="1" dirty="0" smtClean="0">
                <a:latin typeface="Bookman Old Style" pitchFamily="18" charset="0"/>
              </a:rPr>
              <a:t>insustentabilidad de </a:t>
            </a:r>
            <a:r>
              <a:rPr lang="es-ES" i="1" dirty="0" smtClean="0">
                <a:latin typeface="Bookman Old Style" pitchFamily="18" charset="0"/>
              </a:rPr>
              <a:t>Sodoma</a:t>
            </a:r>
          </a:p>
          <a:p>
            <a:pPr lvl="0">
              <a:lnSpc>
                <a:spcPct val="90000"/>
              </a:lnSpc>
              <a:buNone/>
            </a:pPr>
            <a:r>
              <a:rPr lang="es-ES" dirty="0" smtClean="0">
                <a:latin typeface="Bookman Old Style" pitchFamily="18" charset="0"/>
              </a:rPr>
              <a:t>¿</a:t>
            </a:r>
            <a:r>
              <a:rPr lang="es-ES" dirty="0" smtClean="0">
                <a:latin typeface="Bookman Old Style" pitchFamily="18" charset="0"/>
              </a:rPr>
              <a:t>Cuál podría ser la conexión entre la corrupción de la generación del diluvio, la gente de Sodoma y los pecados ambientales? </a:t>
            </a:r>
            <a:endParaRPr lang="es-ES" dirty="0" smtClean="0">
              <a:latin typeface="Bookman Old Style" pitchFamily="18" charset="0"/>
            </a:endParaRPr>
          </a:p>
          <a:p>
            <a:pPr lvl="0">
              <a:lnSpc>
                <a:spcPct val="90000"/>
              </a:lnSpc>
              <a:buNone/>
            </a:pPr>
            <a:r>
              <a:rPr lang="es-ES" dirty="0" smtClean="0">
                <a:latin typeface="Bookman Old Style" pitchFamily="18" charset="0"/>
              </a:rPr>
              <a:t>Hay </a:t>
            </a:r>
            <a:r>
              <a:rPr lang="es-ES" dirty="0" smtClean="0">
                <a:latin typeface="Bookman Old Style" pitchFamily="18" charset="0"/>
              </a:rPr>
              <a:t>tres respuestas básicas. La </a:t>
            </a:r>
            <a:r>
              <a:rPr lang="es-ES" b="1" dirty="0" smtClean="0">
                <a:latin typeface="Bookman Old Style" pitchFamily="18" charset="0"/>
              </a:rPr>
              <a:t>primera</a:t>
            </a:r>
            <a:r>
              <a:rPr lang="es-ES" dirty="0" smtClean="0">
                <a:latin typeface="Bookman Old Style" pitchFamily="18" charset="0"/>
              </a:rPr>
              <a:t> y más simple razón es que la humanidad misma es parte integral de su medio ambiente y no está separada de él.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Habiendo </a:t>
            </a:r>
            <a:r>
              <a:rPr lang="es-ES" dirty="0" smtClean="0">
                <a:latin typeface="Bookman Old Style" pitchFamily="18" charset="0"/>
              </a:rPr>
              <a:t>sido creados a imagen de Dios, podemos pensar que estamos separados de la creación. </a:t>
            </a:r>
            <a:endParaRPr lang="es-ES" dirty="0" smtClean="0">
              <a:latin typeface="Bookman Old Style" pitchFamily="18" charset="0"/>
            </a:endParaRPr>
          </a:p>
          <a:p>
            <a:pPr lvl="0">
              <a:lnSpc>
                <a:spcPct val="90000"/>
              </a:lnSpc>
              <a:buNone/>
            </a:pPr>
            <a:r>
              <a:rPr lang="es-ES" dirty="0" smtClean="0">
                <a:latin typeface="Bookman Old Style" pitchFamily="18" charset="0"/>
              </a:rPr>
              <a:t>Además</a:t>
            </a:r>
            <a:r>
              <a:rPr lang="es-ES" dirty="0" smtClean="0">
                <a:latin typeface="Bookman Old Style" pitchFamily="18" charset="0"/>
              </a:rPr>
              <a:t>, nuestra obligación dada por la Torá de preservar el mundo que Dios nos dio puede sugerirnos que estamos por encima de él</a:t>
            </a:r>
            <a:r>
              <a:rPr lang="es-ES" dirty="0" smtClean="0">
                <a:latin typeface="Bookman Old Style" pitchFamily="18" charset="0"/>
              </a:rPr>
              <a:t>.</a:t>
            </a:r>
          </a:p>
          <a:p>
            <a:pPr lvl="0">
              <a:lnSpc>
                <a:spcPct val="90000"/>
              </a:lnSpc>
              <a:buNone/>
            </a:pPr>
            <a:r>
              <a:rPr lang="es-ES" dirty="0" smtClean="0">
                <a:latin typeface="Bookman Old Style" pitchFamily="18" charset="0"/>
              </a:rPr>
              <a:t>Sin embargo, estamos ligados a la creación y somos parte de ella.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2900" dirty="0" smtClean="0">
                <a:latin typeface="Bookman Old Style" pitchFamily="18" charset="0"/>
              </a:rPr>
              <a:t>La </a:t>
            </a:r>
            <a:r>
              <a:rPr lang="es-ES" sz="2900" dirty="0" smtClean="0">
                <a:latin typeface="Bookman Old Style" pitchFamily="18" charset="0"/>
              </a:rPr>
              <a:t>Torá enfatiza esto al incluir la creación de los seres humanos en los seis días de la creación y al crearnos con los medios para sustentarnos como todas las demás criaturas, independientemente de nuestra estatura única de ser creados a imagen de Dios. </a:t>
            </a:r>
            <a:endParaRPr lang="es-ES" sz="2900" dirty="0" smtClean="0">
              <a:latin typeface="Bookman Old Style" pitchFamily="18" charset="0"/>
            </a:endParaRPr>
          </a:p>
          <a:p>
            <a:pPr lvl="0">
              <a:lnSpc>
                <a:spcPct val="90000"/>
              </a:lnSpc>
              <a:buNone/>
            </a:pPr>
            <a:r>
              <a:rPr lang="es-ES" sz="2900" dirty="0" smtClean="0">
                <a:latin typeface="Bookman Old Style" pitchFamily="18" charset="0"/>
              </a:rPr>
              <a:t>En </a:t>
            </a:r>
            <a:r>
              <a:rPr lang="es-ES" sz="2900" dirty="0" smtClean="0">
                <a:latin typeface="Bookman Old Style" pitchFamily="18" charset="0"/>
              </a:rPr>
              <a:t>consecuencia, cuando uno peca contra otra criatura, humana o animal, está pecando contra su medio ambiente.</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3600" dirty="0" smtClean="0">
                <a:latin typeface="Bookman Old Style" pitchFamily="18" charset="0"/>
              </a:rPr>
              <a:t>La </a:t>
            </a:r>
            <a:r>
              <a:rPr lang="es-ES" sz="3600" b="1" dirty="0" smtClean="0">
                <a:latin typeface="Bookman Old Style" pitchFamily="18" charset="0"/>
              </a:rPr>
              <a:t>segunda</a:t>
            </a:r>
            <a:r>
              <a:rPr lang="es-ES" sz="3600" dirty="0" smtClean="0">
                <a:latin typeface="Bookman Old Style" pitchFamily="18" charset="0"/>
              </a:rPr>
              <a:t> conexión entre el diluvio, la gente de Sodoma y la destrucción de nuestro medio ambiente es que en esas generaciones la gente corrompió su poder sexual. </a:t>
            </a:r>
            <a:endParaRPr lang="es-ES" sz="3600" dirty="0" smtClean="0">
              <a:latin typeface="Bookman Old Style" pitchFamily="18" charset="0"/>
            </a:endParaRPr>
          </a:p>
          <a:p>
            <a:pPr lvl="0">
              <a:lnSpc>
                <a:spcPct val="90000"/>
              </a:lnSpc>
              <a:buNone/>
            </a:pPr>
            <a:r>
              <a:rPr lang="es-ES" sz="3600" dirty="0" smtClean="0">
                <a:latin typeface="Bookman Old Style" pitchFamily="18" charset="0"/>
              </a:rPr>
              <a:t>El </a:t>
            </a:r>
            <a:r>
              <a:rPr lang="es-ES" sz="3600" dirty="0" smtClean="0">
                <a:latin typeface="Bookman Old Style" pitchFamily="18" charset="0"/>
              </a:rPr>
              <a:t>poder sexual puede construir mundos o destruirlos. </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2800" dirty="0" smtClean="0">
                <a:latin typeface="Bookman Old Style" pitchFamily="18" charset="0"/>
              </a:rPr>
              <a:t>Las </a:t>
            </a:r>
            <a:r>
              <a:rPr lang="es-ES" sz="2800" dirty="0" smtClean="0">
                <a:latin typeface="Bookman Old Style" pitchFamily="18" charset="0"/>
              </a:rPr>
              <a:t>declaraciones de los Sabios de que el diluvio fue el resultado de la endogamia de las especies pueden aplicarse a nuestra era actual como una advertencia de la posible destrucción causada por diversos experimentos genéticos, que si bien a veces pueden estar moralmente justificados y halájicamente permitidos, en otras situaciones pueden ser destructivos y erróneos, y debemos ser cuidadosos con lo que permitimos y lo que no.</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3600" dirty="0" smtClean="0">
                <a:latin typeface="Bookman Old Style" pitchFamily="18" charset="0"/>
              </a:rPr>
              <a:t>El punto más central en la conexión entre el comportamiento moral y el comportamiento ambiental proviene de la comprensión de que ambos comportamientos van de la mano. </a:t>
            </a:r>
            <a:endParaRPr lang="es-ES" sz="3600" dirty="0" smtClean="0">
              <a:latin typeface="Bookman Old Style" pitchFamily="18" charset="0"/>
            </a:endParaRPr>
          </a:p>
          <a:p>
            <a:pPr lvl="0">
              <a:lnSpc>
                <a:spcPct val="90000"/>
              </a:lnSpc>
              <a:buNone/>
            </a:pPr>
            <a:r>
              <a:rPr lang="es-ES" sz="3600" dirty="0" smtClean="0">
                <a:latin typeface="Bookman Old Style" pitchFamily="18" charset="0"/>
              </a:rPr>
              <a:t>Uno </a:t>
            </a:r>
            <a:r>
              <a:rPr lang="es-ES" sz="3600" dirty="0" smtClean="0">
                <a:latin typeface="Bookman Old Style" pitchFamily="18" charset="0"/>
              </a:rPr>
              <a:t>sin el otro corrompe la visión Divina para la acción humana. </a:t>
            </a:r>
            <a:endParaRPr lang="es-ES" sz="36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Es </a:t>
            </a:r>
            <a:r>
              <a:rPr lang="es-ES" dirty="0" smtClean="0">
                <a:latin typeface="Bookman Old Style" pitchFamily="18" charset="0"/>
              </a:rPr>
              <a:t>decir, una sociedad puede ser apasionada por preservar su medio ambiente natural y al mismo tiempo mantener un completo desprecio por el bienestar de sus ciudadanos. </a:t>
            </a:r>
            <a:endParaRPr lang="es-ES" dirty="0" smtClean="0">
              <a:latin typeface="Bookman Old Style" pitchFamily="18" charset="0"/>
            </a:endParaRPr>
          </a:p>
          <a:p>
            <a:pPr lvl="0">
              <a:lnSpc>
                <a:spcPct val="90000"/>
              </a:lnSpc>
              <a:buNone/>
            </a:pPr>
            <a:r>
              <a:rPr lang="es-ES" dirty="0" smtClean="0">
                <a:latin typeface="Bookman Old Style" pitchFamily="18" charset="0"/>
              </a:rPr>
              <a:t>Sodoma </a:t>
            </a:r>
            <a:r>
              <a:rPr lang="es-ES" dirty="0" smtClean="0">
                <a:latin typeface="Bookman Old Style" pitchFamily="18" charset="0"/>
              </a:rPr>
              <a:t>es un ejemplo perfecto de esto, donde se preocupaban tanto por su “jardín de Hashem” que se negaban a ayudar a cualquier persona que lo necesitara.</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2900" dirty="0" smtClean="0">
                <a:latin typeface="Bookman Old Style" pitchFamily="18" charset="0"/>
              </a:rPr>
              <a:t>En conclusión, nuestra parashá nos brinda una visión profunda de cómo vivir en equilibrio con el medio ambiente. </a:t>
            </a:r>
            <a:endParaRPr lang="es-ES" sz="2900" dirty="0" smtClean="0">
              <a:latin typeface="Bookman Old Style" pitchFamily="18" charset="0"/>
            </a:endParaRPr>
          </a:p>
          <a:p>
            <a:pPr lvl="0">
              <a:lnSpc>
                <a:spcPct val="90000"/>
              </a:lnSpc>
              <a:buNone/>
            </a:pPr>
            <a:r>
              <a:rPr lang="es-ES" sz="2900" dirty="0" smtClean="0">
                <a:latin typeface="Bookman Old Style" pitchFamily="18" charset="0"/>
              </a:rPr>
              <a:t>Las </a:t>
            </a:r>
            <a:r>
              <a:rPr lang="es-ES" sz="2900" dirty="0" smtClean="0">
                <a:latin typeface="Bookman Old Style" pitchFamily="18" charset="0"/>
              </a:rPr>
              <a:t>formas pervertidas de vida de la gente de Sodoma, en efecto, eran extremadamente insostenibles, lo que provocó que Dios convirtiera uno de los ecosistemas más fértiles y exuberantes de la Tierra en lo que hoy es tristemente célebre por su esterilidad y desolación.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sz="2900" dirty="0" smtClean="0">
                <a:latin typeface="Bookman Old Style" pitchFamily="18" charset="0"/>
              </a:rPr>
              <a:t>De </a:t>
            </a:r>
            <a:r>
              <a:rPr lang="es-ES" sz="2900" dirty="0" smtClean="0">
                <a:latin typeface="Bookman Old Style" pitchFamily="18" charset="0"/>
              </a:rPr>
              <a:t>los errores de la gente de Sodoma podemos aprender los rasgos de carácter esenciales que permiten vivir en equilibrio con el Creador y la creación</a:t>
            </a:r>
            <a:r>
              <a:rPr lang="es-ES" sz="2900" dirty="0" smtClean="0">
                <a:latin typeface="Bookman Old Style" pitchFamily="18" charset="0"/>
              </a:rPr>
              <a:t>.</a:t>
            </a:r>
          </a:p>
          <a:p>
            <a:pPr lvl="0">
              <a:lnSpc>
                <a:spcPct val="90000"/>
              </a:lnSpc>
              <a:buNone/>
            </a:pPr>
            <a:r>
              <a:rPr lang="es-ES" sz="2900" dirty="0" smtClean="0">
                <a:latin typeface="Bookman Old Style" pitchFamily="18" charset="0"/>
              </a:rPr>
              <a:t>El ser humano moral está dedicado a la santidad y pureza de la vida, se abstiene de dañar a los demás, vive un estilo de vida sexualmente responsable y sacrifica el placer personal por un camino ético y recto.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r>
              <a:rPr lang="es-ES" dirty="0" smtClean="0">
                <a:latin typeface="Bookman Old Style" pitchFamily="18" charset="0"/>
              </a:rPr>
              <a:t>Cuando </a:t>
            </a:r>
            <a:r>
              <a:rPr lang="es-ES" dirty="0" smtClean="0">
                <a:latin typeface="Bookman Old Style" pitchFamily="18" charset="0"/>
              </a:rPr>
              <a:t>seamos capaces de cumplir este ideal, triunfaremos naturalmente en la consecución de la gran tarea espiritual de infundir en nuestro estilo de vida religioso/moral uno que también sea ambientalmente sostenible</a:t>
            </a:r>
            <a:r>
              <a:rPr lang="es-ES" dirty="0" smtClean="0">
                <a:latin typeface="Bookman Old Style" pitchFamily="18" charset="0"/>
              </a:rPr>
              <a:t>.</a:t>
            </a:r>
          </a:p>
          <a:p>
            <a:pPr lvl="0">
              <a:lnSpc>
                <a:spcPct val="90000"/>
              </a:lnSpc>
              <a:buNone/>
            </a:pPr>
            <a:r>
              <a:rPr lang="es-ES" dirty="0" smtClean="0">
                <a:latin typeface="Bookman Old Style" pitchFamily="18" charset="0"/>
              </a:rPr>
              <a:t>Que todos seamos bendecidos para emprender esta tarea.</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nSpc>
                <a:spcPct val="90000"/>
              </a:lnSpc>
              <a:buNone/>
            </a:pPr>
            <a:endParaRPr lang="es-ES"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119935" y="1597317"/>
            <a:ext cx="8612015" cy="4606724"/>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solidFill>
                  <a:srgbClr val="FF0000"/>
                </a:solidFill>
                <a:latin typeface="Bookman Old Style" pitchFamily="18" charset="0"/>
              </a:rPr>
              <a:t>Eliseo y la Mujer Sunamita</a:t>
            </a:r>
            <a:endParaRPr lang="es-CO" sz="2800" b="1" dirty="0" smtClean="0">
              <a:solidFill>
                <a:srgbClr val="FF0000"/>
              </a:solidFill>
              <a:latin typeface="Bookman Old Style" pitchFamily="18" charset="0"/>
            </a:endParaRPr>
          </a:p>
          <a:p>
            <a:pPr>
              <a:buNone/>
            </a:pPr>
            <a:r>
              <a:rPr lang="es-ES" sz="2000" i="1" dirty="0" smtClean="0">
                <a:latin typeface="Bookman Old Style" pitchFamily="18" charset="0"/>
              </a:rPr>
              <a:t>Fuente de mis comentarios: </a:t>
            </a:r>
            <a:r>
              <a:rPr lang="es-ES" sz="2000" i="1" dirty="0" smtClean="0">
                <a:latin typeface="Bookman Old Style" pitchFamily="18" charset="0"/>
              </a:rPr>
              <a:t>Pirqué de Rabí Eliezer 34</a:t>
            </a:r>
            <a:endParaRPr lang="es-ES" sz="2000" i="1" dirty="0" smtClean="0">
              <a:latin typeface="Bookman Old Style" pitchFamily="18" charset="0"/>
            </a:endParaRPr>
          </a:p>
          <a:p>
            <a:pPr>
              <a:buNone/>
            </a:pPr>
            <a:r>
              <a:rPr lang="es-ES" sz="2800" dirty="0" smtClean="0">
                <a:latin typeface="Bookman Old Style" pitchFamily="18" charset="0"/>
              </a:rPr>
              <a:t>"Y sembró </a:t>
            </a:r>
            <a:r>
              <a:rPr lang="es-ES" sz="2800" dirty="0" smtClean="0">
                <a:latin typeface="Bookman Old Style" pitchFamily="18" charset="0"/>
              </a:rPr>
              <a:t>Isaac en aquella tierra" (Gén. 26:12). </a:t>
            </a:r>
            <a:endParaRPr lang="es-ES" sz="2800" dirty="0" smtClean="0">
              <a:latin typeface="Bookman Old Style" pitchFamily="18" charset="0"/>
            </a:endParaRPr>
          </a:p>
          <a:p>
            <a:pPr>
              <a:buNone/>
            </a:pPr>
            <a:r>
              <a:rPr lang="es-ES" sz="2800" dirty="0" smtClean="0">
                <a:latin typeface="Bookman Old Style" pitchFamily="18" charset="0"/>
              </a:rPr>
              <a:t>Rabí </a:t>
            </a:r>
            <a:r>
              <a:rPr lang="es-ES" sz="2800" dirty="0" smtClean="0">
                <a:latin typeface="Bookman Old Style" pitchFamily="18" charset="0"/>
              </a:rPr>
              <a:t>Eliezer dijo: ¿Sembró Isaac semilla de trigo? ¡Dios no lo quiera! </a:t>
            </a:r>
            <a:endParaRPr lang="es-ES" sz="2800" dirty="0" smtClean="0">
              <a:latin typeface="Bookman Old Style" pitchFamily="18" charset="0"/>
            </a:endParaRPr>
          </a:p>
          <a:p>
            <a:pPr>
              <a:buNone/>
            </a:pPr>
            <a:r>
              <a:rPr lang="es-ES" sz="2800" dirty="0" smtClean="0">
                <a:latin typeface="Bookman Old Style" pitchFamily="18" charset="0"/>
              </a:rPr>
              <a:t>Pero </a:t>
            </a:r>
            <a:r>
              <a:rPr lang="es-ES" sz="2800" dirty="0" smtClean="0">
                <a:latin typeface="Bookman Old Style" pitchFamily="18" charset="0"/>
              </a:rPr>
              <a:t>tomó toda su riqueza y la sembró en caridad para los necesitados, como está dicho: "Sembrad para vosotros en justicia, segad según el amor" (Os. 10:12).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Todo </a:t>
            </a:r>
            <a:r>
              <a:rPr lang="es-ES" sz="2800" dirty="0" smtClean="0">
                <a:latin typeface="Bookman Old Style" pitchFamily="18" charset="0"/>
              </a:rPr>
              <a:t>lo que diezmó, el Santo, bendito sea, le envió (a cambio) cien veces (el valor) en diferentes tipos de bendiciones, como está dicho: "Y halló en aquel año ciento por uno; y el Señor le bendijo" (Gén. 26:12</a:t>
            </a:r>
            <a:r>
              <a:rPr lang="es-ES" sz="2800" dirty="0" smtClean="0">
                <a:latin typeface="Bookman Old Style" pitchFamily="18" charset="0"/>
              </a:rPr>
              <a:t>).</a:t>
            </a:r>
          </a:p>
          <a:p>
            <a:pPr>
              <a:buNone/>
            </a:pPr>
            <a:r>
              <a:rPr lang="es-ES" sz="2800" dirty="0" smtClean="0">
                <a:latin typeface="Bookman Old Style" pitchFamily="18" charset="0"/>
              </a:rPr>
              <a:t>Rabí Simeón dijo: Debido al poder de la caridad, los muertos serán vivificados en el futuro. </a:t>
            </a:r>
            <a:endParaRPr lang="es-ES" sz="2800" dirty="0" smtClean="0">
              <a:latin typeface="Bookman Old Style" pitchFamily="18" charset="0"/>
            </a:endParaRPr>
          </a:p>
          <a:p>
            <a:pPr>
              <a:buNone/>
            </a:pPr>
            <a:r>
              <a:rPr lang="es-ES" sz="2800" dirty="0" smtClean="0">
                <a:latin typeface="Bookman Old Style" pitchFamily="18" charset="0"/>
              </a:rPr>
              <a:t>¿</a:t>
            </a:r>
            <a:r>
              <a:rPr lang="es-ES" sz="2800" dirty="0" smtClean="0">
                <a:latin typeface="Bookman Old Style" pitchFamily="18" charset="0"/>
              </a:rPr>
              <a:t>De dónde aprendemos esto?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De </a:t>
            </a:r>
            <a:r>
              <a:rPr lang="es-ES" sz="2800" dirty="0" smtClean="0">
                <a:latin typeface="Bookman Old Style" pitchFamily="18" charset="0"/>
              </a:rPr>
              <a:t>Elías el tisbita. En efecto, se fue a Sarepta, y una mujer viuda lo recibió con gran honor. Era la madre de Jonás, y comían y bebían su pan y su aceite; él, ella y su hijo, como está escrito: «Y ella comió, y él también» (1 Reyes 17:15</a:t>
            </a:r>
            <a:r>
              <a:rPr lang="es-ES" sz="2800" dirty="0" smtClean="0">
                <a:latin typeface="Bookman Old Style" pitchFamily="18" charset="0"/>
              </a:rPr>
              <a:t>).</a:t>
            </a:r>
          </a:p>
          <a:p>
            <a:pPr>
              <a:buNone/>
            </a:pPr>
            <a:r>
              <a:rPr lang="es-ES" sz="2800" dirty="0" smtClean="0">
                <a:latin typeface="Bookman Old Style" pitchFamily="18" charset="0"/>
              </a:rPr>
              <a:t>«Él y ella» (indican que fue) por mérito de Elías que tuvieron que comer. Después de (un período de) días, el hijo de la mujer enfermó y murió, como está escrito: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t>
            </a:r>
            <a:r>
              <a:rPr lang="es-ES" sz="2800" dirty="0" smtClean="0">
                <a:latin typeface="Bookman Old Style" pitchFamily="18" charset="0"/>
              </a:rPr>
              <a:t>Y sucedió que después de estas cosas el hijo de la mujer enfermó» (1 Reyes 17:17). </a:t>
            </a:r>
            <a:endParaRPr lang="es-ES" sz="2800" dirty="0" smtClean="0">
              <a:latin typeface="Bookman Old Style" pitchFamily="18" charset="0"/>
            </a:endParaRPr>
          </a:p>
          <a:p>
            <a:pPr>
              <a:buNone/>
            </a:pPr>
            <a:r>
              <a:rPr lang="es-ES" sz="2800" dirty="0" smtClean="0">
                <a:latin typeface="Bookman Old Style" pitchFamily="18" charset="0"/>
              </a:rPr>
              <a:t>La </a:t>
            </a:r>
            <a:r>
              <a:rPr lang="es-ES" sz="2800" dirty="0" smtClean="0">
                <a:latin typeface="Bookman Old Style" pitchFamily="18" charset="0"/>
              </a:rPr>
              <a:t>mujer le dijo (a Elías): Tú viniste a mí para tener relaciones sexuales, y me recordarás mi pecado contra mí, y mi hijo ha muerto. Ahora, llévate todo lo que me has traído, y dame a mi hijo. Elías, que sea recordado por siempre, se levantó y oró ante el Santo, bendito sea, y dijo ante Él: ¡Soberano de todos los mundos!</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¿No es suficiente (soportar) todos los males que me han sucedido, sino también a esta mujer? Porque sé que por tristeza por su hijo ha hablado de un asunto que no ha sucedido, que ha traído contra mí para afligirme. Ahora, que todas las generaciones sepan que hay una resurrección de los muertos, y restauren el alma de este muchacho dentro de él; y le fue suplicado, como está dicho: </a:t>
            </a:r>
            <a:endParaRPr lang="es-ES" sz="28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Y el Señor escuchó la voz de Elías" (1 Reyes 17:22). Otro texto de las Escrituras dice: "Y Elías tomó al niño... Mira, tu hijo vive" (1 Reyes 17:23</a:t>
            </a:r>
            <a:r>
              <a:rPr lang="es-ES" sz="3000" dirty="0" smtClean="0">
                <a:latin typeface="Bookman Old Style" pitchFamily="18" charset="0"/>
              </a:rPr>
              <a:t>).</a:t>
            </a:r>
          </a:p>
          <a:p>
            <a:pPr>
              <a:buNone/>
            </a:pPr>
            <a:r>
              <a:rPr lang="es-ES" sz="3000" dirty="0" smtClean="0">
                <a:latin typeface="Bookman Old Style" pitchFamily="18" charset="0"/>
              </a:rPr>
              <a:t>Rabí Josué ben </a:t>
            </a:r>
            <a:r>
              <a:rPr lang="es-ES" sz="3000" dirty="0" smtClean="0">
                <a:latin typeface="Bookman Old Style" pitchFamily="18" charset="0"/>
              </a:rPr>
              <a:t>Ḳorcah </a:t>
            </a:r>
            <a:r>
              <a:rPr lang="es-ES" sz="3000" dirty="0" smtClean="0">
                <a:latin typeface="Bookman Old Style" pitchFamily="18" charset="0"/>
              </a:rPr>
              <a:t>dijo: ¿Estás asombrado por esto? No os asustéis, venid y ved, aprended de Eliseo, hijo de Safat, pues ninguna mujer podía contemplar su rostro sin morir;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a:t>
            </a:r>
            <a:r>
              <a:rPr lang="es-ES" dirty="0" smtClean="0">
                <a:latin typeface="Bookman Old Style" pitchFamily="18" charset="0"/>
              </a:rPr>
              <a:t>él iba de monte en monte, de cueva en cueva, y llegó a Sunem, y una gran mujer lo recibió con grandes honores. </a:t>
            </a:r>
            <a:endParaRPr lang="es-ES" dirty="0" smtClean="0">
              <a:latin typeface="Bookman Old Style" pitchFamily="18" charset="0"/>
            </a:endParaRPr>
          </a:p>
          <a:p>
            <a:pPr>
              <a:buNone/>
            </a:pPr>
            <a:r>
              <a:rPr lang="es-ES" dirty="0" smtClean="0">
                <a:latin typeface="Bookman Old Style" pitchFamily="18" charset="0"/>
              </a:rPr>
              <a:t>Era </a:t>
            </a:r>
            <a:r>
              <a:rPr lang="es-ES" dirty="0" smtClean="0">
                <a:latin typeface="Bookman Old Style" pitchFamily="18" charset="0"/>
              </a:rPr>
              <a:t>hermana de Abisag, la sunamita, madre del profeta Oded, como está escrito: «Un día pasó Eliseo a Sunem» (2 Reyes 4:8), y la mujer dijo a su marido: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t>
            </a:r>
            <a:r>
              <a:rPr lang="es-ES" dirty="0" smtClean="0">
                <a:latin typeface="Bookman Old Style" pitchFamily="18" charset="0"/>
              </a:rPr>
              <a:t>Este hombre de Dios es santo, ninguna mujer puede contemplar su rostro sin morir; pero, te ruego, hagamos una pequeña cámara en la pared, y pongamos allí para él una cama, una mesa, un escabel y un candelero» (2 Reyes 4:10</a:t>
            </a:r>
            <a:r>
              <a:rPr lang="es-ES" dirty="0" smtClean="0">
                <a:latin typeface="Bookman Old Style" pitchFamily="18" charset="0"/>
              </a:rPr>
              <a:t>).</a:t>
            </a:r>
          </a:p>
          <a:p>
            <a:pPr>
              <a:buNone/>
            </a:pP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cada vez que </a:t>
            </a:r>
            <a:r>
              <a:rPr lang="es-ES" dirty="0" smtClean="0">
                <a:latin typeface="Bookman Old Style" pitchFamily="18" charset="0"/>
              </a:rPr>
              <a:t>pase, pueda </a:t>
            </a:r>
            <a:r>
              <a:rPr lang="es-ES" dirty="0" smtClean="0">
                <a:latin typeface="Bookman Old Style" pitchFamily="18" charset="0"/>
              </a:rPr>
              <a:t>entrar en la cámara, como se dice: "Y aconteció un día que él llegó allí, y entró en la cámara" (2 Reyes 4:11). </a:t>
            </a:r>
            <a:endParaRPr lang="es-ES" dirty="0" smtClean="0">
              <a:latin typeface="Bookman Old Style" pitchFamily="18" charset="0"/>
            </a:endParaRPr>
          </a:p>
          <a:p>
            <a:pPr>
              <a:buNone/>
            </a:pPr>
            <a:r>
              <a:rPr lang="es-ES" dirty="0" smtClean="0">
                <a:latin typeface="Bookman Old Style" pitchFamily="18" charset="0"/>
              </a:rPr>
              <a:t>Y </a:t>
            </a:r>
            <a:r>
              <a:rPr lang="es-ES" dirty="0" smtClean="0">
                <a:latin typeface="Bookman Old Style" pitchFamily="18" charset="0"/>
              </a:rPr>
              <a:t>llamó a la sunamita, como se dice: "Y él dijo: Llámala. Y cuando la llamó, ella se quedó a la puerta" (2 Reyes 4:15).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se quedó a la puerta?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Porque </a:t>
            </a:r>
            <a:r>
              <a:rPr lang="es-ES" sz="2900" dirty="0" smtClean="0">
                <a:latin typeface="Bookman Old Style" pitchFamily="18" charset="0"/>
              </a:rPr>
              <a:t>no podía mirarlo a la cara, para no morir. </a:t>
            </a:r>
            <a:endParaRPr lang="es-ES" sz="2900" dirty="0" smtClean="0">
              <a:latin typeface="Bookman Old Style" pitchFamily="18" charset="0"/>
            </a:endParaRPr>
          </a:p>
          <a:p>
            <a:pPr>
              <a:buNone/>
            </a:pPr>
            <a:r>
              <a:rPr lang="es-ES" sz="2900" dirty="0" smtClean="0">
                <a:latin typeface="Bookman Old Style" pitchFamily="18" charset="0"/>
              </a:rPr>
              <a:t>Él </a:t>
            </a:r>
            <a:r>
              <a:rPr lang="es-ES" sz="2900" dirty="0" smtClean="0">
                <a:latin typeface="Bookman Old Style" pitchFamily="18" charset="0"/>
              </a:rPr>
              <a:t>le dijo: "En este tiempo, cuando llegue el momento, abrazarás un hijo" (2 Reyes 4:16), el fruto de tu vientre. </a:t>
            </a:r>
            <a:endParaRPr lang="es-ES" sz="2900" dirty="0" smtClean="0">
              <a:latin typeface="Bookman Old Style" pitchFamily="18" charset="0"/>
            </a:endParaRPr>
          </a:p>
          <a:p>
            <a:pPr>
              <a:buNone/>
            </a:pPr>
            <a:r>
              <a:rPr lang="es-ES" sz="2900" dirty="0" smtClean="0">
                <a:latin typeface="Bookman Old Style" pitchFamily="18" charset="0"/>
              </a:rPr>
              <a:t>Ella </a:t>
            </a:r>
            <a:r>
              <a:rPr lang="es-ES" sz="2900" dirty="0" smtClean="0">
                <a:latin typeface="Bookman Old Style" pitchFamily="18" charset="0"/>
              </a:rPr>
              <a:t>le dijo: Mi señor es muy viejo, y el camino de las mujeres se ha apartado de mí, y es imposible hacer esto. "No, señor mío, hombre de Dios, no mientas a tu sierva" (ibid</a:t>
            </a:r>
            <a:r>
              <a:rPr lang="es-ES" sz="29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Rabí </a:t>
            </a:r>
            <a:r>
              <a:rPr lang="es-ES" dirty="0" smtClean="0">
                <a:latin typeface="Bookman Old Style" pitchFamily="18" charset="0"/>
              </a:rPr>
              <a:t>Zacarías dijo: “Él cumplirá el deseo de quienes le temen” (Salmo 145:19</a:t>
            </a:r>
            <a:r>
              <a:rPr lang="es-ES" dirty="0" smtClean="0">
                <a:latin typeface="Bookman Old Style" pitchFamily="18" charset="0"/>
              </a:rPr>
              <a:t>).</a:t>
            </a:r>
            <a:endParaRPr lang="es-ES" dirty="0" smtClean="0">
              <a:latin typeface="Bookman Old Style" pitchFamily="18" charset="0"/>
            </a:endParaRPr>
          </a:p>
          <a:p>
            <a:pPr>
              <a:buNone/>
            </a:pPr>
            <a:r>
              <a:rPr lang="es-ES" dirty="0" smtClean="0">
                <a:latin typeface="Bookman Old Style" pitchFamily="18" charset="0"/>
              </a:rPr>
              <a:t>El Santo, bendito sea, cumplió el deseo de la profetisa. Ella concibió y dio a luz, y el niño creció. </a:t>
            </a:r>
            <a:endParaRPr lang="es-ES" dirty="0" smtClean="0">
              <a:latin typeface="Bookman Old Style" pitchFamily="18" charset="0"/>
            </a:endParaRPr>
          </a:p>
          <a:p>
            <a:pPr>
              <a:buNone/>
            </a:pPr>
            <a:r>
              <a:rPr lang="es-ES" dirty="0" smtClean="0">
                <a:latin typeface="Bookman Old Style" pitchFamily="18" charset="0"/>
              </a:rPr>
              <a:t>Él </a:t>
            </a:r>
            <a:r>
              <a:rPr lang="es-ES" dirty="0" smtClean="0">
                <a:latin typeface="Bookman Old Style" pitchFamily="18" charset="0"/>
              </a:rPr>
              <a:t>salió a descansar y a mirar a los segadores.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 </a:t>
            </a:r>
            <a:r>
              <a:rPr lang="es-ES" dirty="0" smtClean="0">
                <a:latin typeface="Bookman Old Style" pitchFamily="18" charset="0"/>
              </a:rPr>
              <a:t>accidente lo alcanzó y murió, como está escrito: “Un día, él salió a ver a su padre, a los segadores” (2 Reyes 4:18); esto los retuvo (del trabajo) hasta que él llegó (entre ellos), y murió, como está escrito: “Y se sentó sobre sus rodillas hasta el mediodía, y luego murió” (2 Reyes 4:20).</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La mujer fue al monte Carmelo, y se postró sobre su rostro en tierra delante de Eliseo, diciéndole: ¡Ojalá mi vasija hubiera quedado vacía! Pero estaba llena, y ahora su contenido está derramado. El profeta respondió: Todo lo que el Santo, bendito sea, hace, me lo hace saber, pero ha ocultado este asunto, como está escrito: </a:t>
            </a:r>
            <a:endParaRPr lang="es-ES" sz="31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Y cuando ella llegó al hombre de Dios... y Giezi se acercó para rechazarla" (2 Reyes 4:27). </a:t>
            </a:r>
            <a:endParaRPr lang="es-ES" sz="3000" dirty="0" smtClean="0">
              <a:latin typeface="Bookman Old Style" pitchFamily="18" charset="0"/>
            </a:endParaRPr>
          </a:p>
          <a:p>
            <a:pPr>
              <a:buNone/>
            </a:pPr>
            <a:r>
              <a:rPr lang="es-ES" sz="3000" dirty="0" smtClean="0">
                <a:latin typeface="Bookman Old Style" pitchFamily="18" charset="0"/>
              </a:rPr>
              <a:t>¿</a:t>
            </a:r>
            <a:r>
              <a:rPr lang="es-ES" sz="3000" dirty="0" smtClean="0">
                <a:latin typeface="Bookman Old Style" pitchFamily="18" charset="0"/>
              </a:rPr>
              <a:t>Qué significa "rechazarla"? </a:t>
            </a:r>
            <a:endParaRPr lang="es-ES" sz="3000" dirty="0" smtClean="0">
              <a:latin typeface="Bookman Old Style" pitchFamily="18" charset="0"/>
            </a:endParaRPr>
          </a:p>
          <a:p>
            <a:pPr>
              <a:buNone/>
            </a:pPr>
            <a:r>
              <a:rPr lang="es-ES" sz="3000" dirty="0" smtClean="0">
                <a:latin typeface="Bookman Old Style" pitchFamily="18" charset="0"/>
              </a:rPr>
              <a:t>Para </a:t>
            </a:r>
            <a:r>
              <a:rPr lang="es-ES" sz="3000" dirty="0" smtClean="0">
                <a:latin typeface="Bookman Old Style" pitchFamily="18" charset="0"/>
              </a:rPr>
              <a:t>enseñarnos que puso su mano sobre (su) orgullo, que estaba sobre sus pechos, como está escrito: "Y el hombre de Dios dijo: Déjala... y el Señor me lo ha ocultado, y no me lo ha dicho" (ibid.).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Tomó </a:t>
            </a:r>
            <a:r>
              <a:rPr lang="es-ES" dirty="0" smtClean="0">
                <a:latin typeface="Bookman Old Style" pitchFamily="18" charset="0"/>
              </a:rPr>
              <a:t>el bastón que estaba en su mano, y se lo dio a Giezi, diciéndole: No pronuncies con tu boca palabra alguna</a:t>
            </a:r>
            <a:r>
              <a:rPr lang="es-ES" dirty="0" smtClean="0">
                <a:latin typeface="Bookman Old Style" pitchFamily="18" charset="0"/>
              </a:rPr>
              <a:t>; </a:t>
            </a:r>
          </a:p>
          <a:p>
            <a:pPr>
              <a:buNone/>
            </a:pPr>
            <a:r>
              <a:rPr lang="es-ES" dirty="0" smtClean="0">
                <a:latin typeface="Bookman Old Style" pitchFamily="18" charset="0"/>
              </a:rPr>
              <a:t>En cuanto a Giezi, el asunto le parecía ridículo y decía a todo el que se encontraba: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Crees que este bastón resucitará a los muertos?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No </a:t>
            </a:r>
            <a:r>
              <a:rPr lang="es-ES" sz="3000" dirty="0" smtClean="0">
                <a:latin typeface="Bookman Old Style" pitchFamily="18" charset="0"/>
              </a:rPr>
              <a:t>lo consiguió hasta que Eliseo fue a pie y puso su rostro sobre el rostro del niño, sus ojos sobre sus ojos y sus manos sobre sus manos, y comenzó a rezar ante el Santo, bendito sea: ¡Soberano de todos los mundos! Así como hiciste milagros por mano de Elías, mi maestro, y resucitaste a los muertos, </a:t>
            </a:r>
            <a:r>
              <a:rPr lang="es-ES" sz="3000" dirty="0" smtClean="0">
                <a:latin typeface="Bookman Old Style" pitchFamily="18" charset="0"/>
              </a:rPr>
              <a:t>como también </a:t>
            </a:r>
            <a:r>
              <a:rPr lang="es-ES" sz="3000" dirty="0" smtClean="0">
                <a:latin typeface="Bookman Old Style" pitchFamily="18" charset="0"/>
              </a:rPr>
              <a:t>dejaste vivir a este niño.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Y </a:t>
            </a:r>
            <a:r>
              <a:rPr lang="es-ES" sz="2900" dirty="0" smtClean="0">
                <a:latin typeface="Bookman Old Style" pitchFamily="18" charset="0"/>
              </a:rPr>
              <a:t>le fue suplicado, como está dicho: "Luego volvió y caminó por la casa una vez de un lado a otro; y subió y se tendió sobre él" (2 Reyes 4:35); "y el niño estornudó siete veces" (ibid</a:t>
            </a:r>
            <a:r>
              <a:rPr lang="es-ES" sz="2900" dirty="0" smtClean="0">
                <a:latin typeface="Bookman Old Style" pitchFamily="18" charset="0"/>
              </a:rPr>
              <a:t>.).</a:t>
            </a:r>
          </a:p>
          <a:p>
            <a:pPr>
              <a:buNone/>
            </a:pPr>
            <a:r>
              <a:rPr lang="es-ES" sz="2900" dirty="0" smtClean="0">
                <a:latin typeface="Bookman Old Style" pitchFamily="18" charset="0"/>
              </a:rPr>
              <a:t>Rabí Azarías dijo: Conoce la eficacia de la caridad. Venid y ved el ejemplo de Salum, hijo de Ticva, que era uno de los hombres importantes de su generación, que daba limosna todos los días.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a:t>
            </a:r>
            <a:r>
              <a:rPr lang="es-ES" sz="3000" dirty="0" smtClean="0">
                <a:latin typeface="Bookman Old Style" pitchFamily="18" charset="0"/>
              </a:rPr>
              <a:t>Qué hizo? Llenó el odre de agua, y se sentó a la entrada de la ciudad, y daba de beber a todo el que pasaba por el camino, restaurando así su alma. Por la caridad que hizo, el Espíritu Santo descansó sobre su mujer, como se dice: "Entonces el sacerdote Hilcías... fue a Hulda la profetisa, mujer de Salum, hijo de Ticva" (2 Reyes 22:14).</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Originalmente su nombre era "el hijo de Sacra"; tal como dices: "Mejor es la mercadería que la circulación del dinero" (Proverbios 3:14). Un texto de las Escrituras dice: "El hijo de Sacra". Cuando murió su marido, cesaron las obras de caridad de su marido, y todo Israel salió a mostrar bondad amorosa a Salum, hijo de Ticva.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t>
            </a:r>
            <a:r>
              <a:rPr lang="es-ES" dirty="0" smtClean="0">
                <a:latin typeface="Bookman Old Style" pitchFamily="18" charset="0"/>
              </a:rPr>
              <a:t>ellos </a:t>
            </a:r>
            <a:r>
              <a:rPr lang="es-ES" dirty="0" smtClean="0">
                <a:latin typeface="Bookman Old Style" pitchFamily="18" charset="0"/>
              </a:rPr>
              <a:t>espiaron </a:t>
            </a:r>
            <a:r>
              <a:rPr lang="es-ES" dirty="0" smtClean="0">
                <a:latin typeface="Bookman Old Style" pitchFamily="18" charset="0"/>
              </a:rPr>
              <a:t>a la banda y arrojaron al hombre al sepulcro de Eliseo, y él volvió a la vida, como está escrito: "Y tan pronto como el hombre tocó los huesos de Eliseo, revivió" (2 Reyes 13:21); y después engendró a </a:t>
            </a:r>
            <a:r>
              <a:rPr lang="es-ES" dirty="0" smtClean="0">
                <a:latin typeface="Bookman Old Style" pitchFamily="18" charset="0"/>
              </a:rPr>
              <a:t>Janameel</a:t>
            </a:r>
            <a:r>
              <a:rPr lang="es-ES" dirty="0" smtClean="0">
                <a:latin typeface="Bookman Old Style" pitchFamily="18" charset="0"/>
              </a:rPr>
              <a:t>, como está escrito: "He aquí que </a:t>
            </a:r>
            <a:r>
              <a:rPr lang="es-ES" dirty="0" smtClean="0">
                <a:latin typeface="Bookman Old Style" pitchFamily="18" charset="0"/>
              </a:rPr>
              <a:t>Janameel</a:t>
            </a:r>
            <a:r>
              <a:rPr lang="es-ES" dirty="0" smtClean="0">
                <a:latin typeface="Bookman Old Style" pitchFamily="18" charset="0"/>
              </a:rPr>
              <a:t>, hijo de Salum, tu tío, vendrá a ti" (Jeremías 32:7).</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Rabí Eliezer dijo: Conoce el poder de la caridad. Ven y mira (el ejemplo de) Saúl, el hijo de Kish, quien eliminó a las brujas y a los nigromantes de la tierra, y una vez más amó lo que había odiado. </a:t>
            </a:r>
            <a:endParaRPr lang="es-ES" sz="2900" dirty="0" smtClean="0">
              <a:latin typeface="Bookman Old Style" pitchFamily="18" charset="0"/>
            </a:endParaRPr>
          </a:p>
          <a:p>
            <a:pPr>
              <a:buNone/>
            </a:pPr>
            <a:r>
              <a:rPr lang="es-ES" sz="2900" dirty="0" smtClean="0">
                <a:latin typeface="Bookman Old Style" pitchFamily="18" charset="0"/>
              </a:rPr>
              <a:t>Fue </a:t>
            </a:r>
            <a:r>
              <a:rPr lang="es-ES" sz="2900" dirty="0" smtClean="0">
                <a:latin typeface="Bookman Old Style" pitchFamily="18" charset="0"/>
              </a:rPr>
              <a:t>a Endor, a casa de la mujer de Sofonías, madre de Abner, y le preguntó por sí mismo por medio del espíritu de adivinación, y ella le trajo al profeta Samuel. </a:t>
            </a:r>
            <a:endParaRPr lang="es-E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Los </a:t>
            </a:r>
            <a:r>
              <a:rPr lang="es-ES" dirty="0" smtClean="0">
                <a:latin typeface="Bookman Old Style" pitchFamily="18" charset="0"/>
              </a:rPr>
              <a:t>muertos vieron a Samuel ascender y subieron con él, pensando que había llegado la resurrección de los muertos. La mujer vio y se quedó muy confundida, como está escrito: "Y el rey le dijo: No temas, ¿qué ves?" (1 Sam. 28:13). Algunos dicen: Muchos hombres justos como (Samuel) subieron con él en esa hora.</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700" dirty="0" smtClean="0">
                <a:latin typeface="Bookman Old Style" pitchFamily="18" charset="0"/>
              </a:rPr>
              <a:t>Rabí Eliezer dijo: Todos los muertos resucitarán en la resurrección de los muertos, vestidos con sus mortajas. Debes saber que este es el caso. </a:t>
            </a:r>
            <a:endParaRPr lang="es-ES" sz="2700" dirty="0" smtClean="0">
              <a:latin typeface="Bookman Old Style" pitchFamily="18" charset="0"/>
            </a:endParaRPr>
          </a:p>
          <a:p>
            <a:pPr>
              <a:buNone/>
            </a:pPr>
            <a:r>
              <a:rPr lang="es-ES" sz="2700" dirty="0" smtClean="0">
                <a:latin typeface="Bookman Old Style" pitchFamily="18" charset="0"/>
              </a:rPr>
              <a:t>Ven </a:t>
            </a:r>
            <a:r>
              <a:rPr lang="es-ES" sz="2700" dirty="0" smtClean="0">
                <a:latin typeface="Bookman Old Style" pitchFamily="18" charset="0"/>
              </a:rPr>
              <a:t>y mira por (la analogía de) aquel que planta (semillas) en la tierra. </a:t>
            </a:r>
            <a:endParaRPr lang="es-ES" sz="2700" dirty="0" smtClean="0">
              <a:latin typeface="Bookman Old Style" pitchFamily="18" charset="0"/>
            </a:endParaRPr>
          </a:p>
          <a:p>
            <a:pPr>
              <a:buNone/>
            </a:pPr>
            <a:r>
              <a:rPr lang="es-ES" sz="2700" dirty="0" smtClean="0">
                <a:latin typeface="Bookman Old Style" pitchFamily="18" charset="0"/>
              </a:rPr>
              <a:t>Él </a:t>
            </a:r>
            <a:r>
              <a:rPr lang="es-ES" sz="2700" dirty="0" smtClean="0">
                <a:latin typeface="Bookman Old Style" pitchFamily="18" charset="0"/>
              </a:rPr>
              <a:t>planta (semillas) </a:t>
            </a:r>
            <a:r>
              <a:rPr lang="es-ES" sz="2700" dirty="0" smtClean="0">
                <a:latin typeface="Bookman Old Style" pitchFamily="18" charset="0"/>
              </a:rPr>
              <a:t>desnudo </a:t>
            </a:r>
            <a:r>
              <a:rPr lang="es-ES" sz="2700" dirty="0" smtClean="0">
                <a:latin typeface="Bookman Old Style" pitchFamily="18" charset="0"/>
              </a:rPr>
              <a:t>|| y surgen cubiertos con muchas coberturas; y la gente que desciende a la tierra vestida (con sus prendas), ¿no se levantará vestida (con sus prendas)? </a:t>
            </a:r>
            <a:endParaRPr lang="es-ES" sz="27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a:t>
            </a:r>
            <a:r>
              <a:rPr lang="es-ES" dirty="0" smtClean="0">
                <a:latin typeface="Bookman Old Style" pitchFamily="18" charset="0"/>
              </a:rPr>
              <a:t>sólo esto, sino que vengan y vean a </a:t>
            </a:r>
            <a:r>
              <a:rPr lang="es-ES" dirty="0" smtClean="0">
                <a:latin typeface="Bookman Old Style" pitchFamily="18" charset="0"/>
              </a:rPr>
              <a:t>Hananías</a:t>
            </a:r>
            <a:r>
              <a:rPr lang="es-ES" dirty="0" smtClean="0">
                <a:latin typeface="Bookman Old Style" pitchFamily="18" charset="0"/>
              </a:rPr>
              <a:t>, Misael y Azarías, quienes descendieron al horno de fuego vestidos con sus ropas, como está escrito: “Y los sátrapas… reunidos, vieron a estos hombres, que el fuego no había tenido poder sobre sus cuerpos… ni sus mantos habían sido cambiados” </a:t>
            </a:r>
            <a:r>
              <a:rPr lang="es-ES" dirty="0" smtClean="0">
                <a:latin typeface="Bookman Old Style" pitchFamily="18" charset="0"/>
              </a:rPr>
              <a:t>(Dan. </a:t>
            </a:r>
            <a:r>
              <a:rPr lang="es-ES" dirty="0" smtClean="0">
                <a:latin typeface="Bookman Old Style" pitchFamily="18" charset="0"/>
              </a:rPr>
              <a:t>3:27).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Aprendan </a:t>
            </a:r>
            <a:r>
              <a:rPr lang="es-ES" dirty="0" smtClean="0">
                <a:latin typeface="Bookman Old Style" pitchFamily="18" charset="0"/>
              </a:rPr>
              <a:t>de Samuel, el profeta, quien subió vestido con su manto, como está escrito: “Y ella dijo: Un hombre anciano sube, y está cubierto con un manto” (1 Sam. 28:14</a:t>
            </a:r>
            <a:r>
              <a:rPr lang="es-ES" dirty="0" smtClean="0">
                <a:latin typeface="Bookman Old Style" pitchFamily="18" charset="0"/>
              </a:rPr>
              <a:t>).</a:t>
            </a:r>
          </a:p>
          <a:p>
            <a:pPr>
              <a:buNone/>
            </a:pPr>
            <a:r>
              <a:rPr lang="es-ES" dirty="0" smtClean="0">
                <a:latin typeface="Bookman Old Style" pitchFamily="18" charset="0"/>
              </a:rPr>
              <a:t>Rabí </a:t>
            </a:r>
            <a:r>
              <a:rPr lang="es-ES" dirty="0" smtClean="0">
                <a:latin typeface="Bookman Old Style" pitchFamily="18" charset="0"/>
              </a:rPr>
              <a:t>Yojanán </a:t>
            </a:r>
            <a:r>
              <a:rPr lang="es-ES" dirty="0" smtClean="0">
                <a:latin typeface="Bookman Old Style" pitchFamily="18" charset="0"/>
              </a:rPr>
              <a:t>dijo: Todos los profetas profetizaron en vida, y Samuel profetizó en vida y después de su muerte, porque Samuel le dijo a Saúl</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Si </a:t>
            </a:r>
            <a:r>
              <a:rPr lang="es-ES" dirty="0" smtClean="0">
                <a:latin typeface="Bookman Old Style" pitchFamily="18" charset="0"/>
              </a:rPr>
              <a:t>escuchas mi consejo de caer por la espada, entonces tu muerte será una expiación para ti, y tu suerte estará conmigo en el lugar donde habito. Saúl escuchó su consejo, y cayó por la espada, él y todos sus hijos, como está escrito: "Así murió Saúl, y sus tres hijos" (1 Sam. 31:6).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Por qué? </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Para </a:t>
            </a:r>
            <a:r>
              <a:rPr lang="es-ES" dirty="0" smtClean="0">
                <a:latin typeface="Bookman Old Style" pitchFamily="18" charset="0"/>
              </a:rPr>
              <a:t>que su porción pudiera estar con Samuel el profeta en la vida futura, como está escrito: "Y mañana tú y tus hijos estaréis conmigo" (1 Sam. 28:19). </a:t>
            </a:r>
            <a:endParaRPr lang="es-ES" dirty="0" smtClean="0">
              <a:latin typeface="Bookman Old Style" pitchFamily="18" charset="0"/>
            </a:endParaRPr>
          </a:p>
          <a:p>
            <a:pPr>
              <a:buNone/>
            </a:pPr>
            <a:r>
              <a:rPr lang="es-ES" dirty="0" smtClean="0">
                <a:latin typeface="Bookman Old Style" pitchFamily="18" charset="0"/>
              </a:rPr>
              <a:t>¿</a:t>
            </a:r>
            <a:r>
              <a:rPr lang="es-ES" dirty="0" smtClean="0">
                <a:latin typeface="Bookman Old Style" pitchFamily="18" charset="0"/>
              </a:rPr>
              <a:t>Qué significa "conmigo"? Rabí </a:t>
            </a:r>
            <a:r>
              <a:rPr lang="es-ES" dirty="0" smtClean="0">
                <a:latin typeface="Bookman Old Style" pitchFamily="18" charset="0"/>
              </a:rPr>
              <a:t>Yojanán </a:t>
            </a:r>
            <a:r>
              <a:rPr lang="es-ES" dirty="0" smtClean="0">
                <a:latin typeface="Bookman Old Style" pitchFamily="18" charset="0"/>
              </a:rPr>
              <a:t>dijo: Conmigo en mi división en el cielo.</a:t>
            </a:r>
            <a:endParaRPr lang="es-E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solidFill>
                  <a:srgbClr val="FF0000"/>
                </a:solidFill>
                <a:latin typeface="Bookman Old Style" pitchFamily="18" charset="0"/>
              </a:rPr>
              <a:t>Un Matrimonio Siempre Joven</a:t>
            </a:r>
          </a:p>
          <a:p>
            <a:pPr>
              <a:buNone/>
            </a:pPr>
            <a:r>
              <a:rPr lang="es-ES" sz="2000" i="1" dirty="0" smtClean="0">
                <a:latin typeface="Bookman Old Style" pitchFamily="18" charset="0"/>
              </a:rPr>
              <a:t>Fuente de mis comentarios: R. Eliyahu Safrán</a:t>
            </a:r>
          </a:p>
          <a:p>
            <a:pPr>
              <a:buNone/>
            </a:pPr>
            <a:r>
              <a:rPr lang="es-ES" sz="2800" dirty="0" smtClean="0">
                <a:latin typeface="Bookman Old Style" pitchFamily="18" charset="0"/>
              </a:rPr>
              <a:t>Cuando leemos la historia de los ángeles que visitaron a Avram y Sarai, nos maravillamos ante el milagro del niño predicho. </a:t>
            </a:r>
          </a:p>
          <a:p>
            <a:pPr>
              <a:buNone/>
            </a:pPr>
            <a:r>
              <a:rPr lang="es-ES" sz="2800" dirty="0" smtClean="0">
                <a:latin typeface="Bookman Old Style" pitchFamily="18" charset="0"/>
              </a:rPr>
              <a:t>Lo que rara vez reconocemos en esta notable narrativa es la calidez, el respeto y la intimidad evidentes en la relación matrimonial entre Avram y Sarai.</a:t>
            </a:r>
          </a:p>
        </p:txBody>
      </p:sp>
    </p:spTree>
    <p:extLst>
      <p:ext uri="{BB962C8B-B14F-4D97-AF65-F5344CB8AC3E}">
        <p14:creationId xmlns="" xmlns:p14="http://schemas.microsoft.com/office/powerpoint/2010/main"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Cuando los ángeles le preguntaron a Avram dónde podían ellos encontrar a Sarai, Avram respondió: "</a:t>
            </a:r>
            <a:r>
              <a:rPr lang="es-ES" sz="2800" b="1" i="1" dirty="0" smtClean="0">
                <a:latin typeface="Bookman Old Style" pitchFamily="18" charset="0"/>
              </a:rPr>
              <a:t>Hinei ba'ohel</a:t>
            </a:r>
            <a:r>
              <a:rPr lang="es-ES" sz="2800" dirty="0" smtClean="0">
                <a:latin typeface="Bookman Old Style" pitchFamily="18" charset="0"/>
              </a:rPr>
              <a:t>, he aquí, en la tienda". </a:t>
            </a:r>
          </a:p>
          <a:p>
            <a:pPr>
              <a:buNone/>
            </a:pPr>
            <a:r>
              <a:rPr lang="es-ES" sz="2800" dirty="0" smtClean="0">
                <a:latin typeface="Bookman Old Style" pitchFamily="18" charset="0"/>
              </a:rPr>
              <a:t>Poco después, uno de los ángeles les entregó a Avram y Sarai la increíble noticia de que: “Seguramente regresaré a ti el año que viene por esta misma época y </a:t>
            </a:r>
            <a:r>
              <a:rPr lang="es-ES" sz="2800" i="1" dirty="0" smtClean="0">
                <a:latin typeface="Bookman Old Style" pitchFamily="18" charset="0"/>
              </a:rPr>
              <a:t>‘he aquí’ </a:t>
            </a:r>
            <a:r>
              <a:rPr lang="es-ES" sz="2800" dirty="0" smtClean="0">
                <a:latin typeface="Bookman Old Style" pitchFamily="18" charset="0"/>
              </a:rPr>
              <a:t>– </a:t>
            </a:r>
            <a:r>
              <a:rPr lang="es-ES" sz="2800" b="1" i="1" dirty="0" smtClean="0">
                <a:latin typeface="Bookman Old Style" pitchFamily="18" charset="0"/>
              </a:rPr>
              <a:t>hinei</a:t>
            </a:r>
            <a:r>
              <a:rPr lang="es-ES" sz="2800" dirty="0" smtClean="0">
                <a:latin typeface="Bookman Old Style" pitchFamily="18" charset="0"/>
              </a:rPr>
              <a:t> – </a:t>
            </a:r>
            <a:r>
              <a:rPr lang="es-ES" sz="2800" i="1" dirty="0" smtClean="0">
                <a:latin typeface="Bookman Old Style" pitchFamily="18" charset="0"/>
              </a:rPr>
              <a:t>Sarai, tu esposa, tendrá un hijo</a:t>
            </a:r>
            <a:r>
              <a:rPr lang="es-ES" sz="2800"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Al usar el mismo término que Avram usó para describir a su esposa, </a:t>
            </a:r>
            <a:r>
              <a:rPr lang="es-ES" sz="2800" b="1" i="1" dirty="0" smtClean="0">
                <a:latin typeface="Bookman Old Style" pitchFamily="18" charset="0"/>
              </a:rPr>
              <a:t>hinei</a:t>
            </a:r>
            <a:r>
              <a:rPr lang="es-ES" sz="2800" dirty="0" smtClean="0">
                <a:latin typeface="Bookman Old Style" pitchFamily="18" charset="0"/>
              </a:rPr>
              <a:t>, el ángel estaba indicando que era por la modestia de Sarai que ella merecía tener un hijo.</a:t>
            </a:r>
          </a:p>
          <a:p>
            <a:pPr>
              <a:buNone/>
            </a:pPr>
            <a:r>
              <a:rPr lang="es-ES" sz="2800" dirty="0" smtClean="0">
                <a:latin typeface="Bookman Old Style" pitchFamily="18" charset="0"/>
              </a:rPr>
              <a:t>Leí en la respuesta de Avram y en las buenas nuevas del ángel – en la repetición de la palabra </a:t>
            </a:r>
            <a:r>
              <a:rPr lang="es-ES" sz="2800" i="1" dirty="0" smtClean="0">
                <a:latin typeface="Bookman Old Style" pitchFamily="18" charset="0"/>
              </a:rPr>
              <a:t>hinei</a:t>
            </a:r>
            <a:r>
              <a:rPr lang="es-ES" sz="2800" dirty="0" smtClean="0">
                <a:latin typeface="Bookman Old Style" pitchFamily="18" charset="0"/>
              </a:rPr>
              <a:t> – que cuando subimos, alabamos, elevamos y apoyamos a nuestra pareja, incluso en (¡especialmente en!) tiempos difíciles, </a:t>
            </a:r>
          </a:p>
        </p:txBody>
      </p:sp>
    </p:spTree>
    <p:extLst>
      <p:ext uri="{BB962C8B-B14F-4D97-AF65-F5344CB8AC3E}">
        <p14:creationId xmlns="" xmlns:p14="http://schemas.microsoft.com/office/powerpoint/2010/main"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300" dirty="0" smtClean="0">
                <a:latin typeface="Bookman Old Style" pitchFamily="18" charset="0"/>
              </a:rPr>
              <a:t>debemos anticipar que Dios también nos levantará y reforzará nuestro ánimo; que en respuesta a “nuestro” </a:t>
            </a:r>
            <a:r>
              <a:rPr lang="es-ES" sz="3300" i="1" dirty="0" smtClean="0">
                <a:latin typeface="Bookman Old Style" pitchFamily="18" charset="0"/>
              </a:rPr>
              <a:t>hinei</a:t>
            </a:r>
            <a:r>
              <a:rPr lang="es-ES" sz="3300" dirty="0" smtClean="0">
                <a:latin typeface="Bookman Old Style" pitchFamily="18" charset="0"/>
              </a:rPr>
              <a:t> Él nos concederá un </a:t>
            </a:r>
            <a:r>
              <a:rPr lang="es-ES" sz="3300" i="1" dirty="0" smtClean="0">
                <a:latin typeface="Bookman Old Style" pitchFamily="18" charset="0"/>
              </a:rPr>
              <a:t>hinei</a:t>
            </a:r>
            <a:r>
              <a:rPr lang="es-ES" sz="3300" dirty="0" smtClean="0">
                <a:latin typeface="Bookman Old Style" pitchFamily="18" charset="0"/>
              </a:rPr>
              <a:t>. </a:t>
            </a:r>
          </a:p>
          <a:p>
            <a:pPr>
              <a:buNone/>
            </a:pPr>
            <a:r>
              <a:rPr lang="es-ES" sz="3300" dirty="0" smtClean="0">
                <a:latin typeface="Bookman Old Style" pitchFamily="18" charset="0"/>
              </a:rPr>
              <a:t>Es decir, cuando estamos plenamente presentes para nuestra pareja, Dios también está presente para nosotros.</a:t>
            </a:r>
          </a:p>
        </p:txBody>
      </p:sp>
    </p:spTree>
    <p:extLst>
      <p:ext uri="{BB962C8B-B14F-4D97-AF65-F5344CB8AC3E}">
        <p14:creationId xmlns="" xmlns:p14="http://schemas.microsoft.com/office/powerpoint/2010/main"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600" dirty="0" smtClean="0">
                <a:latin typeface="Bookman Old Style" pitchFamily="18" charset="0"/>
              </a:rPr>
              <a:t>Un mashgiaj, guía espiritual muy respetado, de una ieshivá muy conocida en Israel, viajó extensamente tanto por el país como por el extranjero, brindando orientación a los discípulos ansiosos por su perspicacia y sabiduría. </a:t>
            </a:r>
          </a:p>
          <a:p>
            <a:pPr>
              <a:buNone/>
            </a:pPr>
            <a:r>
              <a:rPr lang="es-ES" sz="2600" dirty="0" smtClean="0">
                <a:latin typeface="Bookman Old Style" pitchFamily="18" charset="0"/>
              </a:rPr>
              <a:t>Cuando viajaba, siempre iba acompañado de varios de sus talmidim, quienes no sólo continuaban aprendiendo de su maestro sino que atendían muchas de sus preocupaciones cotidianas.</a:t>
            </a:r>
          </a:p>
        </p:txBody>
      </p:sp>
    </p:spTree>
    <p:extLst>
      <p:ext uri="{BB962C8B-B14F-4D97-AF65-F5344CB8AC3E}">
        <p14:creationId xmlns="" xmlns:p14="http://schemas.microsoft.com/office/powerpoint/2010/main"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Una noche, uno de los estudiantes estaba junto a su escritorio mientras él escribía una carta a su esposa en casa. “A mi querida </a:t>
            </a:r>
            <a:r>
              <a:rPr lang="es-ES" b="1" i="1" dirty="0" smtClean="0">
                <a:latin typeface="Bookman Old Style" pitchFamily="18" charset="0"/>
              </a:rPr>
              <a:t>kalá</a:t>
            </a:r>
            <a:r>
              <a:rPr lang="es-ES" dirty="0" smtClean="0">
                <a:latin typeface="Bookman Old Style" pitchFamily="18" charset="0"/>
              </a:rPr>
              <a:t> (novia)…” escribió el maestro. </a:t>
            </a:r>
          </a:p>
          <a:p>
            <a:pPr>
              <a:buNone/>
            </a:pPr>
            <a:r>
              <a:rPr lang="es-ES" dirty="0" smtClean="0">
                <a:latin typeface="Bookman Old Style" pitchFamily="18" charset="0"/>
              </a:rPr>
              <a:t>El estudiante, que miró y vio el saludo, quedó asombrado. ¿Kalá? ¿Qué kalá? ¡El mashgiaj había estado casado durante muchísimos años! </a:t>
            </a:r>
          </a:p>
        </p:txBody>
      </p:sp>
    </p:spTree>
    <p:extLst>
      <p:ext uri="{BB962C8B-B14F-4D97-AF65-F5344CB8AC3E}">
        <p14:creationId xmlns="" xmlns:p14="http://schemas.microsoft.com/office/powerpoint/2010/main"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¿Cómo es posible que a una esposa casada desde hace mucho tiempo se le llame kalá?</a:t>
            </a:r>
          </a:p>
          <a:p>
            <a:pPr>
              <a:buNone/>
            </a:pPr>
            <a:r>
              <a:rPr lang="es-ES" dirty="0" smtClean="0">
                <a:latin typeface="Bookman Old Style" pitchFamily="18" charset="0"/>
              </a:rPr>
              <a:t>Con cuidado de disculparse por su posible transgresión al ver accidentalmente lo que su maestro había escrito, el estudiante preguntó qué quería decir su maestro con esas palabras. </a:t>
            </a:r>
          </a:p>
        </p:txBody>
      </p:sp>
    </p:spTree>
    <p:extLst>
      <p:ext uri="{BB962C8B-B14F-4D97-AF65-F5344CB8AC3E}">
        <p14:creationId xmlns="" xmlns:p14="http://schemas.microsoft.com/office/powerpoint/2010/main"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entiendo”, confesó el estudiante.</a:t>
            </a:r>
          </a:p>
          <a:p>
            <a:pPr>
              <a:buNone/>
            </a:pPr>
            <a:r>
              <a:rPr lang="es-ES" dirty="0" smtClean="0">
                <a:latin typeface="Bookman Old Style" pitchFamily="18" charset="0"/>
              </a:rPr>
              <a:t>El profesor estaba desconcertado. “¿Qué es lo que no entiendes?” preguntó el rav gentilmente. Y siguió..</a:t>
            </a:r>
          </a:p>
          <a:p>
            <a:pPr>
              <a:buNone/>
            </a:pPr>
            <a:r>
              <a:rPr lang="es-ES" dirty="0" smtClean="0">
                <a:latin typeface="Bookman Old Style" pitchFamily="18" charset="0"/>
              </a:rPr>
              <a:t>“Quiero sentir – y quiero que mi esposa sienta – el mismo amor, enamoramiento y devoción hoy, como el día que estuvimos bajo la jupá como jatán y kalá. </a:t>
            </a:r>
          </a:p>
        </p:txBody>
      </p:sp>
    </p:spTree>
    <p:extLst>
      <p:ext uri="{BB962C8B-B14F-4D97-AF65-F5344CB8AC3E}">
        <p14:creationId xmlns="" xmlns:p14="http://schemas.microsoft.com/office/powerpoint/2010/main"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eso, cada vez que escribo, especialmente cuando estoy lejos de ella, siempre me dirijo a ella como kallah”. </a:t>
            </a:r>
          </a:p>
          <a:p>
            <a:pPr>
              <a:buNone/>
            </a:pPr>
            <a:r>
              <a:rPr lang="es-ES" dirty="0" smtClean="0">
                <a:latin typeface="Bookman Old Style" pitchFamily="18" charset="0"/>
              </a:rPr>
              <a:t>El profesor cerró los ojos y una sonrisa apareció en su rostro. "No quiero que ese sentimiento nunca se desvanezca".</a:t>
            </a:r>
          </a:p>
        </p:txBody>
      </p:sp>
    </p:spTree>
    <p:extLst>
      <p:ext uri="{BB962C8B-B14F-4D97-AF65-F5344CB8AC3E}">
        <p14:creationId xmlns="" xmlns:p14="http://schemas.microsoft.com/office/powerpoint/2010/main"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Aquellos que han estado casados durante varios años comprenden lo difícil que a veces puede resultar para una relación de mucho tiempo sentirse tan fresco como un nuevo amor. </a:t>
            </a:r>
          </a:p>
          <a:p>
            <a:pPr>
              <a:buNone/>
            </a:pPr>
            <a:r>
              <a:rPr lang="es-ES" dirty="0" smtClean="0">
                <a:latin typeface="Bookman Old Style" pitchFamily="18" charset="0"/>
              </a:rPr>
              <a:t>¡Sin embargo, ese es el ideal de la Torá!</a:t>
            </a:r>
          </a:p>
        </p:txBody>
      </p:sp>
    </p:spTree>
    <p:extLst>
      <p:ext uri="{BB962C8B-B14F-4D97-AF65-F5344CB8AC3E}">
        <p14:creationId xmlns="" xmlns:p14="http://schemas.microsoft.com/office/powerpoint/2010/main"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Cuando los tres ángeles fueron a visitar a Avram Avinu, le preguntaron: "¿Dónde está Sarai, tu esposa?" Él respondió diciendo: "En la tienda". (Bereshit 18:9)</a:t>
            </a:r>
          </a:p>
          <a:p>
            <a:pPr>
              <a:buNone/>
            </a:pPr>
            <a:r>
              <a:rPr lang="es-ES" sz="3100" dirty="0" smtClean="0">
                <a:latin typeface="Bookman Old Style" pitchFamily="18" charset="0"/>
              </a:rPr>
              <a:t>Leemos estas palabras y pensamos poco en ellas hasta que nos detenemos a pensar, ¿cómo es posible que los ángeles no supieran dónde estaba ella? </a:t>
            </a:r>
          </a:p>
        </p:txBody>
      </p:sp>
    </p:spTree>
    <p:extLst>
      <p:ext uri="{BB962C8B-B14F-4D97-AF65-F5344CB8AC3E}">
        <p14:creationId xmlns="" xmlns:p14="http://schemas.microsoft.com/office/powerpoint/2010/main"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Y si lo sabían, ¿por qué preguntaron? ¡Por supuesto, no para entablar una pequeña charla! </a:t>
            </a:r>
          </a:p>
          <a:p>
            <a:pPr>
              <a:buNone/>
            </a:pPr>
            <a:r>
              <a:rPr lang="es-ES" dirty="0" smtClean="0">
                <a:latin typeface="Bookman Old Style" pitchFamily="18" charset="0"/>
              </a:rPr>
              <a:t>Rashi nos dice que “…los ángeles ministradores sabían dónde estaba nuestra madre Sarai, pero de todos modos pidieron que se supiera que era modesta, para hacerla querer por su esposo”.</a:t>
            </a:r>
          </a:p>
        </p:txBody>
      </p:sp>
    </p:spTree>
    <p:extLst>
      <p:ext uri="{BB962C8B-B14F-4D97-AF65-F5344CB8AC3E}">
        <p14:creationId xmlns="" xmlns:p14="http://schemas.microsoft.com/office/powerpoint/2010/main"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su simple pregunta, los ángeles le estaban dando a Avram la oportunidad de cantar alabanzas a su esposa, apreciarla de nuevo, hacerla más preciosa para él y estar seguro de que Avram no la tenía como parte de sus haberes.</a:t>
            </a:r>
          </a:p>
          <a:p>
            <a:pPr>
              <a:buNone/>
            </a:pPr>
            <a:r>
              <a:rPr lang="es-ES" dirty="0" smtClean="0">
                <a:latin typeface="Bookman Old Style" pitchFamily="18" charset="0"/>
              </a:rPr>
              <a:t>Curioso. Avram y Sarai habían estado casados durante muchas décadas. </a:t>
            </a:r>
          </a:p>
        </p:txBody>
      </p:sp>
    </p:spTree>
    <p:extLst>
      <p:ext uri="{BB962C8B-B14F-4D97-AF65-F5344CB8AC3E}">
        <p14:creationId xmlns="" xmlns:p14="http://schemas.microsoft.com/office/powerpoint/2010/main"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era ella lo suficientemente querida por su marido? </a:t>
            </a:r>
          </a:p>
          <a:p>
            <a:pPr>
              <a:buNone/>
            </a:pPr>
            <a:r>
              <a:rPr lang="es-ES" dirty="0" smtClean="0">
                <a:latin typeface="Bookman Old Style" pitchFamily="18" charset="0"/>
              </a:rPr>
              <a:t>Sarai era una mujer mayor. </a:t>
            </a:r>
          </a:p>
          <a:p>
            <a:pPr>
              <a:buNone/>
            </a:pPr>
            <a:r>
              <a:rPr lang="es-ES" dirty="0" smtClean="0">
                <a:latin typeface="Bookman Old Style" pitchFamily="18" charset="0"/>
              </a:rPr>
              <a:t>Había “vivido una vida” con su marido, con todos sus altibajos. </a:t>
            </a:r>
          </a:p>
          <a:p>
            <a:pPr>
              <a:buNone/>
            </a:pPr>
            <a:r>
              <a:rPr lang="es-ES" dirty="0" smtClean="0">
                <a:latin typeface="Bookman Old Style" pitchFamily="18" charset="0"/>
              </a:rPr>
              <a:t>¿No había superado ya el punto de necesitar o desear elogios de su marido? </a:t>
            </a:r>
          </a:p>
        </p:txBody>
      </p:sp>
    </p:spTree>
    <p:extLst>
      <p:ext uri="{BB962C8B-B14F-4D97-AF65-F5344CB8AC3E}">
        <p14:creationId xmlns="" xmlns:p14="http://schemas.microsoft.com/office/powerpoint/2010/main"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latin typeface="Bookman Old Style" pitchFamily="18" charset="0"/>
              </a:rPr>
              <a:t>Este era Avram Avinu, el más justo de los hombres. </a:t>
            </a:r>
          </a:p>
          <a:p>
            <a:pPr>
              <a:buNone/>
            </a:pPr>
            <a:r>
              <a:rPr lang="es-ES" sz="3000" dirty="0" smtClean="0">
                <a:latin typeface="Bookman Old Style" pitchFamily="18" charset="0"/>
              </a:rPr>
              <a:t>Seguramente apreciaba a Sarai, y algo más. </a:t>
            </a:r>
          </a:p>
          <a:p>
            <a:pPr>
              <a:buNone/>
            </a:pPr>
            <a:r>
              <a:rPr lang="es-ES" sz="3000" dirty="0" smtClean="0">
                <a:latin typeface="Bookman Old Style" pitchFamily="18" charset="0"/>
              </a:rPr>
              <a:t>Ella ciertamente lo sabía. ¿Por qué tuvo que decir eso?</a:t>
            </a:r>
          </a:p>
          <a:p>
            <a:pPr>
              <a:buNone/>
            </a:pPr>
            <a:r>
              <a:rPr lang="es-ES" sz="3000" dirty="0" smtClean="0">
                <a:latin typeface="Bookman Old Style" pitchFamily="18" charset="0"/>
              </a:rPr>
              <a:t>Rav Wolbe, el gran musar mashgiaj-baal, escribió una vez en un ensayo con consejos para los novios </a:t>
            </a:r>
            <a:r>
              <a:rPr lang="es-ES" sz="1400" dirty="0" smtClean="0">
                <a:latin typeface="Bookman Old Style" pitchFamily="18" charset="0"/>
              </a:rPr>
              <a:t>(citado por Rav </a:t>
            </a:r>
            <a:r>
              <a:rPr lang="es-ES" sz="1400" dirty="0" err="1" smtClean="0">
                <a:latin typeface="Bookman Old Style" pitchFamily="18" charset="0"/>
              </a:rPr>
              <a:t>Yissocher</a:t>
            </a:r>
            <a:r>
              <a:rPr lang="es-ES" sz="1400" dirty="0" smtClean="0">
                <a:latin typeface="Bookman Old Style" pitchFamily="18" charset="0"/>
              </a:rPr>
              <a:t> </a:t>
            </a:r>
            <a:r>
              <a:rPr lang="es-ES" sz="1400" dirty="0" err="1" smtClean="0">
                <a:latin typeface="Bookman Old Style" pitchFamily="18" charset="0"/>
              </a:rPr>
              <a:t>Frand</a:t>
            </a:r>
            <a:r>
              <a:rPr lang="es-ES" sz="1400" dirty="0" smtClean="0">
                <a:latin typeface="Bookman Old Style" pitchFamily="18" charset="0"/>
              </a:rPr>
              <a:t>). </a:t>
            </a:r>
            <a:endParaRPr lang="es-ES" sz="30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Cuando uno habla en un Sheva Berajot frente a los recién casados, seguramente elogiará y aplaudirá al novio y a la novia. </a:t>
            </a:r>
          </a:p>
          <a:p>
            <a:pPr>
              <a:buNone/>
            </a:pPr>
            <a:r>
              <a:rPr lang="es-ES" dirty="0" smtClean="0">
                <a:latin typeface="Bookman Old Style" pitchFamily="18" charset="0"/>
              </a:rPr>
              <a:t>Buscará enumerar las cualidades especiales de los recién casados para solidificar la relación que apenas comienza a enfrentar las alegrías y los desafíos de la vida.</a:t>
            </a:r>
          </a:p>
        </p:txBody>
      </p:sp>
    </p:spTree>
    <p:extLst>
      <p:ext uri="{BB962C8B-B14F-4D97-AF65-F5344CB8AC3E}">
        <p14:creationId xmlns="" xmlns:p14="http://schemas.microsoft.com/office/powerpoint/2010/main"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No sorprende que los recién casados necesiten palabras de aliento y apoyo. </a:t>
            </a:r>
          </a:p>
          <a:p>
            <a:pPr>
              <a:buNone/>
            </a:pPr>
            <a:r>
              <a:rPr lang="es-ES" dirty="0" smtClean="0">
                <a:latin typeface="Bookman Old Style" pitchFamily="18" charset="0"/>
              </a:rPr>
              <a:t>¿Pero Avram y Sarai? Ellos también necesitan este refuerzo. </a:t>
            </a:r>
          </a:p>
          <a:p>
            <a:pPr>
              <a:buNone/>
            </a:pPr>
            <a:r>
              <a:rPr lang="es-ES" dirty="0" smtClean="0">
                <a:latin typeface="Bookman Old Style" pitchFamily="18" charset="0"/>
              </a:rPr>
              <a:t>Son como buba y zaide, ¡casados para siempre! </a:t>
            </a:r>
          </a:p>
          <a:p>
            <a:pPr>
              <a:buNone/>
            </a:pPr>
            <a:r>
              <a:rPr lang="es-ES" dirty="0" smtClean="0">
                <a:latin typeface="Bookman Old Style" pitchFamily="18" charset="0"/>
              </a:rPr>
              <a:t>Rav Wolbe preguntó: </a:t>
            </a:r>
          </a:p>
        </p:txBody>
      </p:sp>
    </p:spTree>
    <p:extLst>
      <p:ext uri="{BB962C8B-B14F-4D97-AF65-F5344CB8AC3E}">
        <p14:creationId xmlns="" xmlns:p14="http://schemas.microsoft.com/office/powerpoint/2010/main"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¿Por qué los ángeles necesitarían hacer que Sarai se ganara aún más el cariño de su marido al señalarle lo especial y modesta que era? </a:t>
            </a:r>
          </a:p>
          <a:p>
            <a:pPr>
              <a:buNone/>
            </a:pPr>
            <a:r>
              <a:rPr lang="es-ES" dirty="0" smtClean="0">
                <a:latin typeface="Bookman Old Style" pitchFamily="18" charset="0"/>
              </a:rPr>
              <a:t>Este no era un jatán nervioso. </a:t>
            </a:r>
          </a:p>
          <a:p>
            <a:pPr>
              <a:buNone/>
            </a:pPr>
            <a:r>
              <a:rPr lang="es-ES" dirty="0" smtClean="0">
                <a:latin typeface="Bookman Old Style" pitchFamily="18" charset="0"/>
              </a:rPr>
              <a:t>Este era Avram, un tzadik, nuestro padre. ¿Qué tipo de “más entrañable amor por ella” necesitaba?</a:t>
            </a:r>
          </a:p>
        </p:txBody>
      </p:sp>
    </p:spTree>
    <p:extLst>
      <p:ext uri="{BB962C8B-B14F-4D97-AF65-F5344CB8AC3E}">
        <p14:creationId xmlns="" xmlns:p14="http://schemas.microsoft.com/office/powerpoint/2010/main"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100" dirty="0" smtClean="0">
                <a:latin typeface="Bookman Old Style" pitchFamily="18" charset="0"/>
              </a:rPr>
              <a:t>En el ejemplo de Avram, vemos la hoja de ruta para nuestras propias vidas. </a:t>
            </a:r>
          </a:p>
          <a:p>
            <a:pPr>
              <a:buNone/>
            </a:pPr>
            <a:r>
              <a:rPr lang="es-ES" sz="3100" dirty="0" smtClean="0">
                <a:latin typeface="Bookman Old Style" pitchFamily="18" charset="0"/>
              </a:rPr>
              <a:t>Simplemente, la necesidad de un cariño cada vez mayor nunca cesa. </a:t>
            </a:r>
          </a:p>
          <a:p>
            <a:pPr>
              <a:buNone/>
            </a:pPr>
            <a:r>
              <a:rPr lang="es-ES" sz="3100" dirty="0" smtClean="0">
                <a:latin typeface="Bookman Old Style" pitchFamily="18" charset="0"/>
              </a:rPr>
              <a:t>Nunca se termina. Mientras haya otro día, otra hora, otro respiro, habrá más para dar y compartir. </a:t>
            </a:r>
          </a:p>
          <a:p>
            <a:pPr>
              <a:buNone/>
            </a:pPr>
            <a:r>
              <a:rPr lang="es-ES" sz="3100" dirty="0" smtClean="0">
                <a:latin typeface="Bookman Old Style" pitchFamily="18" charset="0"/>
              </a:rPr>
              <a:t>Nunca hay un momento en el que uno pueda decir: ya terminé.</a:t>
            </a:r>
          </a:p>
        </p:txBody>
      </p:sp>
    </p:spTree>
    <p:extLst>
      <p:ext uri="{BB962C8B-B14F-4D97-AF65-F5344CB8AC3E}">
        <p14:creationId xmlns="" xmlns:p14="http://schemas.microsoft.com/office/powerpoint/2010/main"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Toda relación (negocios, amistad, estudiante-maestro) es dinámica. </a:t>
            </a:r>
          </a:p>
          <a:p>
            <a:pPr>
              <a:buNone/>
            </a:pPr>
            <a:r>
              <a:rPr lang="es-ES" dirty="0" smtClean="0">
                <a:latin typeface="Bookman Old Style" pitchFamily="18" charset="0"/>
              </a:rPr>
              <a:t>Ninguno más que el matrimonio, que añade una profunda intimidad a la mezcla. </a:t>
            </a:r>
          </a:p>
          <a:p>
            <a:pPr>
              <a:buNone/>
            </a:pPr>
            <a:r>
              <a:rPr lang="es-ES" dirty="0" smtClean="0">
                <a:latin typeface="Bookman Old Style" pitchFamily="18" charset="0"/>
              </a:rPr>
              <a:t>Las relaciones dinámicas necesitan crecer y adaptarse constantemente, desarrollarse y renovarse. </a:t>
            </a:r>
          </a:p>
        </p:txBody>
      </p:sp>
    </p:spTree>
    <p:extLst>
      <p:ext uri="{BB962C8B-B14F-4D97-AF65-F5344CB8AC3E}">
        <p14:creationId xmlns="" xmlns:p14="http://schemas.microsoft.com/office/powerpoint/2010/main"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Cada vez que una relación dinámica no crece, se vuelve obsoleta y aburrida.</a:t>
            </a:r>
          </a:p>
          <a:p>
            <a:pPr>
              <a:buNone/>
            </a:pPr>
            <a:r>
              <a:rPr lang="es-ES" dirty="0" smtClean="0">
                <a:latin typeface="Bookman Old Style" pitchFamily="18" charset="0"/>
              </a:rPr>
              <a:t>Rav Wolbe señala el Talmud en Nidá y los estrictos requisitos halájicos que imponen la separación entre marido y mujer durante el período de nidáh de la esposa. </a:t>
            </a:r>
          </a:p>
          <a:p>
            <a:pPr>
              <a:buNone/>
            </a:pPr>
            <a:r>
              <a:rPr lang="es-ES" dirty="0" smtClean="0">
                <a:latin typeface="Bookman Old Style" pitchFamily="18" charset="0"/>
              </a:rPr>
              <a:t>¿Pero cuál es el punto de tal separación? </a:t>
            </a:r>
          </a:p>
        </p:txBody>
      </p:sp>
    </p:spTree>
    <p:extLst>
      <p:ext uri="{BB962C8B-B14F-4D97-AF65-F5344CB8AC3E}">
        <p14:creationId xmlns="" xmlns:p14="http://schemas.microsoft.com/office/powerpoint/2010/main"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 así que cuando la esposa regresa de la mikvá debe ser “tan querida por su marido como una novia que entra al palio matrimonial”. (Nidá 31b)</a:t>
            </a:r>
          </a:p>
          <a:p>
            <a:pPr>
              <a:buNone/>
            </a:pPr>
            <a:r>
              <a:rPr lang="es-ES" dirty="0" smtClean="0">
                <a:latin typeface="Bookman Old Style" pitchFamily="18" charset="0"/>
              </a:rPr>
              <a:t>Los desafíos no destruyen los matrimonios. </a:t>
            </a:r>
          </a:p>
          <a:p>
            <a:pPr>
              <a:buNone/>
            </a:pPr>
            <a:r>
              <a:rPr lang="es-ES" dirty="0" smtClean="0">
                <a:latin typeface="Bookman Old Style" pitchFamily="18" charset="0"/>
              </a:rPr>
              <a:t>El aburrimiento sí. La falta de esa chispa, de esa llama. </a:t>
            </a:r>
          </a:p>
        </p:txBody>
      </p:sp>
    </p:spTree>
    <p:extLst>
      <p:ext uri="{BB962C8B-B14F-4D97-AF65-F5344CB8AC3E}">
        <p14:creationId xmlns="" xmlns:p14="http://schemas.microsoft.com/office/powerpoint/2010/main"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latin typeface="Bookman Old Style" pitchFamily="18" charset="0"/>
              </a:rPr>
              <a:t>Deben haber piezas integradas en el matrimonio que "... la hagan más querida por su marido". </a:t>
            </a:r>
          </a:p>
          <a:p>
            <a:pPr>
              <a:buNone/>
            </a:pPr>
            <a:r>
              <a:rPr lang="es-ES" sz="3600" dirty="0" smtClean="0">
                <a:latin typeface="Bookman Old Style" pitchFamily="18" charset="0"/>
              </a:rPr>
              <a:t>Esto es cierto para los recién casados y quizás aún más para las parejas casadas desde hace mucho tiempo como Avram Avinu y Sarai Imenu.</a:t>
            </a:r>
          </a:p>
        </p:txBody>
      </p:sp>
    </p:spTree>
    <p:extLst>
      <p:ext uri="{BB962C8B-B14F-4D97-AF65-F5344CB8AC3E}">
        <p14:creationId xmlns="" xmlns:p14="http://schemas.microsoft.com/office/powerpoint/2010/main"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esta parashá, la primera pareja de nuestra nación dio el ejemplo de un matrimonio satisfactorio, significativo y duradero. </a:t>
            </a:r>
          </a:p>
          <a:p>
            <a:pPr>
              <a:buNone/>
            </a:pPr>
            <a:r>
              <a:rPr lang="es-ES" dirty="0" smtClean="0">
                <a:latin typeface="Bookman Old Style" pitchFamily="18" charset="0"/>
              </a:rPr>
              <a:t>No es una “vida perfecta” sin angustias ni desafíos. </a:t>
            </a:r>
          </a:p>
          <a:p>
            <a:pPr>
              <a:buNone/>
            </a:pPr>
            <a:r>
              <a:rPr lang="es-ES" dirty="0" smtClean="0">
                <a:latin typeface="Bookman Old Style" pitchFamily="18" charset="0"/>
              </a:rPr>
              <a:t>Es una vida en la que ninguna de las dos cosas se da por sentado.</a:t>
            </a:r>
          </a:p>
        </p:txBody>
      </p:sp>
    </p:spTree>
    <p:extLst>
      <p:ext uri="{BB962C8B-B14F-4D97-AF65-F5344CB8AC3E}">
        <p14:creationId xmlns="" xmlns:p14="http://schemas.microsoft.com/office/powerpoint/2010/main"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Quisiera señalar que, así como esto es cierto en el caso del matrimonio, también lo es en el caso de la crianza de los hijos. </a:t>
            </a:r>
          </a:p>
          <a:p>
            <a:pPr>
              <a:buNone/>
            </a:pPr>
            <a:r>
              <a:rPr lang="es-ES" dirty="0" smtClean="0">
                <a:latin typeface="Bookman Old Style" pitchFamily="18" charset="0"/>
              </a:rPr>
              <a:t>Para los niños que crecen, los elogios y el cariño son tan elementales como el agua y la luz del sol para una planta recién creciendo. </a:t>
            </a:r>
          </a:p>
        </p:txBody>
      </p:sp>
    </p:spTree>
    <p:extLst>
      <p:ext uri="{BB962C8B-B14F-4D97-AF65-F5344CB8AC3E}">
        <p14:creationId xmlns="" xmlns:p14="http://schemas.microsoft.com/office/powerpoint/2010/main"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 hecho, no existe relación en ningún ámbito que no se beneficie de elogios y reconocimiento.</a:t>
            </a:r>
          </a:p>
          <a:p>
            <a:pPr>
              <a:buNone/>
            </a:pPr>
            <a:r>
              <a:rPr lang="es-ES" dirty="0" smtClean="0">
                <a:latin typeface="Bookman Old Style" pitchFamily="18" charset="0"/>
              </a:rPr>
              <a:t>Emuná Braverman se refiere a How Full is Your Bucket? (Que tan llena está tu cubeta?) de Tom Rath y Donald O. Clifton. </a:t>
            </a:r>
          </a:p>
        </p:txBody>
      </p:sp>
    </p:spTree>
    <p:extLst>
      <p:ext uri="{BB962C8B-B14F-4D97-AF65-F5344CB8AC3E}">
        <p14:creationId xmlns="" xmlns:p14="http://schemas.microsoft.com/office/powerpoint/2010/main"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él, establecieron una metáfora simple: cada uno de nosotros tiene un cubo invisible. </a:t>
            </a:r>
          </a:p>
          <a:p>
            <a:pPr>
              <a:buNone/>
            </a:pPr>
            <a:r>
              <a:rPr lang="es-ES" dirty="0" smtClean="0">
                <a:latin typeface="Bookman Old Style" pitchFamily="18" charset="0"/>
              </a:rPr>
              <a:t>“Se está vaciando o llenando constantemente, dependiendo de lo que nos digan o hagan los demás. Cuando nuestro balde está lleno, nos sentimos genial. Cuando está vacío, nos sentimos fatal”. </a:t>
            </a:r>
          </a:p>
        </p:txBody>
      </p:sp>
    </p:spTree>
    <p:extLst>
      <p:ext uri="{BB962C8B-B14F-4D97-AF65-F5344CB8AC3E}">
        <p14:creationId xmlns="" xmlns:p14="http://schemas.microsoft.com/office/powerpoint/2010/main"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latin typeface="Bookman Old Style" pitchFamily="18" charset="0"/>
              </a:rPr>
              <a:t>Un Matrimonio Siempre Joven</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Mucho antes de Tom Rath y Donald O. Clifton, los ángeles le recordaron nada menos que a Avram Avinu la simple verdad de estar siempre seguro de que el balde esté lleno.</a:t>
            </a:r>
          </a:p>
          <a:p>
            <a:pPr>
              <a:buNone/>
            </a:pPr>
            <a:r>
              <a:rPr lang="es-ES" dirty="0" smtClean="0">
                <a:latin typeface="Bookman Old Style" pitchFamily="18" charset="0"/>
              </a:rPr>
              <a:t>No tenemos mayor tarea en la vida que asegurarnos de que nuestra pareja sea reconocida y apreciada.</a:t>
            </a:r>
          </a:p>
          <a:p>
            <a:pPr>
              <a:buNone/>
            </a:pPr>
            <a:r>
              <a:rPr lang="es-ES" dirty="0" smtClean="0">
                <a:latin typeface="Bookman Old Style" pitchFamily="18" charset="0"/>
              </a:rPr>
              <a:t>“¿Dónde está Sara tu esposa”?</a:t>
            </a:r>
          </a:p>
        </p:txBody>
      </p:sp>
    </p:spTree>
    <p:extLst>
      <p:ext uri="{BB962C8B-B14F-4D97-AF65-F5344CB8AC3E}">
        <p14:creationId xmlns="" xmlns:p14="http://schemas.microsoft.com/office/powerpoint/2010/main"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n-US" sz="2400" dirty="0" smtClean="0">
                <a:latin typeface="Georgia" panose="02040502050405020303" pitchFamily="18" charset="0"/>
              </a:rPr>
              <a:t>.</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endParaRPr lang="es-CO" sz="2900" dirty="0" smtClean="0">
              <a:latin typeface="Bookman Old Style" pitchFamily="18" charset="0"/>
            </a:endParaRPr>
          </a:p>
        </p:txBody>
      </p:sp>
      <p:pic>
        <p:nvPicPr>
          <p:cNvPr id="2050" name="Picture 2"/>
          <p:cNvPicPr>
            <a:picLocks noChangeAspect="1" noChangeArrowheads="1"/>
          </p:cNvPicPr>
          <p:nvPr/>
        </p:nvPicPr>
        <p:blipFill>
          <a:blip r:embed="rId3"/>
          <a:srcRect/>
          <a:stretch>
            <a:fillRect/>
          </a:stretch>
        </p:blipFill>
        <p:spPr bwMode="auto">
          <a:xfrm>
            <a:off x="28174" y="1006997"/>
            <a:ext cx="9098538" cy="4838218"/>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buNone/>
            </a:pPr>
            <a:r>
              <a:rPr lang="es-CO" sz="2800" b="1" dirty="0" smtClean="0">
                <a:solidFill>
                  <a:srgbClr val="FF0000"/>
                </a:solidFill>
                <a:latin typeface="Bookman Old Style" pitchFamily="18" charset="0"/>
              </a:rPr>
              <a:t>La Shunamita</a:t>
            </a:r>
            <a:r>
              <a:rPr lang="en-US" sz="2800" b="1" dirty="0" smtClean="0">
                <a:solidFill>
                  <a:srgbClr val="FF0000"/>
                </a:solidFill>
                <a:latin typeface="Bookman Old Style" pitchFamily="18" charset="0"/>
              </a:rPr>
              <a:t>: </a:t>
            </a:r>
            <a:r>
              <a:rPr lang="es-CO" sz="2800" b="1" dirty="0" err="1" smtClean="0">
                <a:solidFill>
                  <a:srgbClr val="FF0000"/>
                </a:solidFill>
                <a:latin typeface="Bookman Old Style" pitchFamily="18" charset="0"/>
              </a:rPr>
              <a:t>Empat</a:t>
            </a:r>
            <a:r>
              <a:rPr lang="he-IL" sz="2800" b="1" dirty="0" smtClean="0">
                <a:solidFill>
                  <a:srgbClr val="FF0000"/>
                </a:solidFill>
                <a:latin typeface="Bookman Old Style" pitchFamily="18" charset="0"/>
              </a:rPr>
              <a:t>í</a:t>
            </a:r>
            <a:r>
              <a:rPr lang="es-CO" sz="2800" b="1" dirty="0" smtClean="0">
                <a:solidFill>
                  <a:srgbClr val="FF0000"/>
                </a:solidFill>
                <a:latin typeface="Bookman Old Style" pitchFamily="18" charset="0"/>
              </a:rPr>
              <a:t>a Radical</a:t>
            </a:r>
          </a:p>
          <a:p>
            <a:pPr>
              <a:buNone/>
            </a:pPr>
            <a:r>
              <a:rPr lang="es-CO" sz="2000" dirty="0" smtClean="0">
                <a:latin typeface="Bookman Old Style" pitchFamily="18" charset="0"/>
              </a:rPr>
              <a:t>Comentarios de Gila Colman </a:t>
            </a:r>
            <a:r>
              <a:rPr lang="es-CO" sz="2000" dirty="0" err="1" smtClean="0">
                <a:latin typeface="Bookman Old Style" pitchFamily="18" charset="0"/>
              </a:rPr>
              <a:t>Ruskin</a:t>
            </a:r>
            <a:endParaRPr lang="es-CO" sz="2000" dirty="0" smtClean="0">
              <a:latin typeface="Bookman Old Style" pitchFamily="18" charset="0"/>
            </a:endParaRPr>
          </a:p>
          <a:p>
            <a:pPr>
              <a:buNone/>
            </a:pPr>
            <a:r>
              <a:rPr lang="es-CO" sz="2900" dirty="0" smtClean="0">
                <a:latin typeface="Bookman Old Style" pitchFamily="18" charset="0"/>
              </a:rPr>
              <a:t>La Haftará de esta semana contiene dos historias sobre el profeta Eliseo, un protegido de Elías. </a:t>
            </a:r>
          </a:p>
          <a:p>
            <a:pPr>
              <a:buNone/>
            </a:pPr>
            <a:r>
              <a:rPr lang="es-CO" sz="2900" dirty="0" smtClean="0">
                <a:latin typeface="Bookman Old Style" pitchFamily="18" charset="0"/>
              </a:rPr>
              <a:t>En la primera historia, una mujer anónima, tradicionalmente identificada como la esposa de Abdías, uno de los profetas menores, acude a Eliseo con una queja. </a:t>
            </a:r>
          </a:p>
        </p:txBody>
      </p:sp>
    </p:spTree>
    <p:extLst>
      <p:ext uri="{BB962C8B-B14F-4D97-AF65-F5344CB8AC3E}">
        <p14:creationId xmlns="" xmlns:p14="http://schemas.microsoft.com/office/powerpoint/2010/main"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Su marido ha muerto y ella está tan indigente sin él que están a punto de quitarle a sus hijos para venderlos como esclavos.</a:t>
            </a:r>
          </a:p>
          <a:p>
            <a:pPr>
              <a:buNone/>
            </a:pPr>
            <a:r>
              <a:rPr lang="es-CO" dirty="0" smtClean="0">
                <a:latin typeface="Bookman Old Style" pitchFamily="18" charset="0"/>
              </a:rPr>
              <a:t>Eliseo le pregunta si tiene algo de valor en su casa y ella responde que lo único que tiene es una sola jarra de aceite. </a:t>
            </a:r>
          </a:p>
        </p:txBody>
      </p:sp>
    </p:spTree>
    <p:extLst>
      <p:ext uri="{BB962C8B-B14F-4D97-AF65-F5344CB8AC3E}">
        <p14:creationId xmlns="" xmlns:p14="http://schemas.microsoft.com/office/powerpoint/2010/main"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Luego, Eliseo le ordena que tome prestadas tantas vasijas como pueda de sus vecinos. </a:t>
            </a:r>
          </a:p>
          <a:p>
            <a:pPr>
              <a:buNone/>
            </a:pPr>
            <a:r>
              <a:rPr lang="es-CO" dirty="0" smtClean="0">
                <a:latin typeface="Bookman Old Style" pitchFamily="18" charset="0"/>
              </a:rPr>
              <a:t>Luego, le dice que vierta el aceite de su vasija en las demás. </a:t>
            </a:r>
          </a:p>
          <a:p>
            <a:pPr>
              <a:buNone/>
            </a:pPr>
            <a:r>
              <a:rPr lang="es-CO" dirty="0" smtClean="0">
                <a:latin typeface="Bookman Old Style" pitchFamily="18" charset="0"/>
              </a:rPr>
              <a:t>Milagrosamente, el aceite no se acaba y finalmente dura lo suficiente como para llenar todas las jarras prestadas. </a:t>
            </a:r>
          </a:p>
        </p:txBody>
      </p:sp>
    </p:spTree>
    <p:extLst>
      <p:ext uri="{BB962C8B-B14F-4D97-AF65-F5344CB8AC3E}">
        <p14:creationId xmlns="" xmlns:p14="http://schemas.microsoft.com/office/powerpoint/2010/main"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regresa con Eliseo, quien le dice: "Ve a vender el aceite y paga tu deuda, y tú y tus hijos podrán vivir del resto".</a:t>
            </a:r>
          </a:p>
          <a:p>
            <a:pPr>
              <a:buNone/>
            </a:pPr>
            <a:r>
              <a:rPr lang="es-CO" b="1" i="1" dirty="0" smtClean="0">
                <a:latin typeface="Bookman Old Style" pitchFamily="18" charset="0"/>
              </a:rPr>
              <a:t>La mujer Shunamita</a:t>
            </a:r>
            <a:endParaRPr lang="en-US" b="1" i="1" dirty="0" smtClean="0">
              <a:latin typeface="Bookman Old Style" pitchFamily="18" charset="0"/>
            </a:endParaRPr>
          </a:p>
          <a:p>
            <a:pPr>
              <a:buNone/>
            </a:pPr>
            <a:r>
              <a:rPr lang="es-CO" dirty="0" smtClean="0">
                <a:latin typeface="Bookman Old Style" pitchFamily="18" charset="0"/>
              </a:rPr>
              <a:t>Eliseo visitaba con frecuencia Shunem, una ciudad en el territorio tribal de Isacar. </a:t>
            </a: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Siempre que Eliseo estaba allí, él y su siervo Giezi eran hospedados por una mujer Shunamita casada, quien los alimentaba y les daba una habitación especial para dormir. </a:t>
            </a:r>
          </a:p>
          <a:p>
            <a:pPr>
              <a:buNone/>
            </a:pPr>
            <a:r>
              <a:rPr lang="es-CO" dirty="0" smtClean="0">
                <a:latin typeface="Bookman Old Style" pitchFamily="18" charset="0"/>
              </a:rPr>
              <a:t>Un día Eliseo pregunta cómo puede recompensar a la mujer.</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responde diciendo que no quiere ningún tipo de reconocimiento público. </a:t>
            </a:r>
          </a:p>
          <a:p>
            <a:pPr>
              <a:buNone/>
            </a:pPr>
            <a:r>
              <a:rPr lang="es-CO" dirty="0" smtClean="0">
                <a:latin typeface="Bookman Old Style" pitchFamily="18" charset="0"/>
              </a:rPr>
              <a:t>Pero como no tenía hijos, Eliseo dice: “El año que viene, en esta época, abrazarás un hijo”. </a:t>
            </a:r>
          </a:p>
          <a:p>
            <a:pPr>
              <a:buNone/>
            </a:pPr>
            <a:r>
              <a:rPr lang="es-CO" dirty="0" smtClean="0">
                <a:latin typeface="Bookman Old Style" pitchFamily="18" charset="0"/>
              </a:rPr>
              <a:t>La mujer responde con duda y le dice a Eliseo que no la engañe ni la decepcione. </a:t>
            </a:r>
          </a:p>
        </p:txBody>
      </p:sp>
    </p:spTree>
    <p:extLst>
      <p:ext uri="{BB962C8B-B14F-4D97-AF65-F5344CB8AC3E}">
        <p14:creationId xmlns="" xmlns:p14="http://schemas.microsoft.com/office/powerpoint/2010/main"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Sin embargo, su profecía se hace realidad en la siguiente frase, cuando ella es bendecida con un hijo.</a:t>
            </a:r>
            <a:endParaRPr lang="en-US" dirty="0" smtClean="0">
              <a:latin typeface="Bookman Old Style" pitchFamily="18" charset="0"/>
            </a:endParaRPr>
          </a:p>
          <a:p>
            <a:pPr>
              <a:buNone/>
            </a:pPr>
            <a:r>
              <a:rPr lang="es-CO" dirty="0" smtClean="0">
                <a:latin typeface="Bookman Old Style" pitchFamily="18" charset="0"/>
              </a:rPr>
              <a:t>Años más tarde, mientras estaba en el campo con su padre, el niño grita: “¡Mi cabeza! ¡Mi cabeza!" </a:t>
            </a:r>
          </a:p>
          <a:p>
            <a:pPr>
              <a:buNone/>
            </a:pPr>
            <a:r>
              <a:rPr lang="es-CO" dirty="0" smtClean="0">
                <a:latin typeface="Bookman Old Style" pitchFamily="18" charset="0"/>
              </a:rPr>
              <a:t>Lo llevan de regreso con su madre, quien lo sostiene en su regazo mientras muere. </a:t>
            </a:r>
          </a:p>
        </p:txBody>
      </p:sp>
    </p:spTree>
    <p:extLst>
      <p:ext uri="{BB962C8B-B14F-4D97-AF65-F5344CB8AC3E}">
        <p14:creationId xmlns="" xmlns:p14="http://schemas.microsoft.com/office/powerpoint/2010/main"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Ella lo acuesta en una cama e inmediatamente sale para llevar a Eliseo a su hijo. Cuando llega al profeta, cae a sus pies.</a:t>
            </a:r>
          </a:p>
          <a:p>
            <a:pPr>
              <a:buNone/>
            </a:pPr>
            <a:r>
              <a:rPr lang="es-CO" dirty="0" smtClean="0">
                <a:latin typeface="Bookman Old Style" pitchFamily="18" charset="0"/>
              </a:rPr>
              <a:t>La mujer no le cuenta a Eliseo lo que le pasó a su hijo. </a:t>
            </a:r>
          </a:p>
          <a:p>
            <a:pPr>
              <a:buNone/>
            </a:pPr>
            <a:r>
              <a:rPr lang="es-CO" dirty="0" smtClean="0">
                <a:latin typeface="Bookman Old Style" pitchFamily="18" charset="0"/>
              </a:rPr>
              <a:t>En cambio, pregunta: “¿Le pedí un hijo a mi señor? ¿No dije: ‘No me engañes?'” </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latin typeface="Bookman Old Style" pitchFamily="18" charset="0"/>
              </a:rPr>
              <a:t>Eliseo comprende lo que ha ocurrido y envía a Giezi adelante con su bastón e instrucciones para que coloque el bastón encima de la cara del niño. </a:t>
            </a:r>
          </a:p>
          <a:p>
            <a:pPr>
              <a:buNone/>
            </a:pPr>
            <a:r>
              <a:rPr lang="es-CO" sz="3000" dirty="0" smtClean="0">
                <a:latin typeface="Bookman Old Style" pitchFamily="18" charset="0"/>
              </a:rPr>
              <a:t>El esfuerzo por salvar al niño fracasa.</a:t>
            </a:r>
            <a:endParaRPr lang="en-US" sz="3000" dirty="0" smtClean="0">
              <a:latin typeface="Bookman Old Style" pitchFamily="18" charset="0"/>
            </a:endParaRPr>
          </a:p>
          <a:p>
            <a:pPr>
              <a:buNone/>
            </a:pPr>
            <a:r>
              <a:rPr lang="es-CO" sz="3000" i="1" dirty="0" smtClean="0">
                <a:latin typeface="Bookman Old Style" pitchFamily="18" charset="0"/>
              </a:rPr>
              <a:t>El segundo milagro</a:t>
            </a:r>
            <a:endParaRPr lang="en-US" sz="3000" i="1" dirty="0" smtClean="0">
              <a:latin typeface="Bookman Old Style" pitchFamily="18" charset="0"/>
            </a:endParaRPr>
          </a:p>
          <a:p>
            <a:pPr>
              <a:buNone/>
            </a:pPr>
            <a:r>
              <a:rPr lang="es-CO" sz="3000" dirty="0" smtClean="0">
                <a:latin typeface="Bookman Old Style" pitchFamily="18" charset="0"/>
              </a:rPr>
              <a:t>Cuando Eliseo y la madre del niño llegan a la casa, el niño todavía está muerto, su cuerpo tendido en una cama. </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Eliseo se encierra en una habitación con el niño y ora a Dios. </a:t>
            </a:r>
          </a:p>
          <a:p>
            <a:pPr>
              <a:buNone/>
            </a:pPr>
            <a:r>
              <a:rPr lang="es-CO" dirty="0" smtClean="0">
                <a:latin typeface="Bookman Old Style" pitchFamily="18" charset="0"/>
              </a:rPr>
              <a:t>Luego se acuesta encima del niño, poniendo “su boca sobre su boca, sus ojos sobre sus ojos y sus manos sobre sus manos, mientras se inclinaba sobre él”.</a:t>
            </a:r>
          </a:p>
          <a:p>
            <a:pPr>
              <a:buNone/>
            </a:pPr>
            <a:r>
              <a:rPr lang="es-CO" dirty="0" smtClean="0">
                <a:latin typeface="Bookman Old Style" pitchFamily="18" charset="0"/>
              </a:rPr>
              <a:t>El cuerpo del niño comienza a calentarse. </a:t>
            </a:r>
          </a:p>
        </p:txBody>
      </p:sp>
    </p:spTree>
    <p:extLst>
      <p:ext uri="{BB962C8B-B14F-4D97-AF65-F5344CB8AC3E}">
        <p14:creationId xmlns="" xmlns:p14="http://schemas.microsoft.com/office/powerpoint/2010/main"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Eliseo se levanta, camina y se vuelve a tumbar encima del niño. </a:t>
            </a:r>
          </a:p>
          <a:p>
            <a:pPr>
              <a:buNone/>
            </a:pPr>
            <a:r>
              <a:rPr lang="es-CO" dirty="0" smtClean="0">
                <a:latin typeface="Bookman Old Style" pitchFamily="18" charset="0"/>
              </a:rPr>
              <a:t>El niño estornuda siete veces y abre los ojos, revivido. </a:t>
            </a:r>
          </a:p>
          <a:p>
            <a:pPr>
              <a:buNone/>
            </a:pPr>
            <a:r>
              <a:rPr lang="es-CO" dirty="0" smtClean="0">
                <a:latin typeface="Bookman Old Style" pitchFamily="18" charset="0"/>
              </a:rPr>
              <a:t>Eliseo llama a la madre del niño, quien vuelve a caer a los pies de Eliseo y luego se va con su hijo.</a:t>
            </a:r>
            <a:endParaRPr lang="en-US" dirty="0" smtClean="0">
              <a:latin typeface="Bookman Old Style" pitchFamily="18" charset="0"/>
            </a:endParaRPr>
          </a:p>
          <a:p>
            <a:pPr>
              <a:buNone/>
            </a:pPr>
            <a:r>
              <a:rPr lang="es-CO" i="1" dirty="0" smtClean="0">
                <a:latin typeface="Bookman Old Style" pitchFamily="18" charset="0"/>
              </a:rPr>
              <a:t>Conexión con Vayera</a:t>
            </a:r>
            <a:endParaRPr lang="en-US" i="1"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Muchos de los temas de Parashat Vayera también aparecen en la Haftará. </a:t>
            </a:r>
          </a:p>
          <a:p>
            <a:pPr>
              <a:buNone/>
            </a:pPr>
            <a:r>
              <a:rPr lang="es-CO" b="1" i="1" dirty="0" smtClean="0">
                <a:latin typeface="Bookman Old Style" pitchFamily="18" charset="0"/>
              </a:rPr>
              <a:t>Hakhnasat orhim</a:t>
            </a:r>
            <a:r>
              <a:rPr lang="es-CO" dirty="0" smtClean="0">
                <a:latin typeface="Bookman Old Style" pitchFamily="18" charset="0"/>
              </a:rPr>
              <a:t>, dar la bienvenida a los invitados, es una característica destacada tanto en Vayera como en las historias de los milagros de Eliseo.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En ambas historias, un mensajero de Dios se acerca a una mujer sin hijos (Sara y la mujer Shunamita) y le dice que pronto dará a luz. </a:t>
            </a:r>
          </a:p>
          <a:p>
            <a:pPr>
              <a:buNone/>
            </a:pPr>
            <a:r>
              <a:rPr lang="es-CO" dirty="0" smtClean="0">
                <a:latin typeface="Bookman Old Style" pitchFamily="18" charset="0"/>
              </a:rPr>
              <a:t>Ambos mensajes son recibidos con escepticismo, pero ambas mujeres finalmente tienen hijos.</a:t>
            </a:r>
          </a:p>
          <a:p>
            <a:pPr>
              <a:buNone/>
            </a:pPr>
            <a:r>
              <a:rPr lang="es-CO" dirty="0" smtClean="0">
                <a:latin typeface="Bookman Old Style" pitchFamily="18" charset="0"/>
              </a:rPr>
              <a:t>Finalmente, y quizás lo más conmovedor, </a:t>
            </a:r>
          </a:p>
        </p:txBody>
      </p:sp>
    </p:spTree>
    <p:extLst>
      <p:ext uri="{BB962C8B-B14F-4D97-AF65-F5344CB8AC3E}">
        <p14:creationId xmlns="" xmlns:p14="http://schemas.microsoft.com/office/powerpoint/2010/main" val="261157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3000" dirty="0" smtClean="0">
                <a:latin typeface="Bookman Old Style" pitchFamily="18" charset="0"/>
              </a:rPr>
              <a:t>tanto la porción de la Torá como la haftará cierran con historias de hijos que sobreviven milagrosamente a lo que de otro modo sería una experiencia mortal. </a:t>
            </a:r>
          </a:p>
          <a:p>
            <a:pPr>
              <a:buNone/>
            </a:pPr>
            <a:r>
              <a:rPr lang="es-CO" sz="3000" dirty="0" smtClean="0">
                <a:latin typeface="Bookman Old Style" pitchFamily="18" charset="0"/>
              </a:rPr>
              <a:t>Isaac casi es sacrificado por su padre en la cima del monte Moría, pero es salvado en el último minuto por un ángel y un carnero estratégicamente colocado. </a:t>
            </a:r>
          </a:p>
        </p:txBody>
      </p:sp>
    </p:spTree>
    <p:extLst>
      <p:ext uri="{BB962C8B-B14F-4D97-AF65-F5344CB8AC3E}">
        <p14:creationId xmlns="" xmlns:p14="http://schemas.microsoft.com/office/powerpoint/2010/main" val="26115799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El niño Shunamita muere pero es revivido por un profeta y su oración.</a:t>
            </a:r>
            <a:endParaRPr lang="en-US" dirty="0" smtClean="0">
              <a:latin typeface="Bookman Old Style" pitchFamily="18" charset="0"/>
            </a:endParaRPr>
          </a:p>
          <a:p>
            <a:pPr>
              <a:buNone/>
            </a:pPr>
            <a:r>
              <a:rPr lang="es-CO" b="1" i="1" dirty="0" smtClean="0">
                <a:latin typeface="Bookman Old Style" pitchFamily="18" charset="0"/>
              </a:rPr>
              <a:t>La mujer Shunamita: un modelo de empatía radical</a:t>
            </a:r>
            <a:endParaRPr lang="en-US" b="1" i="1" dirty="0" smtClean="0">
              <a:latin typeface="Bookman Old Style" pitchFamily="18" charset="0"/>
            </a:endParaRPr>
          </a:p>
          <a:p>
            <a:pPr>
              <a:buNone/>
            </a:pPr>
            <a:r>
              <a:rPr lang="es-CO" dirty="0" smtClean="0">
                <a:latin typeface="Bookman Old Style" pitchFamily="18" charset="0"/>
              </a:rPr>
              <a:t>Debido a que tenía una relación especial con el profeta Eliseo, su hijo fue concebido milagrosamente y resucitó milagrosamente.</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pic>
        <p:nvPicPr>
          <p:cNvPr id="3074" name="Picture 2"/>
          <p:cNvPicPr>
            <a:picLocks noChangeAspect="1" noChangeArrowheads="1"/>
          </p:cNvPicPr>
          <p:nvPr/>
        </p:nvPicPr>
        <p:blipFill>
          <a:blip r:embed="rId3"/>
          <a:srcRect/>
          <a:stretch>
            <a:fillRect/>
          </a:stretch>
        </p:blipFill>
        <p:spPr bwMode="auto">
          <a:xfrm>
            <a:off x="3215" y="486136"/>
            <a:ext cx="9146570" cy="5879939"/>
          </a:xfrm>
          <a:prstGeom prst="rect">
            <a:avLst/>
          </a:prstGeom>
          <a:noFill/>
          <a:ln w="9525">
            <a:noFill/>
            <a:miter lim="800000"/>
            <a:headEnd/>
            <a:tailEnd/>
          </a:ln>
        </p:spPr>
      </p:pic>
    </p:spTree>
    <p:extLst>
      <p:ext uri="{BB962C8B-B14F-4D97-AF65-F5344CB8AC3E}">
        <p14:creationId xmlns="" xmlns:p14="http://schemas.microsoft.com/office/powerpoint/2010/main" val="26115799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hecho, la primera descripción que leemos de la mujer Shunamita (llamada así porque es del pueblo de Shunem) es que es una </a:t>
            </a:r>
            <a:r>
              <a:rPr lang="es-CO" b="1" i="1" dirty="0" smtClean="0">
                <a:latin typeface="Bookman Old Style" pitchFamily="18" charset="0"/>
              </a:rPr>
              <a:t>ishah gedoláh</a:t>
            </a:r>
            <a:r>
              <a:rPr lang="es-CO" dirty="0" smtClean="0">
                <a:latin typeface="Bookman Old Style" pitchFamily="18" charset="0"/>
              </a:rPr>
              <a:t>, </a:t>
            </a:r>
            <a:r>
              <a:rPr lang="es-CO" i="1" dirty="0" smtClean="0">
                <a:latin typeface="Bookman Old Style" pitchFamily="18" charset="0"/>
              </a:rPr>
              <a:t>una gran mujer. </a:t>
            </a:r>
          </a:p>
          <a:p>
            <a:pPr>
              <a:buNone/>
            </a:pPr>
            <a:r>
              <a:rPr lang="es-CO" dirty="0" smtClean="0">
                <a:latin typeface="Bookman Old Style" pitchFamily="18" charset="0"/>
              </a:rPr>
              <a:t>El consenso de los traductores parece ser que gedoláh (grande) se refiere a su riqueza. </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hecho, tenía los medios económicos para construir una ampliación en su casa para alojar al profeta Eliseo, un visitante que sólo venía unas pocas veces al año, un gasto no pequeño en la antigüedad.</a:t>
            </a:r>
            <a:endParaRPr lang="en-US" dirty="0" smtClean="0">
              <a:latin typeface="Bookman Old Style" pitchFamily="18" charset="0"/>
            </a:endParaRPr>
          </a:p>
          <a:p>
            <a:pPr>
              <a:buNone/>
            </a:pPr>
            <a:r>
              <a:rPr lang="es-CO" dirty="0" smtClean="0">
                <a:latin typeface="Bookman Old Style" pitchFamily="18" charset="0"/>
              </a:rPr>
              <a:t>Sin embargo, prefiero entender la palabra gedoláh como una referencia a su sabiduría. </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800" dirty="0" smtClean="0">
                <a:latin typeface="Bookman Old Style" pitchFamily="18" charset="0"/>
              </a:rPr>
              <a:t>Es la misma palabra que usamos para referirnos a los eruditos rabínicos que demostraron conocimiento de la Torá y decisiones sagaces. </a:t>
            </a:r>
          </a:p>
          <a:p>
            <a:pPr>
              <a:buNone/>
            </a:pPr>
            <a:r>
              <a:rPr lang="es-CO" sz="2800" dirty="0" smtClean="0">
                <a:latin typeface="Bookman Old Style" pitchFamily="18" charset="0"/>
              </a:rPr>
              <a:t>La capacidad de empatía de la mujer Shunamita, su capacidad para crecer espiritualmente y facilitar el crecimiento espiritual de los demás, su voluntad de ser proactiva y su humildad son cualidades que valoramos y tratamos de emular.</a:t>
            </a:r>
            <a:endParaRPr lang="en-US" sz="28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i="1" dirty="0" smtClean="0">
                <a:latin typeface="Bookman Old Style" pitchFamily="18" charset="0"/>
              </a:rPr>
              <a:t>Empática y acogedora hospitalidad</a:t>
            </a:r>
            <a:endParaRPr lang="en-US" i="1" dirty="0" smtClean="0">
              <a:latin typeface="Bookman Old Style" pitchFamily="18" charset="0"/>
            </a:endParaRPr>
          </a:p>
          <a:p>
            <a:pPr>
              <a:buNone/>
            </a:pPr>
            <a:r>
              <a:rPr lang="es-CO" dirty="0" smtClean="0">
                <a:latin typeface="Bookman Old Style" pitchFamily="18" charset="0"/>
              </a:rPr>
              <a:t>II Reyes, capítulo 4, donde encontramos su historia, es también la porción de la haftará que corresponde a la parashá Vayera, que habla del nacimiento milagroso de Isaac, el hijo de Abraham y Sara, así como de la Atadura de Isaac. </a:t>
            </a:r>
          </a:p>
        </p:txBody>
      </p:sp>
    </p:spTree>
    <p:extLst>
      <p:ext uri="{BB962C8B-B14F-4D97-AF65-F5344CB8AC3E}">
        <p14:creationId xmlns="" xmlns:p14="http://schemas.microsoft.com/office/powerpoint/2010/main" val="26115799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00" dirty="0" smtClean="0">
                <a:latin typeface="Bookman Old Style" pitchFamily="18" charset="0"/>
              </a:rPr>
              <a:t>Hay al menos tres paralelos claros: la hospitalidad, una profecía a una mujer estéril de que dará a luz un hijo y la experiencia cercana a la muerte de ese hijo.</a:t>
            </a:r>
          </a:p>
          <a:p>
            <a:pPr>
              <a:buNone/>
            </a:pPr>
            <a:r>
              <a:rPr lang="es-CO" sz="2900" dirty="0" smtClean="0">
                <a:latin typeface="Bookman Old Style" pitchFamily="18" charset="0"/>
              </a:rPr>
              <a:t>En la parashá Vayera, Abraham dio la bienvenida a su tienda a extraños cansados del camino, prestando especial atención a sus necesidades (baño, descanso, comida). </a:t>
            </a: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latin typeface="Bookman Old Style" pitchFamily="18" charset="0"/>
              </a:rPr>
              <a:t>Asimismo, la mujer sunamita, parada en su puerta, notó que el profeta Eliseo iba a Sunem con regularidad mientras viajaba por la tierra enseñando y cuidando al pueblo. </a:t>
            </a:r>
          </a:p>
          <a:p>
            <a:pPr>
              <a:buNone/>
            </a:pPr>
            <a:r>
              <a:rPr lang="es-ES" sz="2900" dirty="0" smtClean="0">
                <a:latin typeface="Bookman Old Style" pitchFamily="18" charset="0"/>
              </a:rPr>
              <a:t>Sabiamente, reconoció tanto sus grandes actos como sus necesidades, y le dijo a su marido: “Estoy segura de que es un santo hombre de Dios que viene aquí regularmente.</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Hagamos un pequeño aposento alto, cerrado, y coloquemos allí para él una cama, una mesa, una silla y un candelabro, para que pueda detenerse allí cuando venga a vernos. </a:t>
            </a:r>
          </a:p>
          <a:p>
            <a:pPr>
              <a:buNone/>
            </a:pPr>
            <a:r>
              <a:rPr lang="es-CO" dirty="0" smtClean="0">
                <a:latin typeface="Bookman Old Style" pitchFamily="18" charset="0"/>
              </a:rPr>
              <a:t>En ambos casos, Abraham y la mujer Shunamita se centraron en la empatía para determinar las necesidades de sus visitantes.</a:t>
            </a: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Crecimiento espiritual a través de un abrazo sanador</a:t>
            </a:r>
            <a:endParaRPr lang="en-US" dirty="0" smtClean="0">
              <a:latin typeface="Bookman Old Style" pitchFamily="18" charset="0"/>
            </a:endParaRPr>
          </a:p>
          <a:p>
            <a:pPr>
              <a:buNone/>
            </a:pPr>
            <a:r>
              <a:rPr lang="es-CO" dirty="0" smtClean="0">
                <a:latin typeface="Bookman Old Style" pitchFamily="18" charset="0"/>
              </a:rPr>
              <a:t>La mujer Shunamita también era modesta, poco exigente y aparentemente consciente de sí misma. </a:t>
            </a:r>
          </a:p>
          <a:p>
            <a:pPr>
              <a:buNone/>
            </a:pPr>
            <a:r>
              <a:rPr lang="es-CO" dirty="0" smtClean="0">
                <a:latin typeface="Bookman Old Style" pitchFamily="18" charset="0"/>
              </a:rPr>
              <a:t>Por el contrario, Eliseo era un hombre de Dios ocupado y emocionalmente inaccesible. </a:t>
            </a:r>
          </a:p>
        </p:txBody>
      </p:sp>
    </p:spTree>
    <p:extLst>
      <p:ext uri="{BB962C8B-B14F-4D97-AF65-F5344CB8AC3E}">
        <p14:creationId xmlns="" xmlns:p14="http://schemas.microsoft.com/office/powerpoint/2010/main" val="2611579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sz="2980" dirty="0" smtClean="0">
                <a:latin typeface="Bookman Old Style" pitchFamily="18" charset="0"/>
              </a:rPr>
              <a:t>A raíz de la muerte de su mentor Elías, el desapego de Eliseo fue tan grande que su mal genio resultó en la muerte trágica de 42 niños que se burlaban de él.</a:t>
            </a:r>
            <a:endParaRPr lang="en-US" sz="2980" dirty="0" smtClean="0">
              <a:latin typeface="Bookman Old Style" pitchFamily="18" charset="0"/>
            </a:endParaRPr>
          </a:p>
          <a:p>
            <a:pPr>
              <a:buNone/>
            </a:pPr>
            <a:r>
              <a:rPr lang="es-CO" sz="2980" dirty="0" smtClean="0">
                <a:latin typeface="Bookman Old Style" pitchFamily="18" charset="0"/>
              </a:rPr>
              <a:t>El distante Eliseo fue lo suficientemente considerado como para recompensar a la mujer Shunamita por su hospitalidad, pero no lo hizo personalmente. </a:t>
            </a: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En cambio, envió a su sirviente, Giezi, a ofrecerle dinero y protección, lo que ella rechazó cortésmente, sin pedir nada a cambio de su generosidad.</a:t>
            </a:r>
          </a:p>
          <a:p>
            <a:pPr>
              <a:buNone/>
            </a:pPr>
            <a:r>
              <a:rPr lang="es-CO" dirty="0" smtClean="0">
                <a:latin typeface="Bookman Old Style" pitchFamily="18" charset="0"/>
              </a:rPr>
              <a:t>Aún buscando recompensar a su anfitriona, Giezi y Eliseo idearon otro plan, completamente sin su participación. </a:t>
            </a: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Giezi le señaló a Eliseo que su anfitriona era estéril, y el profeta decidió recompensarla con el milagro de un niño (haciéndose eco nuevamente de la historia en Vayera con Abraham y Sara). </a:t>
            </a:r>
          </a:p>
          <a:p>
            <a:pPr>
              <a:buNone/>
            </a:pPr>
            <a:r>
              <a:rPr lang="es-CO" dirty="0" smtClean="0">
                <a:latin typeface="Bookman Old Style" pitchFamily="18" charset="0"/>
              </a:rPr>
              <a:t>Una diferencia clave es que, a diferencia de las otras mujeres estériles de la Biblia </a:t>
            </a: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(Sara, Rebeca, Raquel, Ana, la madre de Sansón y Mical), la mujer Shunamita no había estado orando por un hijo, ni su vida parecía estar incompleta sin uno. . </a:t>
            </a:r>
          </a:p>
          <a:p>
            <a:pPr>
              <a:buNone/>
            </a:pPr>
            <a:r>
              <a:rPr lang="es-CO" dirty="0" smtClean="0">
                <a:latin typeface="Bookman Old Style" pitchFamily="18" charset="0"/>
              </a:rPr>
              <a:t>Fue idea de Eliseo que ella fuera madre, no de ella. Él le entregó esta profecía: “En esta época el año que viene abrazarás un hijo”.</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385572"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De hecho, la mujer se convirtió en madre y luego leemos sobre su hijo deambulando en el calor del día sin agua, deshidratándose, luego enfermándose y finalmente muriendo. </a:t>
            </a:r>
          </a:p>
          <a:p>
            <a:pPr>
              <a:buNone/>
            </a:pPr>
            <a:r>
              <a:rPr lang="es-CO" dirty="0" smtClean="0">
                <a:latin typeface="Bookman Old Style" pitchFamily="18" charset="0"/>
              </a:rPr>
              <a:t>Parece que una mayor supervisión habría evitado su muerte; la falta de ella es sorprendente en una mujer que sabemos que es atenta y empática. </a:t>
            </a:r>
          </a:p>
        </p:txBody>
      </p:sp>
    </p:spTree>
    <p:extLst>
      <p:ext uri="{BB962C8B-B14F-4D97-AF65-F5344CB8AC3E}">
        <p14:creationId xmlns="" xmlns:p14="http://schemas.microsoft.com/office/powerpoint/2010/main" val="26115799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385572" cy="4526100"/>
          </a:xfrm>
          <a:prstGeom prst="rect">
            <a:avLst/>
          </a:prstGeom>
        </p:spPr>
        <p:txBody>
          <a:bodyPr spcFirstLastPara="1" wrap="square" lIns="91425" tIns="45700" rIns="91425" bIns="45700" anchor="t" anchorCtr="0">
            <a:noAutofit/>
          </a:bodyPr>
          <a:lstStyle/>
          <a:p>
            <a:pPr>
              <a:buNone/>
            </a:pPr>
            <a:r>
              <a:rPr lang="es-CO" dirty="0" smtClean="0">
                <a:latin typeface="Bookman Old Style" pitchFamily="18" charset="0"/>
              </a:rPr>
              <a:t>¿Qué está sucediendo? </a:t>
            </a:r>
          </a:p>
          <a:p>
            <a:pPr>
              <a:buNone/>
            </a:pPr>
            <a:r>
              <a:rPr lang="es-CO" dirty="0" smtClean="0">
                <a:latin typeface="Bookman Old Style" pitchFamily="18" charset="0"/>
              </a:rPr>
              <a:t>¿Quizás la mujer Shunamita no podía permitirse involucrarse totalmente emocionalmente con un niño inesperado y no solicitado, concebido como resultado de una profecía en sus últimos años? (Compare eso con Sarah, la mamá original).</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Pero a pesar de su distanciamiento, cuando ocurrió la tragedia, la mujer Shunamita entró en modo Mamá Osa. </a:t>
            </a:r>
          </a:p>
          <a:p>
            <a:pPr>
              <a:buNone/>
            </a:pPr>
            <a:r>
              <a:rPr lang="es-ES" dirty="0" smtClean="0">
                <a:latin typeface="Bookman Old Style" pitchFamily="18" charset="0"/>
              </a:rPr>
              <a:t>Dejando a su hijo muerto acostado en la cama de Eliseo en su casa, montó en un asno, se dirigió a buscar a Eliseo y le exigió que atendiera personalmente al niño.</a:t>
            </a:r>
          </a:p>
        </p:txBody>
      </p:sp>
    </p:spTree>
    <p:extLst>
      <p:ext uri="{BB962C8B-B14F-4D97-AF65-F5344CB8AC3E}">
        <p14:creationId xmlns="" xmlns:p14="http://schemas.microsoft.com/office/powerpoint/2010/main" val="26115799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A pesar de la conexión de larga data entre Eliseo y la mujer Shunamita, el profeta todavía estaba tan distanciado emocionalmente que al principio solo envió a Giezi para atender al niño. </a:t>
            </a:r>
          </a:p>
          <a:p>
            <a:pPr>
              <a:buNone/>
            </a:pPr>
            <a:r>
              <a:rPr lang="es-ES" dirty="0" smtClean="0">
                <a:latin typeface="Bookman Old Style" pitchFamily="18" charset="0"/>
              </a:rPr>
              <a:t>Pero la mujer Shunamita sabía que necesitaba más que el sirviente de Eliseo: necesitaba al profeta mismo.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Debido a su profunda empatía por Eliseo, la mujer Shunamita sabía exactamente qué palabras usar para sacudirlo de su desprendimiento: </a:t>
            </a:r>
          </a:p>
          <a:p>
            <a:pPr>
              <a:buNone/>
            </a:pPr>
            <a:r>
              <a:rPr lang="es-ES" sz="4000" dirty="0" smtClean="0">
                <a:latin typeface="Bookman Old Style" pitchFamily="18" charset="0"/>
              </a:rPr>
              <a:t>“Hai Hashem vehei nafsheja im e-</a:t>
            </a:r>
            <a:r>
              <a:rPr lang="es-ES" sz="4000" dirty="0" err="1" smtClean="0">
                <a:latin typeface="Bookman Old Style" pitchFamily="18" charset="0"/>
              </a:rPr>
              <a:t>ezbeja</a:t>
            </a:r>
            <a:r>
              <a:rPr lang="es-ES" sz="4000" dirty="0" smtClean="0">
                <a:latin typeface="Bookman Old Style" pitchFamily="18" charset="0"/>
              </a:rPr>
              <a:t>-Vive el Señor y vives tú, que no te dejaré”, gritó. </a:t>
            </a:r>
          </a:p>
        </p:txBody>
      </p:sp>
    </p:spTree>
    <p:extLst>
      <p:ext uri="{BB962C8B-B14F-4D97-AF65-F5344CB8AC3E}">
        <p14:creationId xmlns="" xmlns:p14="http://schemas.microsoft.com/office/powerpoint/2010/main" val="26115799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Esta declaración fue un eco preciso de las apasionadas palabras con las que el propio Eliseo había implorado a su amado mentor, Elías, que no muriera (Melajim 2, 2:2). </a:t>
            </a:r>
          </a:p>
          <a:p>
            <a:pPr>
              <a:buNone/>
            </a:pPr>
            <a:r>
              <a:rPr lang="es-ES" dirty="0" smtClean="0">
                <a:latin typeface="Bookman Old Style" pitchFamily="18" charset="0"/>
              </a:rPr>
              <a:t>Y se pusieron manos a la obra: Eliseo y la mujer corrieron hacia la cama del niño.</a:t>
            </a:r>
            <a:endParaRPr lang="en-US"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En la casa de la mujer Shunamita, Eliseo entró inmediatamente a la habitación de arriba, su propia habitación generosamente provista, y se inclinó sobre el niño muerto en la cama, su propia cama cuidadosamente preparada. </a:t>
            </a:r>
          </a:p>
          <a:p>
            <a:pPr>
              <a:buNone/>
            </a:pPr>
            <a:r>
              <a:rPr lang="es-ES" sz="2800" dirty="0" smtClean="0">
                <a:latin typeface="Bookman Old Style" pitchFamily="18" charset="0"/>
              </a:rPr>
              <a:t>Y luego, se tumbó encima del niño, manos con manos, ojos con ojos, boca con boca, y sopló en el niño el aliento de vida, el abrazo de la vida, como había profetizado </a:t>
            </a:r>
          </a:p>
        </p:txBody>
      </p:sp>
    </p:spTree>
    <p:extLst>
      <p:ext uri="{BB962C8B-B14F-4D97-AF65-F5344CB8AC3E}">
        <p14:creationId xmlns="" xmlns:p14="http://schemas.microsoft.com/office/powerpoint/2010/main" val="2611579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latin typeface="Bookman Old Style" pitchFamily="18" charset="0"/>
              </a:rPr>
              <a:t>(“En esta estación el año que viene Estaré abrazando a un hijo”).</a:t>
            </a:r>
          </a:p>
          <a:p>
            <a:pPr>
              <a:buNone/>
            </a:pPr>
            <a:r>
              <a:rPr lang="es-ES" dirty="0" smtClean="0">
                <a:latin typeface="Bookman Old Style" pitchFamily="18" charset="0"/>
              </a:rPr>
              <a:t>¡Imagina eso! Eliseo, que había maldecido a 42 niños con la muerte atacando a un oso sólo porque se habían burlado de él por ser calvo, ahora sintió una empatía absoluta de corazón a corazón. </a:t>
            </a:r>
          </a:p>
        </p:txBody>
      </p:sp>
    </p:spTree>
    <p:extLst>
      <p:ext uri="{BB962C8B-B14F-4D97-AF65-F5344CB8AC3E}">
        <p14:creationId xmlns="" xmlns:p14="http://schemas.microsoft.com/office/powerpoint/2010/main" val="2611579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lnSpc>
                <a:spcPct val="90000"/>
              </a:lnSpc>
            </a:pPr>
            <a:r>
              <a:rPr lang="es-CO" sz="2400" b="1" dirty="0" smtClean="0">
                <a:solidFill>
                  <a:schemeClr val="tx1"/>
                </a:solidFill>
                <a:latin typeface="Bookman Old Style" pitchFamily="18" charset="0"/>
              </a:rPr>
              <a:t>La Shunamita</a:t>
            </a:r>
            <a:r>
              <a:rPr lang="en-US" sz="2400" b="1" dirty="0" smtClean="0">
                <a:solidFill>
                  <a:schemeClr val="tx1"/>
                </a:solidFill>
                <a:latin typeface="Bookman Old Style" pitchFamily="18" charset="0"/>
              </a:rPr>
              <a:t>: </a:t>
            </a:r>
            <a:r>
              <a:rPr lang="es-CO" sz="2400" b="1" dirty="0" smtClean="0">
                <a:solidFill>
                  <a:schemeClr val="tx1"/>
                </a:solidFill>
                <a:latin typeface="Bookman Old Style" pitchFamily="18" charset="0"/>
              </a:rPr>
              <a:t>Empat</a:t>
            </a:r>
            <a:r>
              <a:rPr lang="he-IL" sz="2400" b="1" dirty="0" smtClean="0">
                <a:solidFill>
                  <a:schemeClr val="tx1"/>
                </a:solidFill>
                <a:latin typeface="Bookman Old Style" pitchFamily="18" charset="0"/>
              </a:rPr>
              <a:t>í</a:t>
            </a:r>
            <a:r>
              <a:rPr lang="es-CO" sz="2400" b="1" dirty="0" smtClean="0">
                <a:solidFill>
                  <a:schemeClr val="tx1"/>
                </a:solidFill>
                <a:latin typeface="Bookman Old Style" pitchFamily="18" charset="0"/>
              </a:rPr>
              <a:t>a Radical</a:t>
            </a: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dirty="0" smtClean="0">
                <a:latin typeface="Bookman Old Style" pitchFamily="18" charset="0"/>
              </a:rPr>
              <a:t>Esta escena fue una de dar su propia fuerza vital para abrazar y resucitar a ese niño. </a:t>
            </a:r>
          </a:p>
          <a:p>
            <a:pPr>
              <a:buNone/>
            </a:pPr>
            <a:r>
              <a:rPr lang="es-ES" sz="2800" dirty="0" smtClean="0">
                <a:latin typeface="Bookman Old Style" pitchFamily="18" charset="0"/>
              </a:rPr>
              <a:t>Revivir al niño también devolvió a Eliseo la empatía y el apego. </a:t>
            </a:r>
          </a:p>
          <a:p>
            <a:pPr>
              <a:buNone/>
            </a:pPr>
            <a:r>
              <a:rPr lang="es-ES" sz="2800" dirty="0" smtClean="0">
                <a:latin typeface="Bookman Old Style" pitchFamily="18" charset="0"/>
              </a:rPr>
              <a:t>Y el incidente también revivió a la mujer Shunamita para vincularse con su hijo: “Y la mujer se inclinó, tomó a su hijo y lo abrazó”.</a:t>
            </a:r>
          </a:p>
          <a:p>
            <a:pPr>
              <a:buNone/>
            </a:pPr>
            <a:r>
              <a:rPr lang="es-ES" sz="2800" dirty="0" smtClean="0">
                <a:latin typeface="Bookman Old Style" pitchFamily="18" charset="0"/>
              </a:rPr>
              <a:t>Que todos nos sintamos inspirados por el poder curativo de la empatía radical.</a:t>
            </a:r>
            <a:endParaRPr lang="en-US" sz="2800" dirty="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2800" b="1" dirty="0" smtClean="0">
                <a:solidFill>
                  <a:srgbClr val="FF0000"/>
                </a:solidFill>
                <a:latin typeface="Bookman Old Style" pitchFamily="18" charset="0"/>
              </a:rPr>
              <a:t>La Pareja, Una Combinación Perfecta</a:t>
            </a:r>
          </a:p>
          <a:p>
            <a:r>
              <a:rPr lang="es-ES" dirty="0" smtClean="0">
                <a:latin typeface="Bookman Old Style" pitchFamily="18" charset="0"/>
              </a:rPr>
              <a:t>Creemos entender la presión</a:t>
            </a:r>
          </a:p>
          <a:p>
            <a:r>
              <a:rPr lang="es-ES" sz="2000" i="1" dirty="0" smtClean="0">
                <a:latin typeface="Bookman Old Style" pitchFamily="18" charset="0"/>
              </a:rPr>
              <a:t>Fuente de mis comentarios: R. Eliyahu Safrán</a:t>
            </a:r>
          </a:p>
          <a:p>
            <a:r>
              <a:rPr lang="es-ES" sz="2800" dirty="0" smtClean="0">
                <a:latin typeface="Bookman Old Style" pitchFamily="18" charset="0"/>
              </a:rPr>
              <a:t>Creemos que conocemos la presión cuando nos acercamos al bate en la parte baja de la última entrada, dos outs y corredores en posición de anotar; cuando nos sentamos en las aulas, con las palmas de las manos sudando, esperando para hacer un examen; </a:t>
            </a:r>
          </a:p>
        </p:txBody>
      </p:sp>
    </p:spTree>
    <p:extLst>
      <p:ext uri="{BB962C8B-B14F-4D97-AF65-F5344CB8AC3E}">
        <p14:creationId xmlns="" xmlns:p14="http://schemas.microsoft.com/office/powerpoint/2010/main" val="26115799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Cuando discutimos en los tribunales y tomamos decisiones de inversión; cuando trasladamos a nuestras familias de una comunidad a otra... la lista sigue y sigue. </a:t>
            </a:r>
          </a:p>
          <a:p>
            <a:r>
              <a:rPr lang="es-ES" dirty="0" smtClean="0">
                <a:latin typeface="Bookman Old Style" pitchFamily="18" charset="0"/>
              </a:rPr>
              <a:t>Hay tantas ocasiones en las que tenemos que hacerlo bien. </a:t>
            </a:r>
          </a:p>
        </p:txBody>
      </p:sp>
    </p:spTree>
    <p:extLst>
      <p:ext uri="{BB962C8B-B14F-4D97-AF65-F5344CB8AC3E}">
        <p14:creationId xmlns="" xmlns:p14="http://schemas.microsoft.com/office/powerpoint/2010/main" val="2611579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50" dirty="0" smtClean="0">
                <a:latin typeface="Bookman Old Style" pitchFamily="18" charset="0"/>
              </a:rPr>
              <a:t>Sentimos presión para tener éxito. </a:t>
            </a:r>
          </a:p>
          <a:p>
            <a:r>
              <a:rPr lang="es-ES" sz="3050" dirty="0" smtClean="0">
                <a:latin typeface="Bookman Old Style" pitchFamily="18" charset="0"/>
              </a:rPr>
              <a:t>Sin embargo, no nos damos cuenta de que nuestro “éxito” a menudo depende de saber quiénes somos y qué podemos lograr; que cuando bateamos en la parte baja de la novena nuestra tarea es muy diferente si somos un jugador utilitario que si somos Babe Ruth.</a:t>
            </a:r>
          </a:p>
        </p:txBody>
      </p:sp>
    </p:spTree>
    <p:extLst>
      <p:ext uri="{BB962C8B-B14F-4D97-AF65-F5344CB8AC3E}">
        <p14:creationId xmlns="" xmlns:p14="http://schemas.microsoft.com/office/powerpoint/2010/main" val="2611579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50" dirty="0" smtClean="0">
                <a:latin typeface="Bookman Old Style" pitchFamily="18" charset="0"/>
              </a:rPr>
              <a:t>No todo el mundo se define por batear un jonrón. ¡Algunos tienen éxito simplemente manteniendo el rally en marcha!</a:t>
            </a:r>
          </a:p>
          <a:p>
            <a:r>
              <a:rPr lang="es-ES" sz="3050" dirty="0" smtClean="0">
                <a:latin typeface="Bookman Old Style" pitchFamily="18" charset="0"/>
              </a:rPr>
              <a:t>Si sentimos presión en nuestras vidas, ¡imagínense la presión que sintió Eliezer cuando Avraham lo envió a buscar una esposa para su amado hijo, Yitzjak! </a:t>
            </a:r>
          </a:p>
        </p:txBody>
      </p:sp>
    </p:spTree>
    <p:extLst>
      <p:ext uri="{BB962C8B-B14F-4D97-AF65-F5344CB8AC3E}">
        <p14:creationId xmlns="" xmlns:p14="http://schemas.microsoft.com/office/powerpoint/2010/main" val="26115799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100" dirty="0" smtClean="0">
                <a:latin typeface="Bookman Old Style" pitchFamily="18" charset="0"/>
              </a:rPr>
              <a:t>El desafío de encontrar el compañero de vida adecuado podría ser la tarea más abrumadora que existe. </a:t>
            </a:r>
          </a:p>
          <a:p>
            <a:r>
              <a:rPr lang="es-ES" sz="3100" dirty="0" smtClean="0">
                <a:latin typeface="Bookman Old Style" pitchFamily="18" charset="0"/>
              </a:rPr>
              <a:t>En la tradición judía, el matrimonio es una unión sagrada, en la que Dios se deleita especialmente. De hecho, cada uno de nosotros tiene un alma gemela que Dios ha elegido para nosotros. </a:t>
            </a:r>
          </a:p>
        </p:txBody>
      </p:sp>
    </p:spTree>
    <p:extLst>
      <p:ext uri="{BB962C8B-B14F-4D97-AF65-F5344CB8AC3E}">
        <p14:creationId xmlns="" xmlns:p14="http://schemas.microsoft.com/office/powerpoint/2010/main" val="2611579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Para encontrar el correcto... oh, eso sí que es presión. ¡Encontrar a esa persona especial y participar en el acto de valentía necesario para hacer la conexión no es para los débiles de corazón! </a:t>
            </a:r>
          </a:p>
          <a:p>
            <a:r>
              <a:rPr lang="es-ES" sz="3000" dirty="0" smtClean="0">
                <a:latin typeface="Bookman Old Style" pitchFamily="18" charset="0"/>
              </a:rPr>
              <a:t>Nuestra pareja perfecta podría cruzarse en nuestro camino cien veces al día. </a:t>
            </a:r>
          </a:p>
        </p:txBody>
      </p:sp>
    </p:spTree>
    <p:extLst>
      <p:ext uri="{BB962C8B-B14F-4D97-AF65-F5344CB8AC3E}">
        <p14:creationId xmlns="" xmlns:p14="http://schemas.microsoft.com/office/powerpoint/2010/main" val="26115799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O puede que esté visitando a la familia y se cruce en nuestro camino solo una vez.</a:t>
            </a:r>
          </a:p>
          <a:p>
            <a:r>
              <a:rPr lang="es-ES" sz="3000" dirty="0" smtClean="0">
                <a:latin typeface="Bookman Old Style" pitchFamily="18" charset="0"/>
              </a:rPr>
              <a:t>Nuestra amada puede estar justo frente a nosotros, pero no la vemos.</a:t>
            </a:r>
          </a:p>
          <a:p>
            <a:r>
              <a:rPr lang="es-ES" sz="3000" dirty="0" smtClean="0">
                <a:latin typeface="Bookman Old Style" pitchFamily="18" charset="0"/>
              </a:rPr>
              <a:t>Con tantas oportunidades de perder nuestra pareja perfecta, el riesgo de fallar es demasiado grande para dejarlo al azar; </a:t>
            </a:r>
          </a:p>
        </p:txBody>
      </p:sp>
    </p:spTree>
    <p:extLst>
      <p:ext uri="{BB962C8B-B14F-4D97-AF65-F5344CB8AC3E}">
        <p14:creationId xmlns="" xmlns:p14="http://schemas.microsoft.com/office/powerpoint/2010/main" val="26115799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50" dirty="0" smtClean="0">
                <a:latin typeface="Bookman Old Style" pitchFamily="18" charset="0"/>
              </a:rPr>
              <a:t>El gran drama relacional personal de nuestra vida es demasiado esencial para confiar en nuestras pasiones transitorias; la repentina ligereza en nuestros corazones o nuestras propias esperanzas y sueños fugaces.</a:t>
            </a:r>
          </a:p>
          <a:p>
            <a:r>
              <a:rPr lang="es-ES" sz="2750" dirty="0" smtClean="0">
                <a:latin typeface="Bookman Old Style" pitchFamily="18" charset="0"/>
              </a:rPr>
              <a:t>Así, es para nosotros ahora, así fue cuando Avraham recurrió a su servidor de confianza para encontrar una pareja para Yitzjak.</a:t>
            </a:r>
          </a:p>
        </p:txBody>
      </p:sp>
    </p:spTree>
    <p:extLst>
      <p:ext uri="{BB962C8B-B14F-4D97-AF65-F5344CB8AC3E}">
        <p14:creationId xmlns="" xmlns:p14="http://schemas.microsoft.com/office/powerpoint/2010/main" val="26115799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00" dirty="0" smtClean="0">
                <a:latin typeface="Bookman Old Style" pitchFamily="18" charset="0"/>
              </a:rPr>
              <a:t>Después de la temprana promesa de convertirse en el padre de nuestra gran nación, Avraham esperó durante una larga vida el privilegio de tener un hijo. </a:t>
            </a:r>
          </a:p>
          <a:p>
            <a:r>
              <a:rPr lang="es-ES" sz="2700" dirty="0" smtClean="0">
                <a:latin typeface="Bookman Old Style" pitchFamily="18" charset="0"/>
              </a:rPr>
              <a:t>Ahora, en sus últimos años, sabía que para que la promesa de esa nación se hiciera realidad, el compañero de vida de Yitzjak tendría que estar comprometido con los ideales que Avraham y Sarah le habían inculcado a Yitzjak. </a:t>
            </a:r>
          </a:p>
        </p:txBody>
      </p:sp>
    </p:spTree>
    <p:extLst>
      <p:ext uri="{BB962C8B-B14F-4D97-AF65-F5344CB8AC3E}">
        <p14:creationId xmlns="" xmlns:p14="http://schemas.microsoft.com/office/powerpoint/2010/main" val="261157990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Pero, ¿cómo se podría encontrar un socio así?</a:t>
            </a:r>
          </a:p>
          <a:p>
            <a:r>
              <a:rPr lang="es-ES" dirty="0" smtClean="0">
                <a:latin typeface="Bookman Old Style" pitchFamily="18" charset="0"/>
              </a:rPr>
              <a:t>A los ojos de Abraham, no podía haber Shadjan tan digno de confianza como Eliezer. </a:t>
            </a:r>
          </a:p>
          <a:p>
            <a:r>
              <a:rPr lang="es-ES" dirty="0" smtClean="0">
                <a:latin typeface="Bookman Old Style" pitchFamily="18" charset="0"/>
              </a:rPr>
              <a:t>Entonces, Avraham le indicó adónde ir y las cualidades que debía buscar. </a:t>
            </a:r>
          </a:p>
        </p:txBody>
      </p:sp>
    </p:spTree>
    <p:extLst>
      <p:ext uri="{BB962C8B-B14F-4D97-AF65-F5344CB8AC3E}">
        <p14:creationId xmlns="" xmlns:p14="http://schemas.microsoft.com/office/powerpoint/2010/main" val="26115799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Preparado para cumplir con la directiva de su amo, hizo una pausa para hacer lo que nos parecería una pregunta lógica: "¿Quizás (</a:t>
            </a:r>
            <a:r>
              <a:rPr lang="es-ES" b="1" i="1" dirty="0" smtClean="0">
                <a:latin typeface="Bookman Old Style" pitchFamily="18" charset="0"/>
              </a:rPr>
              <a:t>ulai</a:t>
            </a:r>
            <a:r>
              <a:rPr lang="es-ES" dirty="0" smtClean="0">
                <a:latin typeface="Bookman Old Style" pitchFamily="18" charset="0"/>
              </a:rPr>
              <a:t>) la mujer no irá tras de mí?" ¿Qué pasaría si, temía, tuviera éxito en encontrar a la pareja de Yitzjak, pero ella se negara a regresar con él?</a:t>
            </a:r>
          </a:p>
        </p:txBody>
      </p:sp>
    </p:spTree>
    <p:extLst>
      <p:ext uri="{BB962C8B-B14F-4D97-AF65-F5344CB8AC3E}">
        <p14:creationId xmlns="" xmlns:p14="http://schemas.microsoft.com/office/powerpoint/2010/main" val="26115799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¡Ulai!</a:t>
            </a:r>
          </a:p>
          <a:p>
            <a:r>
              <a:rPr lang="es-ES" sz="3000" dirty="0" smtClean="0">
                <a:latin typeface="Bookman Old Style" pitchFamily="18" charset="0"/>
              </a:rPr>
              <a:t>¡Imagínense! El futuro del pueblo judío descansaba sobre este “¡quizás!”</a:t>
            </a:r>
          </a:p>
          <a:p>
            <a:r>
              <a:rPr lang="es-ES" sz="3000" dirty="0" smtClean="0">
                <a:latin typeface="Bookman Old Style" pitchFamily="18" charset="0"/>
              </a:rPr>
              <a:t>Rashí cita un Midrash que se enfoca en la ortografía de </a:t>
            </a:r>
            <a:r>
              <a:rPr lang="es-ES" sz="3000" b="1" i="1" dirty="0" smtClean="0">
                <a:latin typeface="Bookman Old Style" pitchFamily="18" charset="0"/>
              </a:rPr>
              <a:t>ulai</a:t>
            </a:r>
            <a:r>
              <a:rPr lang="es-ES" sz="3000" dirty="0" smtClean="0">
                <a:latin typeface="Bookman Old Style" pitchFamily="18" charset="0"/>
              </a:rPr>
              <a:t> (</a:t>
            </a:r>
            <a:r>
              <a:rPr lang="es-ES" sz="3000" i="1" dirty="0" smtClean="0">
                <a:latin typeface="Bookman Old Style" pitchFamily="18" charset="0"/>
              </a:rPr>
              <a:t>alef, lamed, yud</a:t>
            </a:r>
            <a:r>
              <a:rPr lang="es-ES" sz="3000" dirty="0" smtClean="0">
                <a:latin typeface="Bookman Old Style" pitchFamily="18" charset="0"/>
              </a:rPr>
              <a:t>) y señala que esas mismas letras, con un simple cambio de vocal, también podrían leerse como </a:t>
            </a:r>
            <a:r>
              <a:rPr lang="es-ES" sz="3000" b="1" i="1" dirty="0" smtClean="0">
                <a:latin typeface="Bookman Old Style" pitchFamily="18" charset="0"/>
              </a:rPr>
              <a:t>eilai</a:t>
            </a:r>
            <a:r>
              <a:rPr lang="es-ES" sz="3000" dirty="0" smtClean="0">
                <a:latin typeface="Bookman Old Style" pitchFamily="18" charset="0"/>
              </a:rPr>
              <a:t> – “para mí”. </a:t>
            </a:r>
          </a:p>
        </p:txBody>
      </p:sp>
    </p:spTree>
    <p:extLst>
      <p:ext uri="{BB962C8B-B14F-4D97-AF65-F5344CB8AC3E}">
        <p14:creationId xmlns="" xmlns:p14="http://schemas.microsoft.com/office/powerpoint/2010/main" val="26115799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¿Cuál podría ser la consecuencia de este cambio “menor”? </a:t>
            </a:r>
          </a:p>
          <a:p>
            <a:r>
              <a:rPr lang="es-ES" dirty="0" smtClean="0">
                <a:latin typeface="Bookman Old Style" pitchFamily="18" charset="0"/>
              </a:rPr>
              <a:t>Mucho, como resulta. Nuestra tradición enseña que la Torá es perfecta y completa, cada letra y espacio que está ahí debe estar ahí; cada letra y espacio que no está ahí, no debería estar ahí. </a:t>
            </a:r>
          </a:p>
        </p:txBody>
      </p:sp>
    </p:spTree>
    <p:extLst>
      <p:ext uri="{BB962C8B-B14F-4D97-AF65-F5344CB8AC3E}">
        <p14:creationId xmlns="" xmlns:p14="http://schemas.microsoft.com/office/powerpoint/2010/main" val="26115799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Por lo tanto, ¡cualquier cambio en la lectura debe enseñar lecciones profundas sobre la narrativa, sobre Eliezer y sobre nosotros mismos!</a:t>
            </a:r>
          </a:p>
          <a:p>
            <a:r>
              <a:rPr lang="es-ES" dirty="0" smtClean="0">
                <a:latin typeface="Bookman Old Style" pitchFamily="18" charset="0"/>
              </a:rPr>
              <a:t>Así es que el Midrash sugiere que incluso cuando Avraham buscaba una pareja para Yitzjak, Eliezer estaba pensando en sí mismo. </a:t>
            </a:r>
          </a:p>
        </p:txBody>
      </p:sp>
    </p:spTree>
    <p:extLst>
      <p:ext uri="{BB962C8B-B14F-4D97-AF65-F5344CB8AC3E}">
        <p14:creationId xmlns="" xmlns:p14="http://schemas.microsoft.com/office/powerpoint/2010/main" val="2611579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Dio la casualidad de que tenía su propia hija y estaba ansioso por “casarla” y con su pregunta, su </a:t>
            </a:r>
            <a:r>
              <a:rPr lang="es-ES" i="1" dirty="0" smtClean="0">
                <a:latin typeface="Bookman Old Style" pitchFamily="18" charset="0"/>
              </a:rPr>
              <a:t>ulai</a:t>
            </a:r>
            <a:r>
              <a:rPr lang="es-ES" dirty="0" smtClean="0">
                <a:latin typeface="Bookman Old Style" pitchFamily="18" charset="0"/>
              </a:rPr>
              <a:t>, estaba tratando de atraer la atención de Avraham hacia su familia. “¿Por qué”, estaba preguntando, “enviarme a esta larga caminata para encontrar un </a:t>
            </a:r>
            <a:r>
              <a:rPr lang="es-ES" b="1" i="1" dirty="0" smtClean="0">
                <a:latin typeface="Bookman Old Style" pitchFamily="18" charset="0"/>
              </a:rPr>
              <a:t>shiduj –buscar una novia</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Mira, mírame (</a:t>
            </a:r>
            <a:r>
              <a:rPr lang="es-ES" i="1" dirty="0" smtClean="0">
                <a:latin typeface="Bookman Old Style" pitchFamily="18" charset="0"/>
              </a:rPr>
              <a:t>elai</a:t>
            </a:r>
            <a:r>
              <a:rPr lang="es-ES" dirty="0" smtClean="0">
                <a:latin typeface="Bookman Old Style" pitchFamily="18" charset="0"/>
              </a:rPr>
              <a:t>). ¡Tengo una hija para que Yitzjak se case!”</a:t>
            </a:r>
          </a:p>
          <a:p>
            <a:r>
              <a:rPr lang="es-ES" dirty="0" smtClean="0">
                <a:latin typeface="Bookman Old Style" pitchFamily="18" charset="0"/>
              </a:rPr>
              <a:t>¿Quién era este Eliezer, que de repente se imaginó a sí mismo a la par de su amo, capaz de imaginarse a sí mismo como el suegro de Yitzjak? </a:t>
            </a:r>
          </a:p>
          <a:p>
            <a:r>
              <a:rPr lang="es-ES" dirty="0" smtClean="0">
                <a:latin typeface="Bookman Old Style" pitchFamily="18" charset="0"/>
              </a:rPr>
              <a:t>Esta no es la pregunta hecha por un Shadjan inocente y honesto. </a:t>
            </a:r>
          </a:p>
        </p:txBody>
      </p:sp>
    </p:spTree>
    <p:extLst>
      <p:ext uri="{BB962C8B-B14F-4D97-AF65-F5344CB8AC3E}">
        <p14:creationId xmlns="" xmlns:p14="http://schemas.microsoft.com/office/powerpoint/2010/main" val="26115799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Todo lo contrario. Su ulai traicionó su verdadera intención.</a:t>
            </a:r>
          </a:p>
          <a:p>
            <a:r>
              <a:rPr lang="es-ES" dirty="0" smtClean="0">
                <a:latin typeface="Bookman Old Style" pitchFamily="18" charset="0"/>
              </a:rPr>
              <a:t>A menudo, es solo un "desliz" que revela nuestros pensamientos e intenciones más profundos.</a:t>
            </a:r>
          </a:p>
          <a:p>
            <a:r>
              <a:rPr lang="es-ES" dirty="0" smtClean="0">
                <a:latin typeface="Bookman Old Style" pitchFamily="18" charset="0"/>
              </a:rPr>
              <a:t>Ulai. El Gaón de Vilna explica que hay dos palabras en hebreo que significan "quizás": </a:t>
            </a:r>
            <a:r>
              <a:rPr lang="es-ES" b="1" i="1" dirty="0" smtClean="0">
                <a:latin typeface="Bookman Old Style" pitchFamily="18" charset="0"/>
              </a:rPr>
              <a:t>ulai y pen</a:t>
            </a:r>
            <a:r>
              <a:rPr lang="es-ES" dirty="0" smtClean="0">
                <a:latin typeface="Bookman Old Style" pitchFamily="18" charset="0"/>
              </a:rPr>
              <a:t>. </a:t>
            </a:r>
          </a:p>
        </p:txBody>
      </p:sp>
    </p:spTree>
    <p:extLst>
      <p:ext uri="{BB962C8B-B14F-4D97-AF65-F5344CB8AC3E}">
        <p14:creationId xmlns="" xmlns:p14="http://schemas.microsoft.com/office/powerpoint/2010/main" val="26115799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endParaRPr lang="es-ES" dirty="0" smtClean="0">
              <a:latin typeface="Bookman Old Style" pitchFamily="18" charset="0"/>
            </a:endParaRPr>
          </a:p>
          <a:p>
            <a:endParaRPr lang="es-ES" dirty="0" smtClean="0">
              <a:latin typeface="Bookman Old Style" pitchFamily="18" charset="0"/>
            </a:endParaRPr>
          </a:p>
          <a:p>
            <a:endParaRPr lang="es-ES" dirty="0" smtClean="0">
              <a:latin typeface="Bookman Old Style" pitchFamily="18" charset="0"/>
            </a:endParaRPr>
          </a:p>
          <a:p>
            <a:r>
              <a:rPr lang="es-ES" sz="4400" dirty="0" smtClean="0">
                <a:latin typeface="Bookman Old Style" pitchFamily="18" charset="0"/>
              </a:rPr>
              <a:t>"quizás": </a:t>
            </a:r>
            <a:r>
              <a:rPr lang="es-ES" sz="4400" b="1" i="1" dirty="0" smtClean="0">
                <a:latin typeface="Bookman Old Style" pitchFamily="18" charset="0"/>
              </a:rPr>
              <a:t>ulai </a:t>
            </a:r>
            <a:r>
              <a:rPr lang="es-ES" sz="4400" i="1" dirty="0" smtClean="0">
                <a:latin typeface="Bookman Old Style" pitchFamily="18" charset="0"/>
              </a:rPr>
              <a:t>y</a:t>
            </a:r>
            <a:r>
              <a:rPr lang="es-ES" sz="4400" b="1" i="1" dirty="0" smtClean="0">
                <a:latin typeface="Bookman Old Style" pitchFamily="18" charset="0"/>
              </a:rPr>
              <a:t> pen</a:t>
            </a:r>
            <a:r>
              <a:rPr lang="es-ES" sz="4400" dirty="0" smtClean="0">
                <a:latin typeface="Bookman Old Style" pitchFamily="18" charset="0"/>
              </a:rPr>
              <a:t>. </a:t>
            </a:r>
          </a:p>
          <a:p>
            <a:r>
              <a:rPr lang="es-ES" sz="4400" dirty="0" smtClean="0">
                <a:latin typeface="Bookman Old Style" pitchFamily="18" charset="0"/>
              </a:rPr>
              <a:t>“quizás”: </a:t>
            </a:r>
            <a:r>
              <a:rPr lang="he-IL" sz="4400" dirty="0" smtClean="0">
                <a:latin typeface="Bookman Old Style" pitchFamily="18" charset="0"/>
              </a:rPr>
              <a:t>אוּלַי</a:t>
            </a:r>
            <a:r>
              <a:rPr lang="en-US" sz="4400" dirty="0" smtClean="0">
                <a:latin typeface="Bookman Old Style" pitchFamily="18" charset="0"/>
              </a:rPr>
              <a:t> - </a:t>
            </a:r>
            <a:r>
              <a:rPr lang="he-IL" sz="4400" dirty="0" smtClean="0">
                <a:latin typeface="Bookman Old Style" pitchFamily="18" charset="0"/>
              </a:rPr>
              <a:t>פּן</a:t>
            </a:r>
            <a:r>
              <a:rPr lang="en-US" sz="4400" dirty="0" smtClean="0">
                <a:latin typeface="Bookman Old Style" pitchFamily="18" charset="0"/>
              </a:rPr>
              <a:t> </a:t>
            </a:r>
            <a:endParaRPr lang="es-ES" sz="44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Aunque ambos significan "quizás", hay una distinción importante entre los dos. </a:t>
            </a:r>
          </a:p>
          <a:p>
            <a:r>
              <a:rPr lang="es-ES" dirty="0" smtClean="0">
                <a:latin typeface="Bookman Old Style" pitchFamily="18" charset="0"/>
              </a:rPr>
              <a:t>Cuando uno usa el término pen, está sugiriendo que espera que la posibilidad de la que se habla no tenga lugar, como en la advertencia de Dios contra la idolatría: </a:t>
            </a:r>
          </a:p>
        </p:txBody>
      </p:sp>
    </p:spTree>
    <p:extLst>
      <p:ext uri="{BB962C8B-B14F-4D97-AF65-F5344CB8AC3E}">
        <p14:creationId xmlns="" xmlns:p14="http://schemas.microsoft.com/office/powerpoint/2010/main" val="26115799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endParaRPr lang="es-ES" b="1" dirty="0" smtClean="0">
              <a:latin typeface="Bookman Old Style" pitchFamily="18" charset="0"/>
            </a:endParaRPr>
          </a:p>
          <a:p>
            <a:endParaRPr lang="es-ES" b="1" dirty="0" smtClean="0">
              <a:latin typeface="Bookman Old Style" pitchFamily="18" charset="0"/>
            </a:endParaRPr>
          </a:p>
          <a:p>
            <a:r>
              <a:rPr lang="es-ES" sz="4000" b="1" dirty="0" smtClean="0">
                <a:latin typeface="Bookman Old Style" pitchFamily="18" charset="0"/>
              </a:rPr>
              <a:t>hishamru la‘jem pen yifté le'vavejem </a:t>
            </a:r>
            <a:r>
              <a:rPr lang="es-ES" sz="4000" dirty="0" smtClean="0">
                <a:latin typeface="Bookman Old Style" pitchFamily="18" charset="0"/>
              </a:rPr>
              <a:t>(Cuidado, no sea que sus corazones sean seducidos). </a:t>
            </a:r>
          </a:p>
        </p:txBody>
      </p:sp>
    </p:spTree>
    <p:extLst>
      <p:ext uri="{BB962C8B-B14F-4D97-AF65-F5344CB8AC3E}">
        <p14:creationId xmlns="" xmlns:p14="http://schemas.microsoft.com/office/powerpoint/2010/main" val="26115799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Está claro que Dios espera que no nos desviemos y sigamos la idolatría – </a:t>
            </a:r>
            <a:r>
              <a:rPr lang="es-ES" sz="3000" b="1" i="1" dirty="0" smtClean="0">
                <a:latin typeface="Bookman Old Style" pitchFamily="18" charset="0"/>
              </a:rPr>
              <a:t>pen</a:t>
            </a:r>
            <a:r>
              <a:rPr lang="es-ES" sz="3000" dirty="0" smtClean="0">
                <a:latin typeface="Bookman Old Style" pitchFamily="18" charset="0"/>
              </a:rPr>
              <a:t>.</a:t>
            </a:r>
          </a:p>
          <a:p>
            <a:r>
              <a:rPr lang="es-ES" sz="3000" dirty="0" smtClean="0">
                <a:latin typeface="Bookman Old Style" pitchFamily="18" charset="0"/>
              </a:rPr>
              <a:t>Sin embargo, cuando uno espera y anticipa que ocurrirá la opción que menciona, usa la palabra </a:t>
            </a:r>
            <a:r>
              <a:rPr lang="es-ES" sz="3000" b="1" i="1" dirty="0" smtClean="0">
                <a:latin typeface="Bookman Old Style" pitchFamily="18" charset="0"/>
              </a:rPr>
              <a:t>ulai</a:t>
            </a:r>
            <a:r>
              <a:rPr lang="es-ES" sz="3000" dirty="0" smtClean="0">
                <a:latin typeface="Bookman Old Style" pitchFamily="18" charset="0"/>
              </a:rPr>
              <a:t>, como cuando Abraham suplicó a Dios que no destruyera a Sodoma, “Ulai – quizás haya cincuenta personas justas…”</a:t>
            </a:r>
          </a:p>
        </p:txBody>
      </p:sp>
    </p:spTree>
    <p:extLst>
      <p:ext uri="{BB962C8B-B14F-4D97-AF65-F5344CB8AC3E}">
        <p14:creationId xmlns="" xmlns:p14="http://schemas.microsoft.com/office/powerpoint/2010/main" val="26115799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700" dirty="0" smtClean="0">
                <a:latin typeface="Bookman Old Style" pitchFamily="18" charset="0"/>
              </a:rPr>
              <a:t>Y es por eso que Jazal criticó el uso del término por parte de Eliezer y en él discernió su verdadera intención. No usó la palabra pen. </a:t>
            </a:r>
          </a:p>
          <a:p>
            <a:r>
              <a:rPr lang="es-ES" sz="2700" dirty="0" smtClean="0">
                <a:latin typeface="Bookman Old Style" pitchFamily="18" charset="0"/>
              </a:rPr>
              <a:t>En cambio, al usar la palabra ulai, aprendemos que él no quería que la mujer lo siguiera. ¡En cambio, esperaba que si ella no lo seguía, el resultado sería que Avraham no tendría más opción que casar a Yitzjak con la hija de Eliezer!</a:t>
            </a:r>
          </a:p>
        </p:txBody>
      </p:sp>
    </p:spTree>
    <p:extLst>
      <p:ext uri="{BB962C8B-B14F-4D97-AF65-F5344CB8AC3E}">
        <p14:creationId xmlns="" xmlns:p14="http://schemas.microsoft.com/office/powerpoint/2010/main" val="26115799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800" b="1" i="1" dirty="0" smtClean="0">
                <a:latin typeface="Bookman Old Style" pitchFamily="18" charset="0"/>
              </a:rPr>
              <a:t>Ulai… </a:t>
            </a:r>
            <a:r>
              <a:rPr lang="es-ES" sz="2800" dirty="0" smtClean="0">
                <a:latin typeface="Bookman Old Style" pitchFamily="18" charset="0"/>
              </a:rPr>
              <a:t>Eliezer usando este término deja al descubierto su verdadera intención en su tarea, a pesar de que él era el sirviente más confiable de Avraham. </a:t>
            </a:r>
          </a:p>
          <a:p>
            <a:r>
              <a:rPr lang="es-ES" sz="2800" dirty="0" smtClean="0">
                <a:latin typeface="Bookman Old Style" pitchFamily="18" charset="0"/>
              </a:rPr>
              <a:t>Al igual que el jugador utilitario se engañó pensando que era Babe Ruth, la situación nubló el pensamiento de Eliezer y le hizo pensar que era más de lo que era; que él podría batear hasta las graderías.</a:t>
            </a:r>
          </a:p>
        </p:txBody>
      </p:sp>
    </p:spTree>
    <p:extLst>
      <p:ext uri="{BB962C8B-B14F-4D97-AF65-F5344CB8AC3E}">
        <p14:creationId xmlns="" xmlns:p14="http://schemas.microsoft.com/office/powerpoint/2010/main" val="261157990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El comportamiento de Eliezer nos enseña muchas cosas, la más importante es que necesitamos saber quiénes somos y entender nuestro lugar. </a:t>
            </a:r>
          </a:p>
          <a:p>
            <a:r>
              <a:rPr lang="es-ES" sz="3000" dirty="0" smtClean="0">
                <a:latin typeface="Bookman Old Style" pitchFamily="18" charset="0"/>
              </a:rPr>
              <a:t>De hecho, S'fat Emet (Jayé Sarah 5639) cita un Midrash que dice "¿Quién es sabio? Alguien que conoce su lugar’. </a:t>
            </a:r>
          </a:p>
        </p:txBody>
      </p:sp>
    </p:spTree>
    <p:extLst>
      <p:ext uri="{BB962C8B-B14F-4D97-AF65-F5344CB8AC3E}">
        <p14:creationId xmlns="" xmlns:p14="http://schemas.microsoft.com/office/powerpoint/2010/main" val="26115799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¡Cuánto más cierta es esta lección para nosotros!</a:t>
            </a:r>
          </a:p>
          <a:p>
            <a:r>
              <a:rPr lang="es-ES" dirty="0" smtClean="0">
                <a:latin typeface="Bookman Old Style" pitchFamily="18" charset="0"/>
              </a:rPr>
              <a:t>Eliezer perdió de vista la diferencia entre él, el siervo fiel, y Avraham, su maestro, el maestro y líder justo y sabio. </a:t>
            </a:r>
          </a:p>
          <a:p>
            <a:r>
              <a:rPr lang="es-ES" dirty="0" smtClean="0">
                <a:latin typeface="Bookman Old Style" pitchFamily="18" charset="0"/>
              </a:rPr>
              <a:t>En su pensamiento confuso, </a:t>
            </a:r>
            <a:r>
              <a:rPr lang="es-ES" i="1" dirty="0" smtClean="0">
                <a:latin typeface="Bookman Old Style" pitchFamily="18" charset="0"/>
              </a:rPr>
              <a:t>ulai</a:t>
            </a:r>
            <a:r>
              <a:rPr lang="es-ES" dirty="0" smtClean="0">
                <a:latin typeface="Bookman Old Style" pitchFamily="18" charset="0"/>
              </a:rPr>
              <a:t> se convirtió en </a:t>
            </a:r>
            <a:r>
              <a:rPr lang="es-ES" i="1" dirty="0" smtClean="0">
                <a:latin typeface="Bookman Old Style" pitchFamily="18" charset="0"/>
              </a:rPr>
              <a:t>elai</a:t>
            </a:r>
            <a:r>
              <a:rPr lang="es-ES" dirty="0" smtClean="0">
                <a:latin typeface="Bookman Old Style" pitchFamily="18" charset="0"/>
              </a:rPr>
              <a:t>.</a:t>
            </a:r>
          </a:p>
        </p:txBody>
      </p:sp>
    </p:spTree>
    <p:extLst>
      <p:ext uri="{BB962C8B-B14F-4D97-AF65-F5344CB8AC3E}">
        <p14:creationId xmlns="" xmlns:p14="http://schemas.microsoft.com/office/powerpoint/2010/main" val="2611579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Todos hemos sido Eliezer. Todos hemos fantaseado con que seríamos nosotros quienes pegaríamos el jonrón, cerraríamos el trato, daríamos el argumento final. </a:t>
            </a:r>
          </a:p>
          <a:p>
            <a:r>
              <a:rPr lang="es-ES" sz="3000" dirty="0" smtClean="0">
                <a:latin typeface="Bookman Old Style" pitchFamily="18" charset="0"/>
              </a:rPr>
              <a:t>Al hacerlo, no reconocemos que nuestros compañeros de trabajo, amigos y cónyuges a menudo poseen talentos y habilidades que nosotros no tenemos.</a:t>
            </a:r>
          </a:p>
        </p:txBody>
      </p:sp>
    </p:spTree>
    <p:extLst>
      <p:ext uri="{BB962C8B-B14F-4D97-AF65-F5344CB8AC3E}">
        <p14:creationId xmlns="" xmlns:p14="http://schemas.microsoft.com/office/powerpoint/2010/main" val="26115799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2900" dirty="0" smtClean="0">
                <a:latin typeface="Bookman Old Style" pitchFamily="18" charset="0"/>
              </a:rPr>
              <a:t>Esa realización a veces es difícil de aceptar. Sin embargo, nuestro éxito a menudo depende de esa realización; a menudo depende de saber cuándo dar un paso atrás y dejar que otro tome la iniciativa.</a:t>
            </a:r>
          </a:p>
          <a:p>
            <a:r>
              <a:rPr lang="es-ES" sz="2900" dirty="0" smtClean="0">
                <a:latin typeface="Bookman Old Style" pitchFamily="18" charset="0"/>
              </a:rPr>
              <a:t>Nuestro deseo de ser el que “lleve el día” no es maldad, no más de lo que Eliezer estaba siendo tortuoso en esta narración. </a:t>
            </a:r>
          </a:p>
        </p:txBody>
      </p:sp>
    </p:spTree>
    <p:extLst>
      <p:ext uri="{BB962C8B-B14F-4D97-AF65-F5344CB8AC3E}">
        <p14:creationId xmlns="" xmlns:p14="http://schemas.microsoft.com/office/powerpoint/2010/main" val="26115799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Como sugiere Reb Yitzjak de Vurka, mientras Eliezer estuvo en compañía de Avraham, nunca se le habría ocurrido considerar un matrimonio entre su hija y Yitzjak. </a:t>
            </a:r>
          </a:p>
          <a:p>
            <a:r>
              <a:rPr lang="es-ES" dirty="0" smtClean="0">
                <a:latin typeface="Bookman Old Style" pitchFamily="18" charset="0"/>
              </a:rPr>
              <a:t>Fue solo cuando estaba sentado en la compañía de </a:t>
            </a:r>
            <a:r>
              <a:rPr lang="es-ES" dirty="0" err="1" smtClean="0">
                <a:latin typeface="Bookman Old Style" pitchFamily="18" charset="0"/>
              </a:rPr>
              <a:t>Bethuel</a:t>
            </a:r>
            <a:r>
              <a:rPr lang="es-ES" dirty="0" smtClean="0">
                <a:latin typeface="Bookman Old Style" pitchFamily="18" charset="0"/>
              </a:rPr>
              <a:t> y Lavan que pensó para sí mismo: </a:t>
            </a:r>
          </a:p>
        </p:txBody>
      </p:sp>
    </p:spTree>
    <p:extLst>
      <p:ext uri="{BB962C8B-B14F-4D97-AF65-F5344CB8AC3E}">
        <p14:creationId xmlns="" xmlns:p14="http://schemas.microsoft.com/office/powerpoint/2010/main" val="26115799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“Hmm. Soy lo suficientemente bueno para esta gente; Ciertamente soy digno de tal shiduj…” y comenzó a imaginarse a su propia hija casada con Isaac.</a:t>
            </a:r>
          </a:p>
          <a:p>
            <a:r>
              <a:rPr lang="es-ES" sz="3000" dirty="0" smtClean="0">
                <a:latin typeface="Bookman Old Style" pitchFamily="18" charset="0"/>
              </a:rPr>
              <a:t>Así también nosotros, en presencia de aquellos que podrían influir en nuestro pensamiento, hacemos que nuestras mentes nos engañen. </a:t>
            </a:r>
          </a:p>
        </p:txBody>
      </p:sp>
    </p:spTree>
    <p:extLst>
      <p:ext uri="{BB962C8B-B14F-4D97-AF65-F5344CB8AC3E}">
        <p14:creationId xmlns="" xmlns:p14="http://schemas.microsoft.com/office/powerpoint/2010/main" val="2611579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sz="3000" dirty="0" smtClean="0">
                <a:latin typeface="Bookman Old Style" pitchFamily="18" charset="0"/>
              </a:rPr>
              <a:t>¡Es cuando estamos lejos de la comunidad de aquellos en quienes podemos confiar para mantenernos en el buen camino que racionalizamos y nos comprometemos y nos encontramos poniendo excusas de por qué las cosas deberían ser de la manera que nos gustaría en lugar de la forma en que Dios quiere!</a:t>
            </a:r>
          </a:p>
        </p:txBody>
      </p:sp>
    </p:spTree>
    <p:extLst>
      <p:ext uri="{BB962C8B-B14F-4D97-AF65-F5344CB8AC3E}">
        <p14:creationId xmlns="" xmlns:p14="http://schemas.microsoft.com/office/powerpoint/2010/main" val="26115799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Si el buen y confiable Eliezer podía ser influenciado en su pensamiento cuando estaba en presencia de tanta licencia y poder, ¿cuánto más podríamos ser vulnerables a la lógica retorcida y al pensamiento tortuoso?</a:t>
            </a:r>
          </a:p>
          <a:p>
            <a:r>
              <a:rPr lang="es-ES" dirty="0" smtClean="0">
                <a:latin typeface="Bookman Old Style" pitchFamily="18" charset="0"/>
              </a:rPr>
              <a:t>Los caminos del hombre son astutos. Los caminos de Dios son verdaderos.</a:t>
            </a:r>
          </a:p>
        </p:txBody>
      </p:sp>
    </p:spTree>
    <p:extLst>
      <p:ext uri="{BB962C8B-B14F-4D97-AF65-F5344CB8AC3E}">
        <p14:creationId xmlns="" xmlns:p14="http://schemas.microsoft.com/office/powerpoint/2010/main" val="261157990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lvl="0" algn="ctr">
              <a:lnSpc>
                <a:spcPct val="90000"/>
              </a:lnSpc>
            </a:pPr>
            <a:r>
              <a:rPr lang="es-CO" sz="1600" b="1" dirty="0" smtClean="0">
                <a:latin typeface="Bookman Old Style" pitchFamily="18" charset="0"/>
              </a:rPr>
              <a:t>La Pareja, Una Combinación Perfecta</a:t>
            </a:r>
          </a:p>
          <a:p>
            <a:r>
              <a:rPr lang="es-ES" dirty="0" smtClean="0">
                <a:latin typeface="Bookman Old Style" pitchFamily="18" charset="0"/>
              </a:rPr>
              <a:t>Cuando Dios determina una pareja "hecha en el cielo", ningún engaño del hombre puede interponerse en el camino.</a:t>
            </a:r>
          </a:p>
        </p:txBody>
      </p:sp>
    </p:spTree>
    <p:extLst>
      <p:ext uri="{BB962C8B-B14F-4D97-AF65-F5344CB8AC3E}">
        <p14:creationId xmlns="" xmlns:p14="http://schemas.microsoft.com/office/powerpoint/2010/main" val="26115799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b="1" dirty="0" smtClean="0">
                <a:latin typeface="Bookman Old Style" pitchFamily="18" charset="0"/>
              </a:rPr>
              <a:t>Desafiando los cielos</a:t>
            </a:r>
          </a:p>
          <a:p>
            <a:r>
              <a:rPr lang="es-ES" dirty="0" smtClean="0">
                <a:latin typeface="Bookman Old Style" pitchFamily="18" charset="0"/>
              </a:rPr>
              <a:t>Abraham intenta salvar a la gente de Sodoma y Gomorra.</a:t>
            </a:r>
          </a:p>
          <a:p>
            <a:r>
              <a:rPr lang="es-ES" sz="2400" dirty="0" smtClean="0">
                <a:latin typeface="Bookman Old Style" pitchFamily="18" charset="0"/>
              </a:rPr>
              <a:t>Fuente de mis comentarios: Alana </a:t>
            </a:r>
            <a:r>
              <a:rPr lang="es-ES" sz="2400" dirty="0" err="1" smtClean="0">
                <a:latin typeface="Bookman Old Style" pitchFamily="18" charset="0"/>
              </a:rPr>
              <a:t>Harper</a:t>
            </a:r>
            <a:endParaRPr lang="es-ES" sz="2400" dirty="0" smtClean="0">
              <a:latin typeface="Bookman Old Style" pitchFamily="18" charset="0"/>
            </a:endParaRPr>
          </a:p>
          <a:p>
            <a:r>
              <a:rPr lang="es-ES" dirty="0" smtClean="0">
                <a:latin typeface="Bookman Old Style" pitchFamily="18" charset="0"/>
              </a:rPr>
              <a:t>Parashat Vayerá se centra en un momento fenomenal en la tradición judía: la negociación entre Dios y Abraham sobre el destino de Sodoma y Gomorra. </a:t>
            </a:r>
          </a:p>
        </p:txBody>
      </p:sp>
    </p:spTree>
    <p:extLst>
      <p:ext uri="{BB962C8B-B14F-4D97-AF65-F5344CB8AC3E}">
        <p14:creationId xmlns="" xmlns:p14="http://schemas.microsoft.com/office/powerpoint/2010/main" val="261157990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Según todos los informes, la gente de la ciudad condenada no tiene mucho a su favor. </a:t>
            </a:r>
          </a:p>
        </p:txBody>
      </p:sp>
    </p:spTree>
    <p:extLst>
      <p:ext uri="{BB962C8B-B14F-4D97-AF65-F5344CB8AC3E}">
        <p14:creationId xmlns="" xmlns:p14="http://schemas.microsoft.com/office/powerpoint/2010/main" val="26115799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Ezequiel enumera sus pecados, diciendo: “Ella y sus hijas eran arrogantes, sobrealimentadas y despreocupadas; no ayudaron al pobre y al necesitado. </a:t>
            </a:r>
          </a:p>
          <a:p>
            <a:r>
              <a:rPr lang="es-ES" dirty="0" smtClean="0">
                <a:latin typeface="Bookman Old Style" pitchFamily="18" charset="0"/>
              </a:rPr>
              <a:t>Fueron altivos e hicieron cosas detestables delante de mí” </a:t>
            </a:r>
            <a:r>
              <a:rPr lang="es-ES" sz="1800" b="1" dirty="0" smtClean="0">
                <a:latin typeface="Bookman Old Style" pitchFamily="18" charset="0"/>
              </a:rPr>
              <a:t>(Ezequiel 16: 49-50).</a:t>
            </a:r>
            <a:endParaRPr lang="en-US"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3000" dirty="0" smtClean="0">
                <a:latin typeface="Bookman Old Style" pitchFamily="18" charset="0"/>
              </a:rPr>
              <a:t>Pero Abraham pelea por ellos, afirmando que debe haber algún número de personas justas dentro de las puertas. </a:t>
            </a:r>
          </a:p>
          <a:p>
            <a:r>
              <a:rPr lang="es-ES" sz="3000" dirty="0" smtClean="0">
                <a:latin typeface="Bookman Old Style" pitchFamily="18" charset="0"/>
              </a:rPr>
              <a:t>Él pregunta: "¿Barrerás al inocente junto con el culpable? ... ¡Lejos de ti hacer algo así! ... ¿No actuará con justicia el Juez de toda la tierra?" </a:t>
            </a:r>
            <a:r>
              <a:rPr lang="es-ES" sz="1800" b="1" dirty="0" smtClean="0">
                <a:latin typeface="Bookman Old Style" pitchFamily="18" charset="0"/>
              </a:rPr>
              <a:t>(Génesis 18: 20-25).</a:t>
            </a:r>
            <a:endParaRPr lang="es-ES" sz="3000" b="1"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Abraham desafía a Dios. </a:t>
            </a:r>
          </a:p>
          <a:p>
            <a:r>
              <a:rPr lang="es-ES" sz="2900" dirty="0" smtClean="0">
                <a:latin typeface="Bookman Old Style" pitchFamily="18" charset="0"/>
              </a:rPr>
              <a:t>Aboga por la gente de la ciudad y por la propia posición moral de Dios como Dios de justicia. </a:t>
            </a:r>
          </a:p>
          <a:p>
            <a:r>
              <a:rPr lang="es-ES" sz="2900" dirty="0" smtClean="0">
                <a:latin typeface="Bookman Old Style" pitchFamily="18" charset="0"/>
              </a:rPr>
              <a:t>Aquí Abraham demuestra que es iconoclasta, frustra la dinámica de poder tradicional entre lo divino y el devoto y lleva la moralidad al debate de la acción.</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En un Midrash, los rabinos caracterizan esta notable interacción como oración. </a:t>
            </a:r>
          </a:p>
          <a:p>
            <a:r>
              <a:rPr lang="es-ES" sz="2900" dirty="0" smtClean="0">
                <a:latin typeface="Bookman Old Style" pitchFamily="18" charset="0"/>
              </a:rPr>
              <a:t>Al discutir la importancia de la atención o intención </a:t>
            </a:r>
            <a:r>
              <a:rPr lang="es-ES" sz="2900" b="1" i="1" dirty="0" smtClean="0">
                <a:latin typeface="Bookman Old Style" pitchFamily="18" charset="0"/>
              </a:rPr>
              <a:t>kavanáh</a:t>
            </a:r>
            <a:r>
              <a:rPr lang="es-ES" sz="2900" dirty="0" smtClean="0">
                <a:latin typeface="Bookman Old Style" pitchFamily="18" charset="0"/>
              </a:rPr>
              <a:t>, durante la oración, los rabinos declaran que Abraham es el ejemplo más elevado. </a:t>
            </a:r>
          </a:p>
          <a:p>
            <a:r>
              <a:rPr lang="es-ES" sz="2900" dirty="0" smtClean="0">
                <a:latin typeface="Bookman Old Style" pitchFamily="18" charset="0"/>
              </a:rPr>
              <a:t>El midrash apunta a esta historia, diciendo </a:t>
            </a:r>
          </a:p>
        </p:txBody>
      </p:sp>
    </p:spTree>
    <p:extLst>
      <p:ext uri="{BB962C8B-B14F-4D97-AF65-F5344CB8AC3E}">
        <p14:creationId xmlns="" xmlns:p14="http://schemas.microsoft.com/office/powerpoint/2010/main" val="26115799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“…Y nadie tenía kavanáh en su oración como nuestro padre Abraham, lo que vemos por el hecho de que dijo: ¡Lejos de ti hacer algo así!" </a:t>
            </a:r>
            <a:r>
              <a:rPr lang="es-ES" sz="1800" b="1" dirty="0" smtClean="0">
                <a:latin typeface="Bookman Old Style" pitchFamily="18" charset="0"/>
              </a:rPr>
              <a:t>(Midrash Tanjumá, </a:t>
            </a:r>
            <a:r>
              <a:rPr lang="es-ES" sz="1800" b="1" dirty="0" err="1" smtClean="0">
                <a:latin typeface="Bookman Old Style" pitchFamily="18" charset="0"/>
              </a:rPr>
              <a:t>Hayé</a:t>
            </a:r>
            <a:r>
              <a:rPr lang="es-ES" sz="1800" b="1" dirty="0" smtClean="0">
                <a:latin typeface="Bookman Old Style" pitchFamily="18" charset="0"/>
              </a:rPr>
              <a:t> Sarah 1). </a:t>
            </a:r>
            <a:endParaRPr lang="es-ES" sz="2900" b="1" dirty="0" smtClean="0">
              <a:latin typeface="Bookman Old Style" pitchFamily="18" charset="0"/>
            </a:endParaRPr>
          </a:p>
          <a:p>
            <a:r>
              <a:rPr lang="es-ES" sz="2900" dirty="0" smtClean="0">
                <a:latin typeface="Bookman Old Style" pitchFamily="18" charset="0"/>
              </a:rPr>
              <a:t>¿Qué tiene este tipo de </a:t>
            </a:r>
            <a:r>
              <a:rPr lang="es-ES" sz="2900" b="1" i="1" dirty="0" err="1" smtClean="0">
                <a:latin typeface="Bookman Old Style" pitchFamily="18" charset="0"/>
              </a:rPr>
              <a:t>hutzpah</a:t>
            </a:r>
            <a:r>
              <a:rPr lang="es-ES" sz="2900" b="1" i="1" dirty="0" smtClean="0">
                <a:latin typeface="Bookman Old Style" pitchFamily="18" charset="0"/>
              </a:rPr>
              <a:t> </a:t>
            </a:r>
            <a:r>
              <a:rPr lang="es-ES" sz="2900" b="1" i="1" dirty="0" err="1" smtClean="0">
                <a:latin typeface="Bookman Old Style" pitchFamily="18" charset="0"/>
              </a:rPr>
              <a:t>clappei</a:t>
            </a:r>
            <a:r>
              <a:rPr lang="es-ES" sz="2900" b="1" i="1" dirty="0" smtClean="0">
                <a:latin typeface="Bookman Old Style" pitchFamily="18" charset="0"/>
              </a:rPr>
              <a:t> </a:t>
            </a:r>
            <a:r>
              <a:rPr lang="es-ES" sz="2900" b="1" i="1" dirty="0" err="1" smtClean="0">
                <a:latin typeface="Bookman Old Style" pitchFamily="18" charset="0"/>
              </a:rPr>
              <a:t>shamayim</a:t>
            </a:r>
            <a:r>
              <a:rPr lang="es-ES" sz="2900" dirty="0" smtClean="0">
                <a:latin typeface="Bookman Old Style" pitchFamily="18" charset="0"/>
              </a:rPr>
              <a:t>, desafiando a los cielos, o lo que hoy podríamos llamar “decir la verdad al poder”, que los rabinos ven como la máxima expresión espiritual?</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3100" i="1" dirty="0" smtClean="0">
                <a:latin typeface="Bookman Old Style" pitchFamily="18" charset="0"/>
              </a:rPr>
              <a:t>Lograr la oración genuina</a:t>
            </a:r>
          </a:p>
          <a:p>
            <a:r>
              <a:rPr lang="es-ES" sz="3100" dirty="0" smtClean="0">
                <a:latin typeface="Bookman Old Style" pitchFamily="18" charset="0"/>
              </a:rPr>
              <a:t>La oración genuina requiere una combinación de apertura y </a:t>
            </a:r>
            <a:r>
              <a:rPr lang="es-ES" sz="3100" b="1" i="1" dirty="0" smtClean="0">
                <a:latin typeface="Bookman Old Style" pitchFamily="18" charset="0"/>
              </a:rPr>
              <a:t>jutzpah</a:t>
            </a:r>
            <a:r>
              <a:rPr lang="es-ES" sz="3100" dirty="0" smtClean="0">
                <a:latin typeface="Bookman Old Style" pitchFamily="18" charset="0"/>
              </a:rPr>
              <a:t>: la fuerza de la mente para comprometerse honestamente con lo que está dentro y alrededor de nosotros, y la fuerza de la imaginación para ver cómo puede ser diferente. </a:t>
            </a:r>
          </a:p>
        </p:txBody>
      </p:sp>
    </p:spTree>
    <p:extLst>
      <p:ext uri="{BB962C8B-B14F-4D97-AF65-F5344CB8AC3E}">
        <p14:creationId xmlns="" xmlns:p14="http://schemas.microsoft.com/office/powerpoint/2010/main" val="26115799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El intenso enfoque de Abraham en acercarse al mundo de esta manera es un tipo de oración perpetua. </a:t>
            </a:r>
          </a:p>
          <a:p>
            <a:r>
              <a:rPr lang="es-ES" dirty="0" smtClean="0">
                <a:latin typeface="Bookman Old Style" pitchFamily="18" charset="0"/>
              </a:rPr>
              <a:t>Y en este caso, pudo presionar incluso a Dios para que hiciera lo mismo.</a:t>
            </a:r>
          </a:p>
        </p:txBody>
      </p:sp>
    </p:spTree>
    <p:extLst>
      <p:ext uri="{BB962C8B-B14F-4D97-AF65-F5344CB8AC3E}">
        <p14:creationId xmlns="" xmlns:p14="http://schemas.microsoft.com/office/powerpoint/2010/main" val="26115799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dirty="0" smtClean="0">
                <a:latin typeface="Bookman Old Style" pitchFamily="18" charset="0"/>
              </a:rPr>
              <a:t>El rabino Abraham Joshua Heschel, teólogo, activista de los derechos civiles y contra la guerra, también encontró una gran inspiración en el uso de la introspección dirigida por la oración como un ímpetu hacia el compromiso mundano. </a:t>
            </a:r>
          </a:p>
        </p:txBody>
      </p:sp>
    </p:spTree>
    <p:extLst>
      <p:ext uri="{BB962C8B-B14F-4D97-AF65-F5344CB8AC3E}">
        <p14:creationId xmlns="" xmlns:p14="http://schemas.microsoft.com/office/powerpoint/2010/main" val="26115799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Sus palabras que describen la naturaleza de confrontación crucial de la oración están inscritas en la portada de mi siddur:</a:t>
            </a:r>
          </a:p>
          <a:p>
            <a:r>
              <a:rPr lang="es-ES" sz="2900" dirty="0" smtClean="0">
                <a:latin typeface="Bookman Old Style" pitchFamily="18" charset="0"/>
              </a:rPr>
              <a:t>La oración no tiene sentido a menos que sea subversiva, a menos que busque derrocar y arruinar las pirámides de la insensibilidad, el odio, el oportunismo, la falsedad. </a:t>
            </a:r>
          </a:p>
        </p:txBody>
      </p:sp>
    </p:spTree>
    <p:extLst>
      <p:ext uri="{BB962C8B-B14F-4D97-AF65-F5344CB8AC3E}">
        <p14:creationId xmlns="" xmlns:p14="http://schemas.microsoft.com/office/powerpoint/2010/main" val="261157990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700" dirty="0" smtClean="0">
                <a:latin typeface="Bookman Old Style" pitchFamily="18" charset="0"/>
              </a:rPr>
              <a:t>El movimiento litúrgico debe convertirse en un movimiento revolucionario, buscando derrocar las fuerzas que continúan destruyendo la promesa, la esperanza, la visión.</a:t>
            </a:r>
          </a:p>
          <a:p>
            <a:r>
              <a:rPr lang="es-ES" sz="2700" dirty="0" smtClean="0">
                <a:latin typeface="Bookman Old Style" pitchFamily="18" charset="0"/>
              </a:rPr>
              <a:t>Aunque solo podemos soñar con relacionarnos con Dios como lo hizo Abraham, nuestra liturgia nos recuerda que nosotros también podemos orar por justicia. </a:t>
            </a:r>
          </a:p>
        </p:txBody>
      </p:sp>
    </p:spTree>
    <p:extLst>
      <p:ext uri="{BB962C8B-B14F-4D97-AF65-F5344CB8AC3E}">
        <p14:creationId xmlns="" xmlns:p14="http://schemas.microsoft.com/office/powerpoint/2010/main" val="2611579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Las oraciones destinadas a subvertir los sistemas opresivos y desafiar el status quo se pueden encontrar en todo el </a:t>
            </a:r>
            <a:r>
              <a:rPr lang="es-ES" sz="2900" dirty="0" err="1" smtClean="0">
                <a:latin typeface="Bookman Old Style" pitchFamily="18" charset="0"/>
              </a:rPr>
              <a:t>sidur</a:t>
            </a:r>
            <a:r>
              <a:rPr lang="es-ES" sz="2900" dirty="0" smtClean="0">
                <a:latin typeface="Bookman Old Style" pitchFamily="18" charset="0"/>
              </a:rPr>
              <a:t>.</a:t>
            </a:r>
          </a:p>
          <a:p>
            <a:r>
              <a:rPr lang="es-ES" sz="2900" dirty="0" smtClean="0">
                <a:latin typeface="Bookman Old Style" pitchFamily="18" charset="0"/>
              </a:rPr>
              <a:t>Las oraciones para que los hambrientos sean alimentados y los desnudos buscan romper las cadenas del capitalismo global que deja a millones de personas hambrientas y desprotegidas. </a:t>
            </a:r>
          </a:p>
        </p:txBody>
      </p:sp>
    </p:spTree>
    <p:extLst>
      <p:ext uri="{BB962C8B-B14F-4D97-AF65-F5344CB8AC3E}">
        <p14:creationId xmlns="" xmlns:p14="http://schemas.microsoft.com/office/powerpoint/2010/main" val="26115799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Las oraciones para que los enfermos sean sanados y que los muertos resuciten desafían el círculo de la vida que creemos que es natural. </a:t>
            </a:r>
          </a:p>
          <a:p>
            <a:r>
              <a:rPr lang="es-ES" sz="2900" dirty="0" smtClean="0">
                <a:latin typeface="Bookman Old Style" pitchFamily="18" charset="0"/>
              </a:rPr>
              <a:t>Si podemos desafiar los propios sistemas de la creación, cuánto más, podemos desafiar a aquellos que reclaman la autoridad de Dios: los faraones modernos y las juntas.</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Cuando nos involucramos en este ejercicio de imaginar lo inimaginable, ganamos energía y visión en nuestro trabajo por el cambio. </a:t>
            </a:r>
          </a:p>
          <a:p>
            <a:r>
              <a:rPr lang="es-ES" sz="2900" dirty="0" smtClean="0">
                <a:latin typeface="Bookman Old Style" pitchFamily="18" charset="0"/>
              </a:rPr>
              <a:t>Cuando seguimos el ejemplo de nuestro padre Abraham y nos atrevemos a decirle la verdad al poder, nuestro activismo es la expresión espiritual de la forma más elevada. </a:t>
            </a:r>
          </a:p>
        </p:txBody>
      </p:sp>
    </p:spTree>
    <p:extLst>
      <p:ext uri="{BB962C8B-B14F-4D97-AF65-F5344CB8AC3E}">
        <p14:creationId xmlns="" xmlns:p14="http://schemas.microsoft.com/office/powerpoint/2010/main" val="261157990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latin typeface="Bookman Old Style" pitchFamily="18" charset="0"/>
              </a:rPr>
              <a:t>Desafiando los cielos</a:t>
            </a:r>
          </a:p>
          <a:p>
            <a:r>
              <a:rPr lang="es-ES" sz="2900" dirty="0" smtClean="0">
                <a:latin typeface="Bookman Old Style" pitchFamily="18" charset="0"/>
              </a:rPr>
              <a:t>Que tengamos el descaro de actuar juntos hacia "la promesa, la esperanza, la visión".</a:t>
            </a:r>
            <a:endParaRPr lang="en-US" sz="2900"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i="1" dirty="0" smtClean="0">
                <a:latin typeface="Bookman Old Style" pitchFamily="18" charset="0"/>
              </a:rPr>
              <a:t>Parashat Vayerá Preguntas de debate</a:t>
            </a:r>
            <a:endParaRPr lang="en-US" i="1" dirty="0" smtClean="0">
              <a:latin typeface="Bookman Old Style" pitchFamily="18" charset="0"/>
            </a:endParaRPr>
          </a:p>
          <a:p>
            <a:r>
              <a:rPr lang="es-MX" dirty="0" smtClean="0">
                <a:latin typeface="Bookman Old Style" pitchFamily="18" charset="0"/>
              </a:rPr>
              <a:t>1. ¿Por qué Abraham discute con Dios sobre los justos en Sodoma y Gomorra, pero no sobre el envío de Agar e Ismael o la noción de usar a su hijo Isaac como una ofrenda? ¿Alguna vez discutes con Dios? ¿Cómo?</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2. Cuando Abraham envía lejos a Agar e Ismael, ¿por qué solo les da pan y agua? ¿Qué hubieras hecho en la misma situación?</a:t>
            </a:r>
            <a:endParaRPr lang="en-US" dirty="0" smtClean="0">
              <a:latin typeface="Bookman Old Style" pitchFamily="18" charset="0"/>
            </a:endParaRPr>
          </a:p>
          <a:p>
            <a:r>
              <a:rPr lang="es-MX" dirty="0" smtClean="0">
                <a:latin typeface="Bookman Old Style" pitchFamily="18" charset="0"/>
              </a:rPr>
              <a:t>3. Dios se le aparece a Abimelek en un sueño. ¿Se Te ha aparecido Dios alguna vez en un sueño? ¿En qué manera?</a:t>
            </a:r>
            <a:endParaRPr lang="en-US" dirty="0" smtClean="0">
              <a:latin typeface="Bookman Old Style" pitchFamily="18" charset="0"/>
            </a:endParaRPr>
          </a:p>
        </p:txBody>
      </p:sp>
    </p:spTree>
    <p:extLst>
      <p:ext uri="{BB962C8B-B14F-4D97-AF65-F5344CB8AC3E}">
        <p14:creationId xmlns="" xmlns:p14="http://schemas.microsoft.com/office/powerpoint/2010/main" val="26115799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lvl="0"/>
            <a:r>
              <a:rPr lang="es-ES" sz="2400" dirty="0" smtClean="0">
                <a:latin typeface="Georgia" panose="02040502050405020303" pitchFamily="18" charset="0"/>
              </a:rPr>
              <a:t>Parashá Bereshit – Vayerá</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2000" b="1" dirty="0" smtClean="0">
                <a:latin typeface="Bookman Old Style" pitchFamily="18" charset="0"/>
              </a:rPr>
              <a:t>Bereshit 18: 1 - 22: 24  -2 Reyes 4:1 al 4:37</a:t>
            </a:r>
          </a:p>
          <a:p>
            <a:r>
              <a:rPr lang="es-MX" dirty="0" smtClean="0">
                <a:latin typeface="Bookman Old Style" pitchFamily="18" charset="0"/>
              </a:rPr>
              <a:t>4. Hay muchos ángeles de Dios en esta porción. ¿Qué es exactamente un ángel de Dios? ¿Alguna vez has conocido a un ángel de Dios? ¿Cuando?</a:t>
            </a:r>
            <a:endParaRPr lang="en-US" dirty="0" smtClean="0">
              <a:latin typeface="Bookman Old Style" pitchFamily="18" charset="0"/>
            </a:endParaRPr>
          </a:p>
          <a:p>
            <a:r>
              <a:rPr lang="es-MX" dirty="0" smtClean="0">
                <a:latin typeface="Bookman Old Style" pitchFamily="18" charset="0"/>
              </a:rPr>
              <a:t> </a:t>
            </a:r>
            <a:endParaRPr lang="en-US" dirty="0" smtClean="0">
              <a:latin typeface="Bookman Old Style" pitchFamily="18" charset="0"/>
            </a:endParaRPr>
          </a:p>
          <a:p>
            <a:r>
              <a:rPr lang="es-MX" sz="1600" dirty="0" smtClean="0">
                <a:latin typeface="Bookman Old Style" pitchFamily="18" charset="0"/>
              </a:rPr>
              <a:t>Reimpreso con permiso de Jewish </a:t>
            </a:r>
            <a:r>
              <a:rPr lang="es-MX" sz="1600" dirty="0" err="1" smtClean="0">
                <a:latin typeface="Bookman Old Style" pitchFamily="18" charset="0"/>
              </a:rPr>
              <a:t>Family</a:t>
            </a:r>
            <a:r>
              <a:rPr lang="es-MX" sz="1600" dirty="0" smtClean="0">
                <a:latin typeface="Bookman Old Style" pitchFamily="18" charset="0"/>
              </a:rPr>
              <a:t> &amp; </a:t>
            </a:r>
            <a:r>
              <a:rPr lang="es-MX" sz="1600" dirty="0" err="1" smtClean="0">
                <a:latin typeface="Bookman Old Style" pitchFamily="18" charset="0"/>
              </a:rPr>
              <a:t>Life</a:t>
            </a:r>
            <a:endParaRPr lang="en-US" sz="1600" dirty="0" smtClean="0">
              <a:latin typeface="Bookman Old Style" pitchFamily="18" charset="0"/>
            </a:endParaRPr>
          </a:p>
          <a:p>
            <a:endParaRPr lang="en-US" dirty="0" smtClean="0"/>
          </a:p>
          <a:p>
            <a:endParaRPr lang="en-US" dirty="0"/>
          </a:p>
        </p:txBody>
      </p:sp>
    </p:spTree>
    <p:extLst>
      <p:ext uri="{BB962C8B-B14F-4D97-AF65-F5344CB8AC3E}">
        <p14:creationId xmlns="" xmlns:p14="http://schemas.microsoft.com/office/powerpoint/2010/main" val="26115799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1600" b="0" i="0" u="none" strike="noStrike" cap="none" dirty="0">
                <a:solidFill>
                  <a:srgbClr val="000000"/>
                </a:solidFill>
                <a:latin typeface="Bookman Old Style" pitchFamily="18" charset="0"/>
                <a:sym typeface="Calibri"/>
              </a:rPr>
              <a:t>Fuentes: Torah, Talmud, Jewish Concepts, Wikipedia, Kabbalah Online, Zohar, Rambán, Rashí, </a:t>
            </a:r>
            <a:r>
              <a:rPr lang="es-ES" sz="1600" b="0" i="0" u="none" strike="noStrike" cap="none" dirty="0" smtClean="0">
                <a:solidFill>
                  <a:srgbClr val="000000"/>
                </a:solidFill>
                <a:latin typeface="Bookman Old Style" pitchFamily="18" charset="0"/>
                <a:sym typeface="Calibri"/>
              </a:rPr>
              <a:t>Maimónides, </a:t>
            </a:r>
            <a:r>
              <a:rPr lang="es-ES" sz="1600" b="0" i="0" u="none" strike="noStrike" cap="none" dirty="0">
                <a:solidFill>
                  <a:srgbClr val="000000"/>
                </a:solidFill>
                <a:latin typeface="Bookman Old Style" pitchFamily="18" charset="0"/>
                <a:sym typeface="Calibri"/>
              </a:rPr>
              <a:t>Bereshit con Rashí, El Jumash, </a:t>
            </a:r>
            <a:r>
              <a:rPr lang="es-ES" sz="1600" b="0" i="0" u="none" strike="noStrike" cap="none" dirty="0" smtClean="0">
                <a:solidFill>
                  <a:srgbClr val="000000"/>
                </a:solidFill>
                <a:latin typeface="Bookman Old Style" pitchFamily="18" charset="0"/>
                <a:sym typeface="Calibri"/>
              </a:rPr>
              <a:t>Sefaria, </a:t>
            </a:r>
            <a:r>
              <a:rPr lang="es-ES" sz="1600" b="0" i="0" u="none" strike="noStrike" cap="none" dirty="0" smtClean="0">
                <a:solidFill>
                  <a:schemeClr val="dk1"/>
                </a:solidFill>
                <a:latin typeface="Bookman Old Style" pitchFamily="18" charset="0"/>
                <a:sym typeface="Calibri"/>
              </a:rPr>
              <a:t>Dr</a:t>
            </a:r>
            <a:r>
              <a:rPr lang="es-ES" sz="1600" b="0" i="0" u="none" strike="noStrike" cap="none" dirty="0">
                <a:solidFill>
                  <a:schemeClr val="dk1"/>
                </a:solidFill>
                <a:latin typeface="Bookman Old Style" pitchFamily="18" charset="0"/>
                <a:sym typeface="Calibri"/>
              </a:rPr>
              <a:t>. Yael Ziegler</a:t>
            </a:r>
            <a:r>
              <a:rPr lang="es-ES" sz="1600" b="0" i="0" u="none" strike="noStrike" cap="none" dirty="0" smtClean="0">
                <a:solidFill>
                  <a:schemeClr val="dk1"/>
                </a:solidFill>
                <a:latin typeface="Bookman Old Style" pitchFamily="18" charset="0"/>
                <a:sym typeface="Calibri"/>
              </a:rPr>
              <a:t>. Jewish </a:t>
            </a:r>
            <a:r>
              <a:rPr lang="es-ES" sz="1600" b="0" i="0" u="none" strike="noStrike" cap="none" dirty="0" err="1" smtClean="0">
                <a:solidFill>
                  <a:schemeClr val="dk1"/>
                </a:solidFill>
                <a:latin typeface="Bookman Old Style" pitchFamily="18" charset="0"/>
                <a:sym typeface="Calibri"/>
              </a:rPr>
              <a:t>Family</a:t>
            </a:r>
            <a:r>
              <a:rPr lang="es-ES" sz="1600" b="0" i="0" u="none" strike="noStrike" cap="none" dirty="0" smtClean="0">
                <a:solidFill>
                  <a:schemeClr val="dk1"/>
                </a:solidFill>
                <a:latin typeface="Bookman Old Style" pitchFamily="18" charset="0"/>
                <a:sym typeface="Calibri"/>
              </a:rPr>
              <a:t> &amp; </a:t>
            </a:r>
            <a:r>
              <a:rPr lang="es-ES" sz="1600" b="0" i="0" u="none" strike="noStrike" cap="none" dirty="0" err="1" smtClean="0">
                <a:solidFill>
                  <a:schemeClr val="dk1"/>
                </a:solidFill>
                <a:latin typeface="Bookman Old Style" pitchFamily="18" charset="0"/>
                <a:sym typeface="Calibri"/>
              </a:rPr>
              <a:t>Life</a:t>
            </a:r>
            <a:r>
              <a:rPr lang="es-ES" sz="1600" b="0" i="0" u="none" strike="noStrike" cap="none" dirty="0" smtClean="0">
                <a:solidFill>
                  <a:schemeClr val="dk1"/>
                </a:solidFill>
                <a:latin typeface="Bookman Old Style" pitchFamily="18" charset="0"/>
                <a:sym typeface="Calibri"/>
              </a:rPr>
              <a:t> – Nancy </a:t>
            </a:r>
            <a:r>
              <a:rPr lang="es-ES" sz="1600" b="0" i="0" u="none" strike="noStrike" cap="none" dirty="0" err="1" smtClean="0">
                <a:solidFill>
                  <a:schemeClr val="dk1"/>
                </a:solidFill>
                <a:latin typeface="Bookman Old Style" pitchFamily="18" charset="0"/>
                <a:sym typeface="Calibri"/>
              </a:rPr>
              <a:t>Reuben</a:t>
            </a:r>
            <a:r>
              <a:rPr lang="es-ES" sz="1600" b="0" i="0" u="none" strike="noStrike" cap="none" dirty="0" smtClean="0">
                <a:solidFill>
                  <a:schemeClr val="dk1"/>
                </a:solidFill>
                <a:latin typeface="Bookman Old Style" pitchFamily="18" charset="0"/>
                <a:sym typeface="Calibri"/>
              </a:rPr>
              <a:t> </a:t>
            </a:r>
            <a:r>
              <a:rPr lang="es-ES" sz="1600" b="0" i="0" u="none" strike="noStrike" cap="none" dirty="0" err="1" smtClean="0">
                <a:solidFill>
                  <a:schemeClr val="dk1"/>
                </a:solidFill>
                <a:latin typeface="Bookman Old Style" pitchFamily="18" charset="0"/>
                <a:sym typeface="Calibri"/>
              </a:rPr>
              <a:t>Greenfield</a:t>
            </a:r>
            <a:r>
              <a:rPr lang="es-ES" sz="1600" b="0" i="0" u="none" strike="noStrike" cap="none" dirty="0" smtClean="0">
                <a:solidFill>
                  <a:schemeClr val="dk1"/>
                </a:solidFill>
                <a:latin typeface="Bookman Old Style" pitchFamily="18" charset="0"/>
                <a:sym typeface="Calibri"/>
              </a:rPr>
              <a:t>, MJL</a:t>
            </a:r>
          </a:p>
          <a:p>
            <a:pPr marL="0" lvl="0" indent="0">
              <a:lnSpc>
                <a:spcPct val="90000"/>
              </a:lnSpc>
              <a:spcBef>
                <a:spcPts val="0"/>
              </a:spcBef>
              <a:buClr>
                <a:srgbClr val="000000"/>
              </a:buClr>
              <a:buSzPts val="2000"/>
            </a:pPr>
            <a:r>
              <a:rPr lang="en-US" sz="1000" i="1" dirty="0" smtClean="0">
                <a:latin typeface="Bookman Old Style" pitchFamily="18" charset="0"/>
              </a:rPr>
              <a:t>Jewish Family &amp; Life!</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0"/>
              </a:spcBef>
              <a:buClr>
                <a:srgbClr val="000000"/>
              </a:buClr>
              <a:buSzPts val="2000"/>
            </a:pPr>
            <a:r>
              <a:rPr lang="es-ES" sz="1000" dirty="0" smtClean="0">
                <a:solidFill>
                  <a:schemeClr val="tx1">
                    <a:lumMod val="95000"/>
                    <a:lumOff val="5000"/>
                  </a:schemeClr>
                </a:solidFill>
                <a:latin typeface="Bookman Old Style" pitchFamily="18" charset="0"/>
              </a:rPr>
              <a:t>Imágenes: </a:t>
            </a:r>
            <a:r>
              <a:rPr lang="en-US" sz="1000" dirty="0" smtClean="0">
                <a:solidFill>
                  <a:schemeClr val="tx1">
                    <a:lumMod val="95000"/>
                    <a:lumOff val="5000"/>
                  </a:schemeClr>
                </a:solidFill>
                <a:latin typeface="Bookman Old Style" pitchFamily="18" charset="0"/>
              </a:rPr>
              <a:t>Sweet Publishing/FreeBibleimages.org.</a:t>
            </a:r>
          </a:p>
          <a:p>
            <a:pPr marL="0" lvl="0" indent="0">
              <a:lnSpc>
                <a:spcPct val="90000"/>
              </a:lnSpc>
              <a:spcBef>
                <a:spcPts val="0"/>
              </a:spcBef>
              <a:buClr>
                <a:srgbClr val="000000"/>
              </a:buClr>
              <a:buSzPts val="2000"/>
            </a:pPr>
            <a:r>
              <a:rPr lang="en-US" sz="1000" dirty="0" smtClean="0">
                <a:latin typeface="Bookman Old Style" pitchFamily="18" charset="0"/>
                <a:hlinkClick r:id="rId5"/>
              </a:rPr>
              <a:t>https://www.nehemiaswall.com/yom-teruah-day-shouting-became-rosh-hashanah</a:t>
            </a:r>
            <a:endParaRPr sz="1000" b="0" i="0" u="none" strike="noStrike" cap="none" dirty="0">
              <a:solidFill>
                <a:schemeClr val="tx1">
                  <a:lumMod val="95000"/>
                  <a:lumOff val="5000"/>
                </a:schemeClr>
              </a:solidFill>
              <a:latin typeface="Bookman Old Style" pitchFamily="18" charset="0"/>
              <a:sym typeface="Calibri"/>
            </a:endParaRPr>
          </a:p>
          <a:p>
            <a:pPr marL="0" lvl="0" indent="0">
              <a:lnSpc>
                <a:spcPct val="90000"/>
              </a:lnSpc>
              <a:spcBef>
                <a:spcPts val="500"/>
              </a:spcBef>
              <a:buClr>
                <a:srgbClr val="000000"/>
              </a:buClr>
              <a:buSzPts val="2000"/>
            </a:pPr>
            <a:r>
              <a:rPr lang="es-ES" sz="1000" dirty="0">
                <a:solidFill>
                  <a:schemeClr val="tx1">
                    <a:lumMod val="95000"/>
                    <a:lumOff val="5000"/>
                  </a:schemeClr>
                </a:solidFill>
                <a:latin typeface="Bookman Old Style" pitchFamily="18" charset="0"/>
              </a:rPr>
              <a:t>https://www.chabad.org/kabbalah/article_cdo/aid/688407/jewish/42-Journeys-of-the-Soul.htm </a:t>
            </a:r>
            <a:endParaRPr lang="es-E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hlinkClick r:id="rId6"/>
              </a:rPr>
              <a:t>http://www.ascentofsafed.com/cgi-bin/ascent.cgi?Name=mm-kipur</a:t>
            </a:r>
            <a:endParaRPr lang="en-US" sz="1000" dirty="0" smtClean="0">
              <a:solidFill>
                <a:schemeClr val="tx1">
                  <a:lumMod val="95000"/>
                  <a:lumOff val="5000"/>
                </a:schemeClr>
              </a:solidFill>
              <a:latin typeface="Bookman Old Style" pitchFamily="18" charset="0"/>
            </a:endParaRPr>
          </a:p>
          <a:p>
            <a:pPr marL="0" lvl="0" indent="0">
              <a:lnSpc>
                <a:spcPct val="90000"/>
              </a:lnSpc>
              <a:spcBef>
                <a:spcPts val="500"/>
              </a:spcBef>
              <a:buClr>
                <a:srgbClr val="000000"/>
              </a:buClr>
              <a:buSzPts val="2000"/>
            </a:pPr>
            <a:r>
              <a:rPr lang="en-US" sz="1000" dirty="0" smtClean="0">
                <a:solidFill>
                  <a:schemeClr val="tx1">
                    <a:lumMod val="95000"/>
                    <a:lumOff val="5000"/>
                  </a:schemeClr>
                </a:solidFill>
                <a:latin typeface="Bookman Old Style" pitchFamily="18" charset="0"/>
              </a:rPr>
              <a:t>http://www.psyche.com/psyche/lex/qbl/42letter_name.html</a:t>
            </a:r>
            <a:endParaRPr lang="en-US" sz="1000" b="0" i="0" u="none" strike="noStrike" cap="none" dirty="0" smtClean="0">
              <a:solidFill>
                <a:schemeClr val="tx1">
                  <a:lumMod val="95000"/>
                  <a:lumOff val="5000"/>
                </a:schemeClr>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smtClean="0">
                <a:solidFill>
                  <a:srgbClr val="898989"/>
                </a:solidFill>
                <a:latin typeface="Bookman Old Style" pitchFamily="18" charset="0"/>
                <a:sym typeface="Calibri"/>
              </a:rPr>
              <a:t>Derechos </a:t>
            </a:r>
            <a:r>
              <a:rPr lang="es-ES" sz="2800" b="0" i="0" u="none" strike="noStrike" cap="none" dirty="0">
                <a:solidFill>
                  <a:srgbClr val="898989"/>
                </a:solidFill>
                <a:latin typeface="Bookman Old Style" pitchFamily="18" charset="0"/>
                <a:sym typeface="Calibri"/>
              </a:rPr>
              <a:t>Reservados Shalom Haverim Org</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sng" strike="noStrike" cap="none" dirty="0">
                <a:solidFill>
                  <a:schemeClr val="hlink"/>
                </a:solidFill>
                <a:latin typeface="Bookman Old Style" pitchFamily="18" charset="0"/>
                <a:sym typeface="Calibri"/>
                <a:hlinkClick r:id="rId7"/>
              </a:rPr>
              <a:t>http://www.shalomhaverim.org</a:t>
            </a:r>
            <a:endParaRPr sz="2800" b="0" i="0" u="none" strike="noStrike" cap="none" dirty="0">
              <a:solidFill>
                <a:srgbClr val="898989"/>
              </a:solidFill>
              <a:latin typeface="Bookman Old Style" pitchFamily="18" charset="0"/>
              <a:sym typeface="Calibri"/>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Director: -</a:t>
            </a:r>
            <a:endParaRPr sz="2800" dirty="0">
              <a:latin typeface="Bookman Old Style" pitchFamily="18" charset="0"/>
            </a:endParaRPr>
          </a:p>
          <a:p>
            <a:pPr marL="0" marR="0" lvl="0" indent="0" algn="ctr" rtl="0">
              <a:lnSpc>
                <a:spcPct val="90000"/>
              </a:lnSpc>
              <a:spcBef>
                <a:spcPts val="800"/>
              </a:spcBef>
              <a:spcAft>
                <a:spcPts val="0"/>
              </a:spcAft>
              <a:buClr>
                <a:srgbClr val="898989"/>
              </a:buClr>
              <a:buSzPts val="3200"/>
              <a:buFont typeface="Arial"/>
              <a:buNone/>
            </a:pPr>
            <a:r>
              <a:rPr lang="es-ES" sz="2800" b="0" i="0" u="none" strike="noStrike" cap="none" dirty="0">
                <a:solidFill>
                  <a:srgbClr val="898989"/>
                </a:solidFill>
                <a:latin typeface="Bookman Old Style" pitchFamily="18" charset="0"/>
                <a:sym typeface="Calibri"/>
              </a:rPr>
              <a:t>ELIYAHU BAYONA BEN YOSEF</a:t>
            </a:r>
            <a:endParaRPr sz="2800" dirty="0">
              <a:latin typeface="Bookman Old Style" pitchFamily="18" charset="0"/>
            </a:endParaRPr>
          </a:p>
          <a:p>
            <a:pPr marL="0" marR="0" lvl="0" indent="0" algn="ctr" rtl="0">
              <a:lnSpc>
                <a:spcPct val="90000"/>
              </a:lnSpc>
              <a:spcBef>
                <a:spcPts val="400"/>
              </a:spcBef>
              <a:spcAft>
                <a:spcPts val="0"/>
              </a:spcAft>
              <a:buClr>
                <a:srgbClr val="898989"/>
              </a:buClr>
              <a:buSzPts val="1800"/>
              <a:buFont typeface="Arial"/>
              <a:buNone/>
            </a:pPr>
            <a:r>
              <a:rPr lang="es-ES" sz="1800" dirty="0" smtClean="0">
                <a:latin typeface="Bookman Old Style" pitchFamily="18" charset="0"/>
              </a:rPr>
              <a:t>18 de Jeshvan, </a:t>
            </a:r>
            <a:r>
              <a:rPr lang="es-ES" sz="1800" b="0" i="0" u="none" strike="noStrike" cap="none" dirty="0" smtClean="0">
                <a:solidFill>
                  <a:srgbClr val="898989"/>
                </a:solidFill>
                <a:latin typeface="Bookman Old Style" pitchFamily="18" charset="0"/>
                <a:sym typeface="Calibri"/>
              </a:rPr>
              <a:t>5784  </a:t>
            </a:r>
            <a:r>
              <a:rPr lang="es-ES" sz="1800" b="0" i="0" u="none" strike="noStrike" cap="none" dirty="0">
                <a:solidFill>
                  <a:srgbClr val="898989"/>
                </a:solidFill>
                <a:latin typeface="Bookman Old Style" pitchFamily="18" charset="0"/>
                <a:sym typeface="Calibri"/>
              </a:rPr>
              <a:t>–  </a:t>
            </a:r>
            <a:r>
              <a:rPr lang="es-ES" sz="1800" dirty="0" smtClean="0">
                <a:latin typeface="Bookman Old Style" pitchFamily="18" charset="0"/>
              </a:rPr>
              <a:t>Noviembre 2</a:t>
            </a:r>
            <a:r>
              <a:rPr lang="es-ES" sz="1800" b="0" i="0" u="none" strike="noStrike" cap="none" dirty="0" smtClean="0">
                <a:solidFill>
                  <a:srgbClr val="898989"/>
                </a:solidFill>
                <a:latin typeface="Bookman Old Style" pitchFamily="18" charset="0"/>
                <a:sym typeface="Calibri"/>
              </a:rPr>
              <a:t>, 2023- </a:t>
            </a:r>
            <a:r>
              <a:rPr lang="es-ES" sz="1800" b="0" i="0" u="none" strike="noStrike" cap="none" dirty="0">
                <a:solidFill>
                  <a:srgbClr val="898989"/>
                </a:solidFill>
                <a:latin typeface="Bookman Old Style" pitchFamily="18" charset="0"/>
                <a:sym typeface="Calibri"/>
              </a:rPr>
              <a:t>Monsey New York</a:t>
            </a:r>
            <a:endParaRPr sz="1800" b="0" i="0" u="none" strike="noStrike" cap="none" dirty="0">
              <a:solidFill>
                <a:srgbClr val="898989"/>
              </a:solidFill>
              <a:latin typeface="Bookman Old Style" pitchFamily="18" charset="0"/>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92019</TotalTime>
  <Words>13448</Words>
  <Application>Microsoft Office PowerPoint</Application>
  <PresentationFormat>On-screen Show (4:3)</PresentationFormat>
  <Paragraphs>1000</Paragraphs>
  <Slides>206</Slides>
  <Notes>206</Notes>
  <HiddenSlides>0</HiddenSlides>
  <MMClips>0</MMClips>
  <ScaleCrop>false</ScaleCrop>
  <HeadingPairs>
    <vt:vector size="4" baseType="variant">
      <vt:variant>
        <vt:lpstr>Theme</vt:lpstr>
      </vt:variant>
      <vt:variant>
        <vt:i4>1</vt:i4>
      </vt:variant>
      <vt:variant>
        <vt:lpstr>Slide Titles</vt:lpstr>
      </vt:variant>
      <vt:variant>
        <vt:i4>206</vt:i4>
      </vt:variant>
    </vt:vector>
  </HeadingPairs>
  <TitlesOfParts>
    <vt:vector size="207" baseType="lpstr">
      <vt:lpstr>Office Theme</vt:lpstr>
      <vt:lpstr> </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Un Matrimonio Siempre Joven</vt:lpstr>
      <vt:lpstr>.</vt:lpstr>
      <vt:lpstr>Parashá Bereshit – Vayerá</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La Shunamita: Empatía Radical</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Parashá Bereshit – Vayerá</vt:lpstr>
      <vt:lpstr>Slide 206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517</cp:revision>
  <dcterms:modified xsi:type="dcterms:W3CDTF">2024-11-15T01:58:13Z</dcterms:modified>
</cp:coreProperties>
</file>