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notesSlides/notesSlide15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54"/>
  </p:notesMasterIdLst>
  <p:handoutMasterIdLst>
    <p:handoutMasterId r:id="rId155"/>
  </p:handoutMasterIdLst>
  <p:sldIdLst>
    <p:sldId id="256" r:id="rId2"/>
    <p:sldId id="708" r:id="rId3"/>
    <p:sldId id="1489" r:id="rId4"/>
    <p:sldId id="1040" r:id="rId5"/>
    <p:sldId id="1451" r:id="rId6"/>
    <p:sldId id="1525" r:id="rId7"/>
    <p:sldId id="1526" r:id="rId8"/>
    <p:sldId id="1527" r:id="rId9"/>
    <p:sldId id="1528" r:id="rId10"/>
    <p:sldId id="1529" r:id="rId11"/>
    <p:sldId id="1530" r:id="rId12"/>
    <p:sldId id="1531" r:id="rId13"/>
    <p:sldId id="1532" r:id="rId14"/>
    <p:sldId id="1533" r:id="rId15"/>
    <p:sldId id="1534" r:id="rId16"/>
    <p:sldId id="1535" r:id="rId17"/>
    <p:sldId id="1536" r:id="rId18"/>
    <p:sldId id="1537" r:id="rId19"/>
    <p:sldId id="1538" r:id="rId20"/>
    <p:sldId id="1539" r:id="rId21"/>
    <p:sldId id="1540" r:id="rId22"/>
    <p:sldId id="1541" r:id="rId23"/>
    <p:sldId id="1542" r:id="rId24"/>
    <p:sldId id="1543" r:id="rId25"/>
    <p:sldId id="1544" r:id="rId26"/>
    <p:sldId id="1545" r:id="rId27"/>
    <p:sldId id="1546" r:id="rId28"/>
    <p:sldId id="1547" r:id="rId29"/>
    <p:sldId id="1548" r:id="rId30"/>
    <p:sldId id="1549" r:id="rId31"/>
    <p:sldId id="1550" r:id="rId32"/>
    <p:sldId id="1551" r:id="rId33"/>
    <p:sldId id="1552" r:id="rId34"/>
    <p:sldId id="1553" r:id="rId35"/>
    <p:sldId id="1557" r:id="rId36"/>
    <p:sldId id="1607" r:id="rId37"/>
    <p:sldId id="1608" r:id="rId38"/>
    <p:sldId id="1609" r:id="rId39"/>
    <p:sldId id="1610" r:id="rId40"/>
    <p:sldId id="1611" r:id="rId41"/>
    <p:sldId id="1612" r:id="rId42"/>
    <p:sldId id="1613" r:id="rId43"/>
    <p:sldId id="1614" r:id="rId44"/>
    <p:sldId id="1615" r:id="rId45"/>
    <p:sldId id="1616" r:id="rId46"/>
    <p:sldId id="1617" r:id="rId47"/>
    <p:sldId id="1618" r:id="rId48"/>
    <p:sldId id="1619" r:id="rId49"/>
    <p:sldId id="1620" r:id="rId50"/>
    <p:sldId id="1621" r:id="rId51"/>
    <p:sldId id="1622" r:id="rId52"/>
    <p:sldId id="1623" r:id="rId53"/>
    <p:sldId id="1624" r:id="rId54"/>
    <p:sldId id="1625" r:id="rId55"/>
    <p:sldId id="1626" r:id="rId56"/>
    <p:sldId id="1627" r:id="rId57"/>
    <p:sldId id="1628" r:id="rId58"/>
    <p:sldId id="1629" r:id="rId59"/>
    <p:sldId id="1630" r:id="rId60"/>
    <p:sldId id="1631" r:id="rId61"/>
    <p:sldId id="1632" r:id="rId62"/>
    <p:sldId id="1633" r:id="rId63"/>
    <p:sldId id="1606" r:id="rId64"/>
    <p:sldId id="1670" r:id="rId65"/>
    <p:sldId id="1635" r:id="rId66"/>
    <p:sldId id="1636" r:id="rId67"/>
    <p:sldId id="1637" r:id="rId68"/>
    <p:sldId id="1638" r:id="rId69"/>
    <p:sldId id="1639" r:id="rId70"/>
    <p:sldId id="1641" r:id="rId71"/>
    <p:sldId id="1640" r:id="rId72"/>
    <p:sldId id="1642" r:id="rId73"/>
    <p:sldId id="1643" r:id="rId74"/>
    <p:sldId id="1644" r:id="rId75"/>
    <p:sldId id="1645" r:id="rId76"/>
    <p:sldId id="1646" r:id="rId77"/>
    <p:sldId id="1647" r:id="rId78"/>
    <p:sldId id="1648" r:id="rId79"/>
    <p:sldId id="1671" r:id="rId80"/>
    <p:sldId id="1649" r:id="rId81"/>
    <p:sldId id="1650" r:id="rId82"/>
    <p:sldId id="1651" r:id="rId83"/>
    <p:sldId id="1652" r:id="rId84"/>
    <p:sldId id="1653" r:id="rId85"/>
    <p:sldId id="1672" r:id="rId86"/>
    <p:sldId id="1654" r:id="rId87"/>
    <p:sldId id="1656" r:id="rId88"/>
    <p:sldId id="1657" r:id="rId89"/>
    <p:sldId id="1658" r:id="rId90"/>
    <p:sldId id="1659" r:id="rId91"/>
    <p:sldId id="1660" r:id="rId92"/>
    <p:sldId id="1661" r:id="rId93"/>
    <p:sldId id="1662" r:id="rId94"/>
    <p:sldId id="1655" r:id="rId95"/>
    <p:sldId id="1663" r:id="rId96"/>
    <p:sldId id="1664" r:id="rId97"/>
    <p:sldId id="1665" r:id="rId98"/>
    <p:sldId id="1666" r:id="rId99"/>
    <p:sldId id="1668" r:id="rId100"/>
    <p:sldId id="1669" r:id="rId101"/>
    <p:sldId id="1634" r:id="rId102"/>
    <p:sldId id="1574" r:id="rId103"/>
    <p:sldId id="1575" r:id="rId104"/>
    <p:sldId id="1576" r:id="rId105"/>
    <p:sldId id="1577" r:id="rId106"/>
    <p:sldId id="1578" r:id="rId107"/>
    <p:sldId id="1579" r:id="rId108"/>
    <p:sldId id="1581" r:id="rId109"/>
    <p:sldId id="1580" r:id="rId110"/>
    <p:sldId id="1582" r:id="rId111"/>
    <p:sldId id="1583" r:id="rId112"/>
    <p:sldId id="1584" r:id="rId113"/>
    <p:sldId id="1585" r:id="rId114"/>
    <p:sldId id="1586" r:id="rId115"/>
    <p:sldId id="1587" r:id="rId116"/>
    <p:sldId id="1588" r:id="rId117"/>
    <p:sldId id="1589" r:id="rId118"/>
    <p:sldId id="1591" r:id="rId119"/>
    <p:sldId id="1590" r:id="rId120"/>
    <p:sldId id="1592" r:id="rId121"/>
    <p:sldId id="1593" r:id="rId122"/>
    <p:sldId id="1595" r:id="rId123"/>
    <p:sldId id="1594" r:id="rId124"/>
    <p:sldId id="1596" r:id="rId125"/>
    <p:sldId id="1597" r:id="rId126"/>
    <p:sldId id="1599" r:id="rId127"/>
    <p:sldId id="1600" r:id="rId128"/>
    <p:sldId id="1601" r:id="rId129"/>
    <p:sldId id="1602" r:id="rId130"/>
    <p:sldId id="1603" r:id="rId131"/>
    <p:sldId id="1604" r:id="rId132"/>
    <p:sldId id="1605" r:id="rId133"/>
    <p:sldId id="1573" r:id="rId134"/>
    <p:sldId id="1558" r:id="rId135"/>
    <p:sldId id="1559" r:id="rId136"/>
    <p:sldId id="1560" r:id="rId137"/>
    <p:sldId id="1561" r:id="rId138"/>
    <p:sldId id="1562" r:id="rId139"/>
    <p:sldId id="1563" r:id="rId140"/>
    <p:sldId id="1564" r:id="rId141"/>
    <p:sldId id="1565" r:id="rId142"/>
    <p:sldId id="1566" r:id="rId143"/>
    <p:sldId id="1567" r:id="rId144"/>
    <p:sldId id="1568" r:id="rId145"/>
    <p:sldId id="1570" r:id="rId146"/>
    <p:sldId id="1569" r:id="rId147"/>
    <p:sldId id="1571" r:id="rId148"/>
    <p:sldId id="1572" r:id="rId149"/>
    <p:sldId id="1554" r:id="rId150"/>
    <p:sldId id="1555" r:id="rId151"/>
    <p:sldId id="1556" r:id="rId152"/>
    <p:sldId id="296" r:id="rId15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6" autoAdjust="0"/>
    <p:restoredTop sz="94444" autoAdjust="0"/>
  </p:normalViewPr>
  <p:slideViewPr>
    <p:cSldViewPr snapToGrid="0">
      <p:cViewPr>
        <p:scale>
          <a:sx n="82" d="100"/>
          <a:sy n="82" d="100"/>
        </p:scale>
        <p:origin x="-318" y="73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notesMaster" Target="notesMasters/notesMaster1.xml"/><Relationship Id="rId159"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31/10/2023</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1/180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bereshit_vaiera.ht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shalomhaverim.org/" TargetMode="External"/><Relationship Id="rId2" Type="http://schemas.openxmlformats.org/officeDocument/2006/relationships/notesSlide" Target="../notesSlides/notesSlide152.xml"/><Relationship Id="rId1" Type="http://schemas.openxmlformats.org/officeDocument/2006/relationships/slideLayout" Target="../slideLayouts/slideLayout1.xml"/><Relationship Id="rId6" Type="http://schemas.openxmlformats.org/officeDocument/2006/relationships/hyperlink" Target="http://www.ascentofsafed.com/cgi-bin/ascent.cgi?Name=mm-kipur" TargetMode="External"/><Relationship Id="rId5" Type="http://schemas.openxmlformats.org/officeDocument/2006/relationships/hyperlink" Target="https://www.nehemiaswall.com/yom-teruah-day-shouting-became-rosh-hashanah"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BERESHIT VAYERA</a:t>
            </a:r>
          </a:p>
          <a:p>
            <a:pPr lvl="0" algn="ctr">
              <a:lnSpc>
                <a:spcPct val="90000"/>
              </a:lnSpc>
            </a:pPr>
            <a:r>
              <a:rPr lang="es-CO" sz="2400" dirty="0" smtClean="0">
                <a:latin typeface="Bookman Old Style" pitchFamily="18" charset="0"/>
                <a:ea typeface="Calibri"/>
                <a:cs typeface="Calibri"/>
                <a:sym typeface="Calibri"/>
              </a:rPr>
              <a:t>Un Matrimonio Siempre Joven</a:t>
            </a:r>
          </a:p>
          <a:p>
            <a:pPr lvl="0" algn="ctr">
              <a:lnSpc>
                <a:spcPct val="90000"/>
              </a:lnSpc>
            </a:pPr>
            <a:r>
              <a:rPr lang="es-CO" sz="2400" dirty="0" smtClean="0">
                <a:latin typeface="Bookman Old Style" pitchFamily="18" charset="0"/>
                <a:ea typeface="Calibri"/>
                <a:cs typeface="Calibri"/>
                <a:sym typeface="Calibri"/>
              </a:rPr>
              <a:t>La Shunamita: Empatía Radical</a:t>
            </a:r>
            <a:endParaRPr lang="es-CO" sz="2400"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endParaRPr lang="es-ES" sz="2400" b="0" i="0" u="none" strike="noStrike" cap="none" dirty="0" smtClean="0">
              <a:solidFill>
                <a:srgbClr val="000000"/>
              </a:solidFill>
              <a:latin typeface="Bookman Old Style" pitchFamily="18" charset="0"/>
              <a:ea typeface="Calibri"/>
              <a:cs typeface="Calibri"/>
              <a:sym typeface="Calibri"/>
            </a:endParaRPr>
          </a:p>
          <a:p>
            <a:pPr marL="0" marR="0" lvl="0" indent="0" algn="ctr" rtl="0">
              <a:spcBef>
                <a:spcPts val="0"/>
              </a:spcBef>
              <a:spcAft>
                <a:spcPts val="0"/>
              </a:spcAft>
              <a:buNone/>
            </a:pPr>
            <a:r>
              <a:rPr lang="es-ES" sz="2400" b="0" i="0" u="none" strike="noStrike" cap="none" dirty="0" smtClean="0">
                <a:solidFill>
                  <a:srgbClr val="000000"/>
                </a:solidFill>
                <a:latin typeface="Bookman Old Style" pitchFamily="18" charset="0"/>
                <a:ea typeface="Calibri"/>
                <a:cs typeface="Calibri"/>
                <a:sym typeface="Calibri"/>
              </a:rPr>
              <a:t>Por</a:t>
            </a:r>
            <a:r>
              <a:rPr lang="es-ES" sz="2400" b="0" i="0" u="none" strike="noStrike" cap="none" dirty="0">
                <a:solidFill>
                  <a:srgbClr val="000000"/>
                </a:solidFill>
                <a:latin typeface="Bookman Old Style" pitchFamily="18" charset="0"/>
                <a:ea typeface="Calibri"/>
                <a:cs typeface="Calibri"/>
                <a:sym typeface="Calibri"/>
              </a:rPr>
              <a:t>: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pic>
        <p:nvPicPr>
          <p:cNvPr id="2050" name="Picture 2"/>
          <p:cNvPicPr>
            <a:picLocks noChangeAspect="1" noChangeArrowheads="1"/>
          </p:cNvPicPr>
          <p:nvPr/>
        </p:nvPicPr>
        <p:blipFill>
          <a:blip r:embed="rId6"/>
          <a:srcRect/>
          <a:stretch>
            <a:fillRect/>
          </a:stretch>
        </p:blipFill>
        <p:spPr bwMode="auto">
          <a:xfrm>
            <a:off x="2616200" y="990600"/>
            <a:ext cx="3538538" cy="1401787"/>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7383326" y="5918200"/>
            <a:ext cx="1684474" cy="78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77769" y="868101"/>
            <a:ext cx="9039828" cy="5092861"/>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18: 1 - 22: 24  -2 Reyes 4:1 al 4:37</a:t>
            </a:r>
          </a:p>
          <a:p>
            <a:r>
              <a:rPr lang="es-ES" dirty="0" smtClean="0">
                <a:latin typeface="Bookman Old Style" pitchFamily="18" charset="0"/>
                <a:hlinkClick r:id="rId3"/>
              </a:rPr>
              <a:t>18:1</a:t>
            </a:r>
            <a:r>
              <a:rPr lang="es-ES" dirty="0" smtClean="0">
                <a:latin typeface="Bookman Old Style" pitchFamily="18" charset="0"/>
              </a:rPr>
              <a:t>  </a:t>
            </a:r>
            <a:r>
              <a:rPr lang="es-ES" dirty="0" err="1" smtClean="0">
                <a:latin typeface="Bookman Old Style" pitchFamily="18" charset="0"/>
              </a:rPr>
              <a:t>Vayera</a:t>
            </a:r>
            <a:r>
              <a:rPr lang="es-ES" dirty="0" smtClean="0">
                <a:latin typeface="Bookman Old Style" pitchFamily="18" charset="0"/>
              </a:rPr>
              <a:t> elav Adonay </a:t>
            </a:r>
            <a:r>
              <a:rPr lang="es-ES" dirty="0" err="1" smtClean="0">
                <a:latin typeface="Bookman Old Style" pitchFamily="18" charset="0"/>
              </a:rPr>
              <a:t>be'Eloney</a:t>
            </a:r>
            <a:r>
              <a:rPr lang="es-ES" dirty="0" smtClean="0">
                <a:latin typeface="Bookman Old Style" pitchFamily="18" charset="0"/>
              </a:rPr>
              <a:t> Mamre </a:t>
            </a:r>
            <a:r>
              <a:rPr lang="es-ES" dirty="0" err="1" smtClean="0">
                <a:latin typeface="Bookman Old Style" pitchFamily="18" charset="0"/>
              </a:rPr>
              <a:t>vehu</a:t>
            </a:r>
            <a:r>
              <a:rPr lang="es-ES" dirty="0" smtClean="0">
                <a:latin typeface="Bookman Old Style" pitchFamily="18" charset="0"/>
              </a:rPr>
              <a:t> </a:t>
            </a:r>
            <a:r>
              <a:rPr lang="es-ES" dirty="0" err="1" smtClean="0">
                <a:latin typeface="Bookman Old Style" pitchFamily="18" charset="0"/>
              </a:rPr>
              <a:t>yoshev</a:t>
            </a:r>
            <a:r>
              <a:rPr lang="es-ES" dirty="0" smtClean="0">
                <a:latin typeface="Bookman Old Style" pitchFamily="18" charset="0"/>
              </a:rPr>
              <a:t> </a:t>
            </a:r>
            <a:r>
              <a:rPr lang="es-ES" dirty="0" err="1" smtClean="0">
                <a:latin typeface="Bookman Old Style" pitchFamily="18" charset="0"/>
              </a:rPr>
              <a:t>petaj-ha'ohel</a:t>
            </a:r>
            <a:r>
              <a:rPr lang="es-ES" dirty="0" smtClean="0">
                <a:latin typeface="Bookman Old Style" pitchFamily="18" charset="0"/>
              </a:rPr>
              <a:t> </a:t>
            </a:r>
            <a:r>
              <a:rPr lang="es-ES" dirty="0" err="1" smtClean="0">
                <a:latin typeface="Bookman Old Style" pitchFamily="18" charset="0"/>
              </a:rPr>
              <a:t>kejom</a:t>
            </a:r>
            <a:r>
              <a:rPr lang="es-ES" dirty="0" smtClean="0">
                <a:latin typeface="Bookman Old Style" pitchFamily="18" charset="0"/>
              </a:rPr>
              <a:t> hayom.</a:t>
            </a:r>
          </a:p>
          <a:p>
            <a:r>
              <a:rPr lang="es-ES" dirty="0" smtClean="0">
                <a:latin typeface="Bookman Old Style" pitchFamily="18" charset="0"/>
              </a:rPr>
              <a:t/>
            </a:r>
            <a:br>
              <a:rPr lang="es-ES" dirty="0" smtClean="0">
                <a:latin typeface="Bookman Old Style" pitchFamily="18" charset="0"/>
              </a:rPr>
            </a:br>
            <a:r>
              <a:rPr lang="es-ES" dirty="0" smtClean="0">
                <a:latin typeface="Bookman Old Style" pitchFamily="18" charset="0"/>
              </a:rPr>
              <a:t>Y se le apareció el Eterno </a:t>
            </a:r>
            <a:r>
              <a:rPr lang="es-ES" dirty="0" smtClean="0">
                <a:latin typeface="Bookman Old Style" pitchFamily="18" charset="0"/>
                <a:hlinkClick r:id="rId4"/>
              </a:rPr>
              <a:t>junto a </a:t>
            </a:r>
            <a:r>
              <a:rPr lang="es-ES" dirty="0" err="1" smtClean="0">
                <a:latin typeface="Bookman Old Style" pitchFamily="18" charset="0"/>
                <a:hlinkClick r:id="rId4"/>
              </a:rPr>
              <a:t>Eloné</a:t>
            </a:r>
            <a:r>
              <a:rPr lang="es-ES" dirty="0" smtClean="0">
                <a:latin typeface="Bookman Old Style" pitchFamily="18" charset="0"/>
                <a:hlinkClick r:id="rId4"/>
              </a:rPr>
              <a:t> </a:t>
            </a:r>
            <a:r>
              <a:rPr lang="es-ES" dirty="0" smtClean="0">
                <a:latin typeface="Bookman Old Style" pitchFamily="18" charset="0"/>
              </a:rPr>
              <a:t> (encinas de) </a:t>
            </a:r>
            <a:r>
              <a:rPr lang="es-ES" dirty="0" err="1" smtClean="0">
                <a:latin typeface="Bookman Old Style" pitchFamily="18" charset="0"/>
              </a:rPr>
              <a:t>Mamré</a:t>
            </a:r>
            <a:r>
              <a:rPr lang="es-ES" dirty="0" smtClean="0">
                <a:latin typeface="Bookman Old Style" pitchFamily="18" charset="0"/>
              </a:rPr>
              <a:t>, y él (Abraham) estaba sentado </a:t>
            </a:r>
            <a:r>
              <a:rPr lang="es-ES" dirty="0" smtClean="0">
                <a:latin typeface="Bookman Old Style" pitchFamily="18" charset="0"/>
                <a:hlinkClick r:id="rId4"/>
              </a:rPr>
              <a:t>a la puerta de su tienda,  </a:t>
            </a:r>
            <a:r>
              <a:rPr lang="es-ES" dirty="0" smtClean="0">
                <a:latin typeface="Bookman Old Style" pitchFamily="18" charset="0"/>
              </a:rPr>
              <a:t>al calor del día.</a:t>
            </a:r>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Parashat Vayerá  (Y apareció)</a:t>
            </a:r>
            <a:endParaRPr lang="en-US" dirty="0" smtClean="0">
              <a:latin typeface="Bookman Old Style" pitchFamily="18" charset="0"/>
            </a:endParaRPr>
          </a:p>
          <a:p>
            <a:r>
              <a:rPr lang="es-MX" dirty="0" smtClean="0">
                <a:latin typeface="Bookman Old Style" pitchFamily="18" charset="0"/>
              </a:rPr>
              <a:t>En esta porción de la Torá, tres invitados llegan a la tienda de Abraham y Sarah. </a:t>
            </a:r>
          </a:p>
          <a:p>
            <a:r>
              <a:rPr lang="es-MX" dirty="0" smtClean="0">
                <a:latin typeface="Bookman Old Style" pitchFamily="18" charset="0"/>
              </a:rPr>
              <a:t>Le informan a Abraham que Dios le dará un hijo a la anciana Sarah. </a:t>
            </a:r>
          </a:p>
          <a:p>
            <a:r>
              <a:rPr lang="es-MX" dirty="0" smtClean="0">
                <a:latin typeface="Bookman Old Style" pitchFamily="18" charset="0"/>
              </a:rPr>
              <a:t>La profecía se hace realidad, y nombran a su hijo Isaac.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t>Bereshit 18: 1 - 22: 24  -2 Reyes 4:1 al 4:37</a:t>
            </a:r>
          </a:p>
          <a:p>
            <a:r>
              <a:rPr lang="es-MX" dirty="0" smtClean="0">
                <a:latin typeface="Bookman Old Style" pitchFamily="18" charset="0"/>
              </a:rPr>
              <a:t>Dios le informa a Abraham que Sodoma y Gomorra serán destruidas, aunque Abraham intenta convencer a Dios de lo contrario. </a:t>
            </a:r>
          </a:p>
          <a:p>
            <a:r>
              <a:rPr lang="es-MX" dirty="0" smtClean="0">
                <a:latin typeface="Bookman Old Style" pitchFamily="18" charset="0"/>
              </a:rPr>
              <a:t>Dios le dice a Abraham que sacrifique a Isaac. Abraham se obliga, pero se le dice que fue una prueba de fe y ofrece un carnero para sacrificar.</a:t>
            </a:r>
            <a:endParaRPr lang="en-US" dirty="0" smtClean="0">
              <a:latin typeface="Bookman Old Style" pitchFamily="18" charset="0"/>
            </a:endParaRPr>
          </a:p>
          <a:p>
            <a:r>
              <a:rPr lang="es-MX" sz="1400" dirty="0" smtClean="0">
                <a:latin typeface="Bookman Old Style" pitchFamily="18" charset="0"/>
              </a:rPr>
              <a:t> Fuente: NANCY REUBEN GREENFIELD</a:t>
            </a:r>
          </a:p>
          <a:p>
            <a:endParaRPr lang="en-US" sz="1400" dirty="0"/>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18: 1 - 22: 24  -2 Reyes 4:1 al 4:37</a:t>
            </a:r>
          </a:p>
          <a:p>
            <a:r>
              <a:rPr lang="es-MX" i="1" dirty="0" smtClean="0">
                <a:latin typeface="Bookman Old Style" pitchFamily="18" charset="0"/>
              </a:rPr>
              <a:t>El nacimiento de Isaac, la destrucción de Sodoma y Gomorra, el exilio de Agar y el último sacrificio.</a:t>
            </a:r>
          </a:p>
          <a:p>
            <a:r>
              <a:rPr lang="es-MX" dirty="0" smtClean="0">
                <a:latin typeface="Bookman Old Style" pitchFamily="18" charset="0"/>
              </a:rPr>
              <a:t>Cuando Abraham estaba sentado delante de su tienda, después de circuncidarse, Dios apareció. Abraham levantó los ojos y vio a tres hombres parados allí.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Abraham los invitó a entrar e hizo una buena comida para ellos.</a:t>
            </a:r>
          </a:p>
          <a:p>
            <a:r>
              <a:rPr lang="es-MX" sz="2800" dirty="0" smtClean="0">
                <a:latin typeface="Bookman Old Style" pitchFamily="18" charset="0"/>
              </a:rPr>
              <a:t>Uno de los hombres dijo que Sarah tendría un hijo para cuando regrese a su tienda. </a:t>
            </a:r>
          </a:p>
          <a:p>
            <a:r>
              <a:rPr lang="es-MX" sz="2800" dirty="0" smtClean="0">
                <a:latin typeface="Bookman Old Style" pitchFamily="18" charset="0"/>
              </a:rPr>
              <a:t>Sarah escuchó este comentario y se rió para sí misma, diciendo: "¡Oh, que voy a tener la mayor satisfacción ahora que ya estoy agotada y mi marido es un hombre viejo!"</a:t>
            </a:r>
            <a:endParaRPr lang="en-US" sz="2800"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Dios le dijo a Abraham: “¿Por qué se rió Sara? ¿Hay algo demasiado maravilloso para Dios?</a:t>
            </a:r>
            <a:endParaRPr lang="en-US" sz="2800" dirty="0" smtClean="0">
              <a:latin typeface="Bookman Old Style" pitchFamily="18" charset="0"/>
            </a:endParaRPr>
          </a:p>
          <a:p>
            <a:r>
              <a:rPr lang="es-MX" sz="2800" dirty="0" smtClean="0">
                <a:latin typeface="Bookman Old Style" pitchFamily="18" charset="0"/>
              </a:rPr>
              <a:t> Los hombres visitantes se fueron y Abraham los escoltó en su camino a Sodoma. </a:t>
            </a:r>
          </a:p>
          <a:p>
            <a:r>
              <a:rPr lang="es-MX" sz="2800" dirty="0" smtClean="0">
                <a:latin typeface="Bookman Old Style" pitchFamily="18" charset="0"/>
              </a:rPr>
              <a:t>Ahora, Dios dijo: “¿Debo mantener oculto a Abraham lo que estoy haciendo? El pecado de Sodoma y Gomorra ya pesa mucho. </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18: 1 - 22: 24  -2 Reyes 4:1 al 4:37</a:t>
            </a:r>
          </a:p>
          <a:p>
            <a:r>
              <a:rPr lang="es-MX" dirty="0" smtClean="0">
                <a:latin typeface="Bookman Old Style" pitchFamily="18" charset="0"/>
              </a:rPr>
              <a:t>Bajaré y veré si necesito destruirlo. Si no, lo manejaré caso por caso.</a:t>
            </a:r>
            <a:endParaRPr lang="en-US" dirty="0" smtClean="0">
              <a:latin typeface="Bookman Old Style" pitchFamily="18" charset="0"/>
            </a:endParaRPr>
          </a:p>
          <a:p>
            <a:r>
              <a:rPr lang="es-MX" dirty="0" smtClean="0">
                <a:latin typeface="Bookman Old Style" pitchFamily="18" charset="0"/>
              </a:rPr>
              <a:t>Ahora, Abraham se paró delante de Dios preguntando: </a:t>
            </a:r>
          </a:p>
          <a:p>
            <a:r>
              <a:rPr lang="es-MX" dirty="0" smtClean="0">
                <a:latin typeface="Bookman Old Style" pitchFamily="18" charset="0"/>
              </a:rPr>
              <a:t>“¿Arruinarás al justo junto con el impío? Quizás hay cincuenta justos en la ciudad.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18: 1 - 22: 24  -2 Reyes 4:1 al 4:37</a:t>
            </a:r>
          </a:p>
          <a:p>
            <a:r>
              <a:rPr lang="es-MX" dirty="0" smtClean="0">
                <a:latin typeface="Bookman Old Style" pitchFamily="18" charset="0"/>
              </a:rPr>
              <a:t>Matar a los justos junto con los malvados de tal manera que los justos sean como los malvados; hacer tal cosa, sé que sería una profanación para Ti, Dios. </a:t>
            </a:r>
            <a:r>
              <a:rPr lang="en-US" dirty="0" smtClean="0">
                <a:latin typeface="Bookman Old Style" pitchFamily="18" charset="0"/>
              </a:rPr>
              <a:t>¿No </a:t>
            </a:r>
            <a:r>
              <a:rPr lang="en-US" dirty="0" err="1" smtClean="0">
                <a:latin typeface="Bookman Old Style" pitchFamily="18" charset="0"/>
              </a:rPr>
              <a:t>hará</a:t>
            </a:r>
            <a:r>
              <a:rPr lang="en-US" dirty="0" smtClean="0">
                <a:latin typeface="Bookman Old Style" pitchFamily="18" charset="0"/>
              </a:rPr>
              <a:t> </a:t>
            </a:r>
            <a:r>
              <a:rPr lang="en-US" dirty="0" err="1" smtClean="0">
                <a:latin typeface="Bookman Old Style" pitchFamily="18" charset="0"/>
              </a:rPr>
              <a:t>justicia</a:t>
            </a:r>
            <a:r>
              <a:rPr lang="en-US" dirty="0" smtClean="0">
                <a:latin typeface="Bookman Old Style" pitchFamily="18" charset="0"/>
              </a:rPr>
              <a:t> el </a:t>
            </a:r>
            <a:r>
              <a:rPr lang="en-US" dirty="0" err="1" smtClean="0">
                <a:latin typeface="Bookman Old Style" pitchFamily="18" charset="0"/>
              </a:rPr>
              <a:t>Juez</a:t>
            </a:r>
            <a:r>
              <a:rPr lang="en-US" dirty="0" smtClean="0">
                <a:latin typeface="Bookman Old Style" pitchFamily="18" charset="0"/>
              </a:rPr>
              <a:t> de </a:t>
            </a:r>
            <a:r>
              <a:rPr lang="en-US" dirty="0" err="1" smtClean="0">
                <a:latin typeface="Bookman Old Style" pitchFamily="18" charset="0"/>
              </a:rPr>
              <a:t>toda</a:t>
            </a:r>
            <a:r>
              <a:rPr lang="en-US" dirty="0" smtClean="0">
                <a:latin typeface="Bookman Old Style" pitchFamily="18" charset="0"/>
              </a:rPr>
              <a:t> la </a:t>
            </a:r>
            <a:r>
              <a:rPr lang="en-US" dirty="0" err="1" smtClean="0">
                <a:latin typeface="Bookman Old Style" pitchFamily="18" charset="0"/>
              </a:rPr>
              <a:t>tierra</a:t>
            </a:r>
            <a:r>
              <a:rPr lang="en-US" dirty="0" smtClean="0">
                <a:latin typeface="Bookman Old Style" pitchFamily="18" charset="0"/>
              </a:rPr>
              <a:t>?</a:t>
            </a:r>
          </a:p>
          <a:p>
            <a:r>
              <a:rPr lang="es-MX" dirty="0" smtClean="0">
                <a:latin typeface="Bookman Old Style" pitchFamily="18" charset="0"/>
              </a:rPr>
              <a:t>Y Dios dijo: "Si hay 50 justos, perdonaré a la ciudad por ellos".</a:t>
            </a:r>
            <a:endParaRPr lang="en-US" dirty="0" smtClean="0">
              <a:latin typeface="Bookman Old Style" pitchFamily="18" charset="0"/>
            </a:endParaRPr>
          </a:p>
          <a:p>
            <a:pPr>
              <a:buNone/>
            </a:pP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Abraham continuó: “Mire, ahora, he comenzado a hablar con mi Señor y solo soy polvo y cenizas. </a:t>
            </a:r>
          </a:p>
          <a:p>
            <a:r>
              <a:rPr lang="es-MX" sz="2800" dirty="0" smtClean="0">
                <a:latin typeface="Bookman Old Style" pitchFamily="18" charset="0"/>
              </a:rPr>
              <a:t>¿Qué tal si solo hubiera cuarenta y cinco justos? O 40? O 30? O 20? ¿O 10?</a:t>
            </a:r>
          </a:p>
          <a:p>
            <a:r>
              <a:rPr lang="es-MX" sz="2800" dirty="0" smtClean="0">
                <a:latin typeface="Bookman Old Style" pitchFamily="18" charset="0"/>
              </a:rPr>
              <a:t>Y Dios respondió a cada uno. "No destruiré toda la ciudad si hay cuarenta, treinta, veinte o incluso diez personas justas".</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Después de que Abraham y Dios se separaron, los dos ángeles fueron a Sodoma en la noche. </a:t>
            </a:r>
          </a:p>
          <a:p>
            <a:r>
              <a:rPr lang="es-MX" dirty="0" smtClean="0">
                <a:latin typeface="Bookman Old Style" pitchFamily="18" charset="0"/>
              </a:rPr>
              <a:t>Lot los saludó con reverencia y los instó a pasar la noche en su casa. </a:t>
            </a:r>
          </a:p>
          <a:p>
            <a:r>
              <a:rPr lang="es-MX" dirty="0" smtClean="0">
                <a:latin typeface="Bookman Old Style" pitchFamily="18" charset="0"/>
              </a:rPr>
              <a:t>Al principio se negaron, pero luego aceptaron y Lot les hizo un festín.</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Pero antes de acostarse a dormir, los hombres de Sodoma rodearon la casa. </a:t>
            </a:r>
          </a:p>
          <a:p>
            <a:r>
              <a:rPr lang="es-MX" sz="2800" dirty="0" smtClean="0">
                <a:latin typeface="Bookman Old Style" pitchFamily="18" charset="0"/>
              </a:rPr>
              <a:t>Querían que Lot les revelara a sus invitados, pero Lot se negó, rogándoles que no actuaran malvadamente. </a:t>
            </a:r>
          </a:p>
          <a:p>
            <a:r>
              <a:rPr lang="es-MX" sz="2800" dirty="0" smtClean="0">
                <a:latin typeface="Bookman Old Style" pitchFamily="18" charset="0"/>
              </a:rPr>
              <a:t>Pero los hombres empujaron más fuerte hasta que casi derribaron a Lot y su puerta.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Los visitantes agarraron a Lot y lo llevaron adentro, luego golpearon a los hombres con ceguera para que ya no pudieran encontrar la entrada.</a:t>
            </a:r>
            <a:endParaRPr lang="en-US" dirty="0" smtClean="0">
              <a:latin typeface="Bookman Old Style" pitchFamily="18" charset="0"/>
            </a:endParaRPr>
          </a:p>
          <a:p>
            <a:r>
              <a:rPr lang="es-MX" dirty="0" smtClean="0">
                <a:latin typeface="Bookman Old Style" pitchFamily="18" charset="0"/>
              </a:rPr>
              <a:t>Luego, los visitantes le dijeron a Lot que se llevara a su familia y se fuera de Sodoma, porque Dios los había enviado a destruir la ciudad.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Lot se demoró, pero Dios se compadeció de él e hizo que los hombres lo agarraran a él, a su esposa y a sus dos hijas y los sacaran de la ciudad. </a:t>
            </a:r>
          </a:p>
          <a:p>
            <a:r>
              <a:rPr lang="es-MX" sz="2800" dirty="0" smtClean="0">
                <a:latin typeface="Bookman Old Style" pitchFamily="18" charset="0"/>
              </a:rPr>
              <a:t>Les advirtieron: “No miren atrás y no se queden quietos. Escápense. </a:t>
            </a:r>
          </a:p>
          <a:p>
            <a:r>
              <a:rPr lang="es-MX" sz="2800" dirty="0" smtClean="0">
                <a:latin typeface="Bookman Old Style" pitchFamily="18" charset="0"/>
              </a:rPr>
              <a:t>Dios hizo llover azufre y fuego sobre Sodoma y Gomorra.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Cuando la esposa de Lot miró hacia atrás, se convirtió en un pilar de sal.</a:t>
            </a:r>
            <a:endParaRPr lang="en-US" dirty="0" smtClean="0">
              <a:latin typeface="Bookman Old Style" pitchFamily="18" charset="0"/>
            </a:endParaRPr>
          </a:p>
          <a:p>
            <a:r>
              <a:rPr lang="es-MX" dirty="0" smtClean="0">
                <a:latin typeface="Bookman Old Style" pitchFamily="18" charset="0"/>
              </a:rPr>
              <a:t>Lot terminó en una cueva con sus hijas. </a:t>
            </a:r>
          </a:p>
          <a:p>
            <a:r>
              <a:rPr lang="es-MX" dirty="0" smtClean="0">
                <a:latin typeface="Bookman Old Style" pitchFamily="18" charset="0"/>
              </a:rPr>
              <a:t>Como las hijas pensaron que el mundo se había destruido, querían dar descendientes a su padre, emborracharon a su padre con vino.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Cada uno dormía con su padre borracho, pero él no sabía cuándo se acostaba cada hija o cuándo se levantaba. </a:t>
            </a:r>
          </a:p>
          <a:p>
            <a:r>
              <a:rPr lang="es-MX" sz="2800" dirty="0" smtClean="0">
                <a:latin typeface="Bookman Old Style" pitchFamily="18" charset="0"/>
              </a:rPr>
              <a:t>La hija mayor tuvo un hijo y lo llamó Moab. Él es el antepasado de los Moabitas. </a:t>
            </a:r>
          </a:p>
          <a:p>
            <a:r>
              <a:rPr lang="es-MX" sz="2800" dirty="0" smtClean="0">
                <a:latin typeface="Bookman Old Style" pitchFamily="18" charset="0"/>
              </a:rPr>
              <a:t>La menor tuvo un hijo y ella lo llamó Ben-Ami. Es el antepasado de los hijos de Ammón.</a:t>
            </a:r>
            <a:endParaRPr lang="en-US" sz="2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3000" dirty="0" smtClean="0">
                <a:latin typeface="Bookman Old Style" pitchFamily="18" charset="0"/>
              </a:rPr>
              <a:t>Abraham viajó a la tierra de Abimelek, rey de Gerar, la tierra de los filisteos. </a:t>
            </a:r>
          </a:p>
          <a:p>
            <a:r>
              <a:rPr lang="es-MX" sz="3000" dirty="0" smtClean="0">
                <a:latin typeface="Bookman Old Style" pitchFamily="18" charset="0"/>
              </a:rPr>
              <a:t>Dijo que Sarah era su hermana, por lo que Abimelek tomó a Sarah por su esposa. </a:t>
            </a:r>
          </a:p>
          <a:p>
            <a:r>
              <a:rPr lang="es-MX" sz="3000" dirty="0" smtClean="0">
                <a:latin typeface="Bookman Old Style" pitchFamily="18" charset="0"/>
              </a:rPr>
              <a:t>Ahora, Dios vino a Abimelek en un sueño y le dijo: "Morirás, porque la mujer que has tomado ya está casada".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Pero Abimelek respondió: "Dios mío, ¿matará incluso a una nación justa? Ambos me dijeron que eran hermanos. En mi inocencia, he hecho esto.</a:t>
            </a:r>
          </a:p>
          <a:p>
            <a:r>
              <a:rPr lang="es-MX" sz="2800" dirty="0" smtClean="0">
                <a:latin typeface="Bookman Old Style" pitchFamily="18" charset="0"/>
              </a:rPr>
              <a:t>Y Dios respondió: “Sé que hiciste esto por inocencia. </a:t>
            </a:r>
          </a:p>
          <a:p>
            <a:r>
              <a:rPr lang="es-MX" sz="2800" dirty="0" smtClean="0">
                <a:latin typeface="Bookman Old Style" pitchFamily="18" charset="0"/>
              </a:rPr>
              <a:t>Por eso te impedí pecar contra Mí y tocarla, incluso indirectamente.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Ahora, devuélvale la esposa a su esposo, porque él es un profeta, por lo que rezará por usted y usted seguirá vivo ".</a:t>
            </a:r>
            <a:endParaRPr lang="en-US" sz="2800" dirty="0" smtClean="0">
              <a:latin typeface="Bookman Old Style" pitchFamily="18" charset="0"/>
            </a:endParaRPr>
          </a:p>
          <a:p>
            <a:r>
              <a:rPr lang="es-MX" sz="2800" dirty="0" smtClean="0">
                <a:latin typeface="Bookman Old Style" pitchFamily="18" charset="0"/>
              </a:rPr>
              <a:t> Abimelek devolvió a Sarah y le dio a Abraham animales y sirvientes, dinero y el derecho a establecerse en su tierra. </a:t>
            </a:r>
          </a:p>
          <a:p>
            <a:r>
              <a:rPr lang="es-MX" sz="2800" dirty="0" smtClean="0">
                <a:latin typeface="Bookman Old Style" pitchFamily="18" charset="0"/>
              </a:rPr>
              <a:t>Le dijo a Sarah que ya no tenía que disfrazar su matrimonio.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Entonces Abraham oró a Dios, y Dios sanó a Abimelec, su esposa y sus siervas, y dieron a luz.</a:t>
            </a:r>
            <a:endParaRPr lang="en-US" sz="2800" dirty="0" smtClean="0">
              <a:latin typeface="Bookman Old Style" pitchFamily="18" charset="0"/>
            </a:endParaRPr>
          </a:p>
          <a:p>
            <a:r>
              <a:rPr lang="es-MX" sz="2800" dirty="0" smtClean="0">
                <a:latin typeface="Bookman Old Style" pitchFamily="18" charset="0"/>
              </a:rPr>
              <a:t>Ahora, Dios se acordó de Sara, y ella concibió y dio a luz a Abraham un hijo, Isaac, a la hora señalada, que Dios había hablado. </a:t>
            </a:r>
          </a:p>
          <a:p>
            <a:r>
              <a:rPr lang="es-MX" sz="2800" dirty="0" smtClean="0">
                <a:latin typeface="Bookman Old Style" pitchFamily="18" charset="0"/>
              </a:rPr>
              <a:t>Abraham circuncidó a su hijo Isaac en el octavo día. </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3000" dirty="0" smtClean="0">
                <a:latin typeface="Bookman Old Style" pitchFamily="18" charset="0"/>
              </a:rPr>
              <a:t>Isaac creció, y el día que fue destetado, Abraham hizo una gran fiesta.</a:t>
            </a:r>
            <a:endParaRPr lang="en-US" sz="3000" dirty="0" smtClean="0">
              <a:latin typeface="Bookman Old Style" pitchFamily="18" charset="0"/>
            </a:endParaRPr>
          </a:p>
          <a:p>
            <a:r>
              <a:rPr lang="es-MX" sz="3000" dirty="0" smtClean="0">
                <a:latin typeface="Bookman Old Style" pitchFamily="18" charset="0"/>
              </a:rPr>
              <a:t>Pero Sarah vio a Ismael, el hijo de Agar, la mujer egipcia, que se burlaba. </a:t>
            </a:r>
          </a:p>
          <a:p>
            <a:r>
              <a:rPr lang="es-MX" sz="3000" dirty="0" smtClean="0">
                <a:latin typeface="Bookman Old Style" pitchFamily="18" charset="0"/>
              </a:rPr>
              <a:t>Sarah le dijo a su esposo: "Echen a esta sierva y a su hijo, porque el hijo no compartirá la herencia con nuestro hijo, Isaac".</a:t>
            </a:r>
            <a:endParaRPr lang="en-US" sz="3000" dirty="0" smtClean="0">
              <a:latin typeface="Bookman Old Style" pitchFamily="18" charset="0"/>
            </a:endParaRP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Pero el asunto fue muy desagradable a los ojos de Abraham debido al amor a su hijo. </a:t>
            </a:r>
          </a:p>
          <a:p>
            <a:r>
              <a:rPr lang="es-MX" sz="2800" dirty="0" smtClean="0">
                <a:latin typeface="Bookman Old Style" pitchFamily="18" charset="0"/>
              </a:rPr>
              <a:t>Y Dios le dijo a Abraham: “Que no se </a:t>
            </a:r>
            <a:r>
              <a:rPr lang="es-MX" sz="2800" dirty="0" err="1" smtClean="0">
                <a:latin typeface="Bookman Old Style" pitchFamily="18" charset="0"/>
              </a:rPr>
              <a:t>se</a:t>
            </a:r>
            <a:r>
              <a:rPr lang="es-MX" sz="2800" dirty="0" smtClean="0">
                <a:latin typeface="Bookman Old Style" pitchFamily="18" charset="0"/>
              </a:rPr>
              <a:t> vea desagradable en tus ojos por el muchacho y tu sierva. </a:t>
            </a:r>
          </a:p>
          <a:p>
            <a:r>
              <a:rPr lang="es-MX" sz="2800" dirty="0" smtClean="0">
                <a:latin typeface="Bookman Old Style" pitchFamily="18" charset="0"/>
              </a:rPr>
              <a:t>Escucha los deseos de Sarah, porque en Isaac será tu simiente. Y también para el hijo de la criada, haré una nación, porque él es tu simiente.</a:t>
            </a:r>
            <a:endParaRPr lang="en-U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700" dirty="0" smtClean="0">
                <a:latin typeface="Bookman Old Style" pitchFamily="18" charset="0"/>
              </a:rPr>
              <a:t>Abraham se levantó temprano en la mañana, tomó pan y agua y se lo dio a Agar e Ismael y los despidió. </a:t>
            </a:r>
          </a:p>
          <a:p>
            <a:r>
              <a:rPr lang="es-MX" sz="2700" dirty="0" smtClean="0">
                <a:latin typeface="Bookman Old Style" pitchFamily="18" charset="0"/>
              </a:rPr>
              <a:t>Agar se perdió en el desierto de Beer Sheva (El Pozo de los Siete ó El Pozo del Juramento) y el agua llegó a su fin, y dejó al muchacho debajo de un arbusto. Ella se sentó lejos de él, diciendo: "No permitiré que vea la muerte del muchacho". Luego lloró.</a:t>
            </a:r>
            <a:endParaRPr lang="en-US" sz="27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3000" dirty="0" smtClean="0">
                <a:latin typeface="Bookman Old Style" pitchFamily="18" charset="0"/>
              </a:rPr>
              <a:t>Pero Dios escuchó la voz del muchacho, y un ángel de Dios llamó a Agar desde el cielo y le dijo: “¿Qué te pasa, Agar? ¡No tengas miedo! Porque Dios ya ha escuchado la voz del muchacho. </a:t>
            </a:r>
          </a:p>
          <a:p>
            <a:r>
              <a:rPr lang="es-MX" sz="3000" dirty="0" smtClean="0">
                <a:latin typeface="Bookman Old Style" pitchFamily="18" charset="0"/>
              </a:rPr>
              <a:t>Levántate, levántalo y fortalece tu mano sobre él, porque lo haré una gran nación”.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Y Dios abrió los ojos y vio un pozo de agua. Dios estaba con el muchacho y él creció y se convirtió en un maestro del arco y las flechas.</a:t>
            </a:r>
          </a:p>
          <a:p>
            <a:r>
              <a:rPr lang="es-MX" dirty="0" smtClean="0">
                <a:latin typeface="Bookman Old Style" pitchFamily="18" charset="0"/>
              </a:rPr>
              <a:t>Y sucedió que Dios probó a Abraham y le dijo: "Abraham".</a:t>
            </a:r>
            <a:endParaRPr lang="en-US" dirty="0" smtClean="0">
              <a:latin typeface="Bookman Old Style" pitchFamily="18" charset="0"/>
            </a:endParaRPr>
          </a:p>
          <a:p>
            <a:r>
              <a:rPr lang="es-MX" dirty="0" smtClean="0">
                <a:latin typeface="Bookman Old Style" pitchFamily="18" charset="0"/>
              </a:rPr>
              <a:t> "Aquí estoy", respondió Abraham.</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Dios dijo: "Toma, te lo ruego, tu único hijo a quien amas, Isaac, y ve a la tierra de Moriáh y elévalo en una de las montañas".</a:t>
            </a:r>
            <a:endParaRPr lang="en-US" dirty="0" smtClean="0">
              <a:latin typeface="Bookman Old Style" pitchFamily="18" charset="0"/>
            </a:endParaRPr>
          </a:p>
          <a:p>
            <a:r>
              <a:rPr lang="es-MX" dirty="0" smtClean="0">
                <a:latin typeface="Bookman Old Style" pitchFamily="18" charset="0"/>
              </a:rPr>
              <a:t>Entonces Abraham hizo lo que le dijeron, viajando con su leña para la ofrenda y con su hijo y sus sirvientes al lugar que Dios le había dicho. </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Al tercer día, Abraham e Isaac dejaron a los sirvientes y tomaron la leña para la ofrenda, algo para producir fuego y un cuchillo. Entonces se fueron, los dos, juntos.</a:t>
            </a:r>
            <a:endParaRPr lang="en-US" dirty="0" smtClean="0">
              <a:latin typeface="Bookman Old Style" pitchFamily="18" charset="0"/>
            </a:endParaRPr>
          </a:p>
          <a:p>
            <a:r>
              <a:rPr lang="es-MX" dirty="0" smtClean="0">
                <a:latin typeface="Bookman Old Style" pitchFamily="18" charset="0"/>
              </a:rPr>
              <a:t> Isaac le habló a su padre, Abraham, "¡Mi padre!"</a:t>
            </a:r>
            <a:endParaRPr lang="en-US" dirty="0" smtClean="0">
              <a:latin typeface="Bookman Old Style" pitchFamily="18" charset="0"/>
            </a:endParaRPr>
          </a:p>
          <a:p>
            <a:r>
              <a:rPr lang="es-MX" dirty="0" smtClean="0">
                <a:latin typeface="Bookman Old Style" pitchFamily="18" charset="0"/>
              </a:rPr>
              <a:t> Abraham dijo: "Aquí estoy, hijo mío".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“Aquí está para hacer el fuego y la leña, pero ¿dónde está el cordero para la ofrenda?” Preguntó Isaac.</a:t>
            </a:r>
            <a:endParaRPr lang="en-US" sz="2800" dirty="0" smtClean="0">
              <a:latin typeface="Bookman Old Style" pitchFamily="18" charset="0"/>
            </a:endParaRPr>
          </a:p>
          <a:p>
            <a:r>
              <a:rPr lang="es-MX" sz="2800" dirty="0" smtClean="0">
                <a:latin typeface="Bookman Old Style" pitchFamily="18" charset="0"/>
              </a:rPr>
              <a:t>"Dios verá que tenemos un cordero para la ofrenda, hijo mío". </a:t>
            </a:r>
          </a:p>
          <a:p>
            <a:r>
              <a:rPr lang="es-MX" sz="2800" dirty="0" smtClean="0">
                <a:latin typeface="Bookman Old Style" pitchFamily="18" charset="0"/>
              </a:rPr>
              <a:t>Llegaron al lugar del que Dios había hablado, y Abraham construyó el altar y arregló la leña, ató a Isaac, su hijo, y lo colocó sobre el altar. </a:t>
            </a: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900" dirty="0" smtClean="0">
                <a:latin typeface="Bookman Old Style" pitchFamily="18" charset="0"/>
              </a:rPr>
              <a:t>Y Abraham extendió su mano y tomó el cuchillo para matar a su hijo. Y un ángel de Dios lo llamó desde el cielo y le dijo: “¡Abraham! ¡Abrahán!"</a:t>
            </a:r>
            <a:endParaRPr lang="en-US" sz="2900" dirty="0" smtClean="0">
              <a:latin typeface="Bookman Old Style" pitchFamily="18" charset="0"/>
            </a:endParaRPr>
          </a:p>
          <a:p>
            <a:r>
              <a:rPr lang="es-MX" sz="2900" dirty="0" smtClean="0">
                <a:latin typeface="Bookman Old Style" pitchFamily="18" charset="0"/>
              </a:rPr>
              <a:t>“¡Aquí estoy!” Dijo Abraham. Y Dios dijo: "No extiendas tu mano hacia el muchacho, ni le hagas la menor cosa, porque ahora sé que temes a Dios y no me has negado a tu hijo".</a:t>
            </a:r>
            <a:endParaRPr lang="en-US" sz="2900" dirty="0" smtClean="0">
              <a:latin typeface="Bookman Old Style" pitchFamily="18" charset="0"/>
            </a:endParaRP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900" dirty="0" smtClean="0">
                <a:latin typeface="Bookman Old Style" pitchFamily="18" charset="0"/>
              </a:rPr>
              <a:t>Abraham levantó los ojos y miró y ¡mira! Había un carnero atrapado en el seto. </a:t>
            </a:r>
          </a:p>
          <a:p>
            <a:r>
              <a:rPr lang="es-MX" sz="2900" dirty="0" smtClean="0">
                <a:latin typeface="Bookman Old Style" pitchFamily="18" charset="0"/>
              </a:rPr>
              <a:t>Abraham tomó el carnero y lo ofreció como ofrenda en lugar de su hijo. </a:t>
            </a:r>
          </a:p>
          <a:p>
            <a:r>
              <a:rPr lang="es-MX" sz="2900" dirty="0" smtClean="0">
                <a:latin typeface="Bookman Old Style" pitchFamily="18" charset="0"/>
              </a:rPr>
              <a:t>Abraham nombró a este lugar, “Adonai Yiré -Dios proveerá".</a:t>
            </a:r>
            <a:endParaRPr lang="en-US" sz="2900" dirty="0" smtClean="0">
              <a:latin typeface="Bookman Old Style" pitchFamily="18" charset="0"/>
            </a:endParaRPr>
          </a:p>
          <a:p>
            <a:r>
              <a:rPr lang="es-MX" sz="2900" dirty="0" smtClean="0">
                <a:latin typeface="Bookman Old Style" pitchFamily="18" charset="0"/>
              </a:rPr>
              <a:t>Un ángel de Dios llamó a Abraham por segunda vez desde el cielo y le dijo: </a:t>
            </a: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3000" dirty="0" smtClean="0">
                <a:latin typeface="Bookman Old Style" pitchFamily="18" charset="0"/>
              </a:rPr>
              <a:t>“Por mí mismo he jurado, dice Dios, porque has hecho esto y no me has retenido a tu hijo, tu único hijo, para que te bendiga sin falta, y sin falta multiplicaré a tus descendientes como las estrellas en el cielo y como la arena que está a la orilla del mar, y tu simiente heredará la puerta de sus enemigos. </a:t>
            </a: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Y todas las naciones de la tierra se bendecirán a través de tu simiente, como consecuencia de que hubiste escuchado mi voz.</a:t>
            </a:r>
          </a:p>
          <a:p>
            <a:r>
              <a:rPr lang="es-MX" dirty="0" smtClean="0">
                <a:latin typeface="Bookman Old Style" pitchFamily="18" charset="0"/>
              </a:rPr>
              <a:t>Entonces Abraham e Isaac y los sirvientes regresaron a Beer Sheva.</a:t>
            </a:r>
          </a:p>
          <a:p>
            <a:r>
              <a:rPr lang="es-MX" dirty="0" smtClean="0">
                <a:latin typeface="Bookman Old Style" pitchFamily="18" charset="0"/>
              </a:rPr>
              <a:t>Hoy Beer Sheva es conocida como la capital del Néguev.</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r>
              <a:rPr lang="es-CO" sz="2800" b="1" dirty="0" smtClean="0">
                <a:latin typeface="Bookman Old Style" pitchFamily="18" charset="0"/>
              </a:rPr>
              <a:t>Un Matrimonio Siempre Joven</a:t>
            </a:r>
            <a:endParaRPr lang="es-CO" sz="2800" b="1" dirty="0" smtClean="0">
              <a:latin typeface="Bookman Old Style" pitchFamily="18" charset="0"/>
            </a:endParaRPr>
          </a:p>
          <a:p>
            <a:pPr>
              <a:buNone/>
            </a:pPr>
            <a:r>
              <a:rPr lang="es-ES" sz="2000" i="1" dirty="0" smtClean="0">
                <a:latin typeface="Bookman Old Style" pitchFamily="18" charset="0"/>
              </a:rPr>
              <a:t>Fuente </a:t>
            </a:r>
            <a:r>
              <a:rPr lang="es-ES" sz="2000" i="1" dirty="0" smtClean="0">
                <a:latin typeface="Bookman Old Style" pitchFamily="18" charset="0"/>
              </a:rPr>
              <a:t>de mis comentarios: R. Eliyahu Safrán</a:t>
            </a:r>
          </a:p>
          <a:p>
            <a:pPr>
              <a:buNone/>
            </a:pPr>
            <a:r>
              <a:rPr lang="es-ES" sz="2800" dirty="0" smtClean="0">
                <a:latin typeface="Bookman Old Style" pitchFamily="18" charset="0"/>
              </a:rPr>
              <a:t>Cuando leemos la historia de los ángeles que visitaron a Avram y Sarai, nos maravillamos ante el milagro del niño predicho. </a:t>
            </a:r>
            <a:endParaRPr lang="es-ES" sz="2800" dirty="0" smtClean="0">
              <a:latin typeface="Bookman Old Style" pitchFamily="18" charset="0"/>
            </a:endParaRPr>
          </a:p>
          <a:p>
            <a:pPr>
              <a:buNone/>
            </a:pPr>
            <a:r>
              <a:rPr lang="es-ES" sz="2800" dirty="0" smtClean="0">
                <a:latin typeface="Bookman Old Style" pitchFamily="18" charset="0"/>
              </a:rPr>
              <a:t>Lo </a:t>
            </a:r>
            <a:r>
              <a:rPr lang="es-ES" sz="2800" dirty="0" smtClean="0">
                <a:latin typeface="Bookman Old Style" pitchFamily="18" charset="0"/>
              </a:rPr>
              <a:t>que rara vez reconocemos en esta notable narrativa es la calidez, el respeto y la intimidad evidentes en la relación matrimonial entre Avram y Sarai.</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Cuando los ángeles le preguntaron a Avram dónde </a:t>
            </a:r>
            <a:r>
              <a:rPr lang="es-ES" sz="2800" dirty="0" smtClean="0">
                <a:latin typeface="Bookman Old Style" pitchFamily="18" charset="0"/>
              </a:rPr>
              <a:t>podían ellos encontrar </a:t>
            </a:r>
            <a:r>
              <a:rPr lang="es-ES" sz="2800" dirty="0" smtClean="0">
                <a:latin typeface="Bookman Old Style" pitchFamily="18" charset="0"/>
              </a:rPr>
              <a:t>a Sarai, Avram respondió: "</a:t>
            </a:r>
            <a:r>
              <a:rPr lang="es-ES" sz="2800" b="1" i="1" dirty="0" smtClean="0">
                <a:latin typeface="Bookman Old Style" pitchFamily="18" charset="0"/>
              </a:rPr>
              <a:t>Hinei ba'ohel</a:t>
            </a:r>
            <a:r>
              <a:rPr lang="es-ES" sz="2800" dirty="0" smtClean="0">
                <a:latin typeface="Bookman Old Style" pitchFamily="18" charset="0"/>
              </a:rPr>
              <a:t>, he aquí, en la tienda". </a:t>
            </a:r>
            <a:endParaRPr lang="es-ES" sz="2800" dirty="0" smtClean="0">
              <a:latin typeface="Bookman Old Style" pitchFamily="18" charset="0"/>
            </a:endParaRPr>
          </a:p>
          <a:p>
            <a:pPr>
              <a:buNone/>
            </a:pPr>
            <a:r>
              <a:rPr lang="es-ES" sz="2800" dirty="0" smtClean="0">
                <a:latin typeface="Bookman Old Style" pitchFamily="18" charset="0"/>
              </a:rPr>
              <a:t>Poco </a:t>
            </a:r>
            <a:r>
              <a:rPr lang="es-ES" sz="2800" dirty="0" smtClean="0">
                <a:latin typeface="Bookman Old Style" pitchFamily="18" charset="0"/>
              </a:rPr>
              <a:t>después, uno de los ángeles les entregó a Avram y Sarai la increíble noticia de que: “Seguramente regresaré a ti el año que viene por esta misma época y </a:t>
            </a:r>
            <a:r>
              <a:rPr lang="es-ES" sz="2800" i="1" dirty="0" smtClean="0">
                <a:latin typeface="Bookman Old Style" pitchFamily="18" charset="0"/>
              </a:rPr>
              <a:t>‘he aquí’ </a:t>
            </a:r>
            <a:r>
              <a:rPr lang="es-ES" sz="2800" dirty="0" smtClean="0">
                <a:latin typeface="Bookman Old Style" pitchFamily="18" charset="0"/>
              </a:rPr>
              <a:t>– </a:t>
            </a:r>
            <a:r>
              <a:rPr lang="es-ES" sz="2800" b="1" i="1" dirty="0" smtClean="0">
                <a:latin typeface="Bookman Old Style" pitchFamily="18" charset="0"/>
              </a:rPr>
              <a:t>hinei</a:t>
            </a:r>
            <a:r>
              <a:rPr lang="es-ES" sz="2800" dirty="0" smtClean="0">
                <a:latin typeface="Bookman Old Style" pitchFamily="18" charset="0"/>
              </a:rPr>
              <a:t> – </a:t>
            </a:r>
            <a:r>
              <a:rPr lang="es-ES" sz="2800" i="1" dirty="0" smtClean="0">
                <a:latin typeface="Bookman Old Style" pitchFamily="18" charset="0"/>
              </a:rPr>
              <a:t>Sarai, tu esposa, tendrá un hijo</a:t>
            </a:r>
            <a:r>
              <a:rPr lang="es-ES" sz="2800" dirty="0" smtClean="0">
                <a:latin typeface="Bookman Old Style" pitchFamily="18" charset="0"/>
              </a:rPr>
              <a:t>.</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Al usar el mismo término que Avram usó para describir a su esposa, </a:t>
            </a:r>
            <a:r>
              <a:rPr lang="es-ES" sz="2800" b="1" i="1" dirty="0" smtClean="0">
                <a:latin typeface="Bookman Old Style" pitchFamily="18" charset="0"/>
              </a:rPr>
              <a:t>hinei</a:t>
            </a:r>
            <a:r>
              <a:rPr lang="es-ES" sz="2800" dirty="0" smtClean="0">
                <a:latin typeface="Bookman Old Style" pitchFamily="18" charset="0"/>
              </a:rPr>
              <a:t>, el ángel estaba indicando que era por la modestia de Sarai que ella merecía tener un hijo</a:t>
            </a:r>
            <a:r>
              <a:rPr lang="es-ES" sz="2800" dirty="0" smtClean="0">
                <a:latin typeface="Bookman Old Style" pitchFamily="18" charset="0"/>
              </a:rPr>
              <a:t>.</a:t>
            </a:r>
          </a:p>
          <a:p>
            <a:pPr>
              <a:buNone/>
            </a:pPr>
            <a:r>
              <a:rPr lang="es-ES" sz="2800" dirty="0" smtClean="0">
                <a:latin typeface="Bookman Old Style" pitchFamily="18" charset="0"/>
              </a:rPr>
              <a:t>Leí </a:t>
            </a:r>
            <a:r>
              <a:rPr lang="es-ES" sz="2800" dirty="0" smtClean="0">
                <a:latin typeface="Bookman Old Style" pitchFamily="18" charset="0"/>
              </a:rPr>
              <a:t>en la respuesta de Avram y en las buenas nuevas del ángel – en la repetición de la palabra </a:t>
            </a:r>
            <a:r>
              <a:rPr lang="es-ES" sz="2800" i="1" dirty="0" smtClean="0">
                <a:latin typeface="Bookman Old Style" pitchFamily="18" charset="0"/>
              </a:rPr>
              <a:t>hinei</a:t>
            </a:r>
            <a:r>
              <a:rPr lang="es-ES" sz="2800" dirty="0" smtClean="0">
                <a:latin typeface="Bookman Old Style" pitchFamily="18" charset="0"/>
              </a:rPr>
              <a:t> – que cuando </a:t>
            </a:r>
            <a:r>
              <a:rPr lang="es-ES" sz="2800" dirty="0" smtClean="0">
                <a:latin typeface="Bookman Old Style" pitchFamily="18" charset="0"/>
              </a:rPr>
              <a:t>subimos</a:t>
            </a:r>
            <a:r>
              <a:rPr lang="es-ES" sz="2800" dirty="0" smtClean="0">
                <a:latin typeface="Bookman Old Style" pitchFamily="18" charset="0"/>
              </a:rPr>
              <a:t>, alabamos, elevamos y apoyamos a nuestra pareja, incluso en (¡especialmente en!) tiempos difíciles,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300" dirty="0" smtClean="0">
                <a:latin typeface="Bookman Old Style" pitchFamily="18" charset="0"/>
              </a:rPr>
              <a:t>debemos </a:t>
            </a:r>
            <a:r>
              <a:rPr lang="es-ES" sz="3300" dirty="0" smtClean="0">
                <a:latin typeface="Bookman Old Style" pitchFamily="18" charset="0"/>
              </a:rPr>
              <a:t>anticipar que Dios también nos </a:t>
            </a:r>
            <a:r>
              <a:rPr lang="es-ES" sz="3300" dirty="0" smtClean="0">
                <a:latin typeface="Bookman Old Style" pitchFamily="18" charset="0"/>
              </a:rPr>
              <a:t>levantará </a:t>
            </a:r>
            <a:r>
              <a:rPr lang="es-ES" sz="3300" dirty="0" smtClean="0">
                <a:latin typeface="Bookman Old Style" pitchFamily="18" charset="0"/>
              </a:rPr>
              <a:t>y </a:t>
            </a:r>
            <a:r>
              <a:rPr lang="es-ES" sz="3300" dirty="0" smtClean="0">
                <a:latin typeface="Bookman Old Style" pitchFamily="18" charset="0"/>
              </a:rPr>
              <a:t>reforzará </a:t>
            </a:r>
            <a:r>
              <a:rPr lang="es-ES" sz="3300" dirty="0" smtClean="0">
                <a:latin typeface="Bookman Old Style" pitchFamily="18" charset="0"/>
              </a:rPr>
              <a:t>nuestro ánimo; que en respuesta a “nuestro” </a:t>
            </a:r>
            <a:r>
              <a:rPr lang="es-ES" sz="3300" i="1" dirty="0" smtClean="0">
                <a:latin typeface="Bookman Old Style" pitchFamily="18" charset="0"/>
              </a:rPr>
              <a:t>hinei</a:t>
            </a:r>
            <a:r>
              <a:rPr lang="es-ES" sz="3300" dirty="0" smtClean="0">
                <a:latin typeface="Bookman Old Style" pitchFamily="18" charset="0"/>
              </a:rPr>
              <a:t> Él nos concederá un </a:t>
            </a:r>
            <a:r>
              <a:rPr lang="es-ES" sz="3300" i="1" dirty="0" smtClean="0">
                <a:latin typeface="Bookman Old Style" pitchFamily="18" charset="0"/>
              </a:rPr>
              <a:t>hinei</a:t>
            </a:r>
            <a:r>
              <a:rPr lang="es-ES" sz="3300" dirty="0" smtClean="0">
                <a:latin typeface="Bookman Old Style" pitchFamily="18" charset="0"/>
              </a:rPr>
              <a:t>. </a:t>
            </a:r>
            <a:endParaRPr lang="es-ES" sz="3300" dirty="0" smtClean="0">
              <a:latin typeface="Bookman Old Style" pitchFamily="18" charset="0"/>
            </a:endParaRPr>
          </a:p>
          <a:p>
            <a:pPr>
              <a:buNone/>
            </a:pPr>
            <a:r>
              <a:rPr lang="es-ES" sz="3300" dirty="0" smtClean="0">
                <a:latin typeface="Bookman Old Style" pitchFamily="18" charset="0"/>
              </a:rPr>
              <a:t>Es </a:t>
            </a:r>
            <a:r>
              <a:rPr lang="es-ES" sz="3300" dirty="0" smtClean="0">
                <a:latin typeface="Bookman Old Style" pitchFamily="18" charset="0"/>
              </a:rPr>
              <a:t>decir, cuando estamos plenamente presentes para nuestra pareja, Dios también está presente para nosotros</a:t>
            </a:r>
            <a:r>
              <a:rPr lang="es-ES" sz="33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600" dirty="0" smtClean="0">
                <a:latin typeface="Bookman Old Style" pitchFamily="18" charset="0"/>
              </a:rPr>
              <a:t>Un mashgiaj, </a:t>
            </a:r>
            <a:r>
              <a:rPr lang="es-ES" sz="2600" dirty="0" smtClean="0">
                <a:latin typeface="Bookman Old Style" pitchFamily="18" charset="0"/>
              </a:rPr>
              <a:t>guía espiritual muy respetado, de una ieshivá muy conocida en Israel, viajó extensamente tanto por el país como por el extranjero, brindando orientación a los discípulos ansiosos por su perspicacia y sabiduría. </a:t>
            </a:r>
            <a:endParaRPr lang="es-ES" sz="2600" dirty="0" smtClean="0">
              <a:latin typeface="Bookman Old Style" pitchFamily="18" charset="0"/>
            </a:endParaRPr>
          </a:p>
          <a:p>
            <a:pPr>
              <a:buNone/>
            </a:pPr>
            <a:r>
              <a:rPr lang="es-ES" sz="2600" dirty="0" smtClean="0">
                <a:latin typeface="Bookman Old Style" pitchFamily="18" charset="0"/>
              </a:rPr>
              <a:t>Cuando </a:t>
            </a:r>
            <a:r>
              <a:rPr lang="es-ES" sz="2600" dirty="0" smtClean="0">
                <a:latin typeface="Bookman Old Style" pitchFamily="18" charset="0"/>
              </a:rPr>
              <a:t>viajaba, siempre iba acompañado de varios de sus talmidim, quienes no sólo continuaban aprendiendo de su maestro sino que atendían muchas de sus preocupaciones cotidianas.</a:t>
            </a:r>
            <a:endParaRPr lang="es-ES" sz="2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Una noche, uno de los estudiantes estaba junto a su escritorio </a:t>
            </a:r>
            <a:r>
              <a:rPr lang="es-ES" dirty="0" smtClean="0">
                <a:latin typeface="Bookman Old Style" pitchFamily="18" charset="0"/>
              </a:rPr>
              <a:t>mientras él </a:t>
            </a:r>
            <a:r>
              <a:rPr lang="es-ES" dirty="0" smtClean="0">
                <a:latin typeface="Bookman Old Style" pitchFamily="18" charset="0"/>
              </a:rPr>
              <a:t>escribía una carta a su esposa en casa. “A mi querida </a:t>
            </a:r>
            <a:r>
              <a:rPr lang="es-ES" b="1" i="1" dirty="0" smtClean="0">
                <a:latin typeface="Bookman Old Style" pitchFamily="18" charset="0"/>
              </a:rPr>
              <a:t>kalá</a:t>
            </a:r>
            <a:r>
              <a:rPr lang="es-ES" dirty="0" smtClean="0">
                <a:latin typeface="Bookman Old Style" pitchFamily="18" charset="0"/>
              </a:rPr>
              <a:t> </a:t>
            </a:r>
            <a:r>
              <a:rPr lang="es-ES" dirty="0" smtClean="0">
                <a:latin typeface="Bookman Old Style" pitchFamily="18" charset="0"/>
              </a:rPr>
              <a:t>(novia)…” </a:t>
            </a:r>
            <a:r>
              <a:rPr lang="es-ES" dirty="0" smtClean="0">
                <a:latin typeface="Bookman Old Style" pitchFamily="18" charset="0"/>
              </a:rPr>
              <a:t>escribió el maestro. </a:t>
            </a:r>
          </a:p>
          <a:p>
            <a:pPr>
              <a:buNone/>
            </a:pPr>
            <a:r>
              <a:rPr lang="es-ES" dirty="0" smtClean="0">
                <a:latin typeface="Bookman Old Style" pitchFamily="18" charset="0"/>
              </a:rPr>
              <a:t>El </a:t>
            </a:r>
            <a:r>
              <a:rPr lang="es-ES" dirty="0" smtClean="0">
                <a:latin typeface="Bookman Old Style" pitchFamily="18" charset="0"/>
              </a:rPr>
              <a:t>estudiante, que miró y vio el saludo, quedó asombrado. </a:t>
            </a:r>
            <a:r>
              <a:rPr lang="es-ES" dirty="0" smtClean="0">
                <a:latin typeface="Bookman Old Style" pitchFamily="18" charset="0"/>
              </a:rPr>
              <a:t>¿Kalá? </a:t>
            </a:r>
            <a:r>
              <a:rPr lang="es-ES" dirty="0" smtClean="0">
                <a:latin typeface="Bookman Old Style" pitchFamily="18" charset="0"/>
              </a:rPr>
              <a:t>¿Qué kalá? ¡El mashgiaj había estado casado durante muchísimos años!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Cómo es posible que a una esposa casada desde hace mucho tiempo se le llame </a:t>
            </a:r>
            <a:r>
              <a:rPr lang="es-ES" dirty="0" smtClean="0">
                <a:latin typeface="Bookman Old Style" pitchFamily="18" charset="0"/>
              </a:rPr>
              <a:t>kalá?</a:t>
            </a:r>
          </a:p>
          <a:p>
            <a:pPr>
              <a:buNone/>
            </a:pPr>
            <a:r>
              <a:rPr lang="es-ES" dirty="0" smtClean="0">
                <a:latin typeface="Bookman Old Style" pitchFamily="18" charset="0"/>
              </a:rPr>
              <a:t>Con cuidado de disculparse por su posible transgresión al ver accidentalmente lo que su maestro había escrito, el estudiante preguntó qué quería decir su maestro con esas palabras.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No entiendo”, confesó el estudiante</a:t>
            </a:r>
            <a:r>
              <a:rPr lang="es-ES" dirty="0" smtClean="0">
                <a:latin typeface="Bookman Old Style" pitchFamily="18" charset="0"/>
              </a:rPr>
              <a:t>.</a:t>
            </a:r>
          </a:p>
          <a:p>
            <a:pPr>
              <a:buNone/>
            </a:pPr>
            <a:r>
              <a:rPr lang="es-ES" dirty="0" smtClean="0">
                <a:latin typeface="Bookman Old Style" pitchFamily="18" charset="0"/>
              </a:rPr>
              <a:t>El </a:t>
            </a:r>
            <a:r>
              <a:rPr lang="es-ES" dirty="0" smtClean="0">
                <a:latin typeface="Bookman Old Style" pitchFamily="18" charset="0"/>
              </a:rPr>
              <a:t>profesor estaba desconcertado. “¿Qué es lo que no entiendes?” preguntó el rav gentilmente. </a:t>
            </a:r>
            <a:r>
              <a:rPr lang="es-ES" dirty="0" smtClean="0">
                <a:latin typeface="Bookman Old Style" pitchFamily="18" charset="0"/>
              </a:rPr>
              <a:t>Y siguió..</a:t>
            </a:r>
          </a:p>
          <a:p>
            <a:pPr>
              <a:buNone/>
            </a:pPr>
            <a:r>
              <a:rPr lang="es-ES" dirty="0" smtClean="0">
                <a:latin typeface="Bookman Old Style" pitchFamily="18" charset="0"/>
              </a:rPr>
              <a:t>“</a:t>
            </a:r>
            <a:r>
              <a:rPr lang="es-ES" dirty="0" smtClean="0">
                <a:latin typeface="Bookman Old Style" pitchFamily="18" charset="0"/>
              </a:rPr>
              <a:t>Quiero sentir – y quiero que mi esposa sienta – el mismo amor, enamoramiento y devoción hoy, como el día que estuvimos bajo la jupá como jatán y kalá.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a:t>
            </a:r>
            <a:r>
              <a:rPr lang="es-ES" dirty="0" smtClean="0">
                <a:latin typeface="Bookman Old Style" pitchFamily="18" charset="0"/>
              </a:rPr>
              <a:t>eso, cada vez que escribo, especialmente cuando estoy lejos de ella, siempre me dirijo a ella como kallah”.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profesor cerró los ojos y una sonrisa apareció en su rostro. "No quiero que ese sentimiento nunca se desvanezca".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Aquellos que han estado casados durante varios años comprenden lo difícil que a veces puede resultar para una relación de mucho tiempo sentirse tan fresco como un nuevo amor.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Sin embargo, ese es el ideal de la Torá</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Cuando </a:t>
            </a:r>
            <a:r>
              <a:rPr lang="es-ES" sz="3100" dirty="0" smtClean="0">
                <a:latin typeface="Bookman Old Style" pitchFamily="18" charset="0"/>
              </a:rPr>
              <a:t>los tres ángeles fueron a visitar a Avram Avinu, le preguntaron: "¿Dónde está Sarai, tu esposa?" Él respondió diciendo: "En la tienda". (Bereshit 18:9</a:t>
            </a:r>
            <a:r>
              <a:rPr lang="es-ES" sz="3100" dirty="0" smtClean="0">
                <a:latin typeface="Bookman Old Style" pitchFamily="18" charset="0"/>
              </a:rPr>
              <a:t>)</a:t>
            </a:r>
          </a:p>
          <a:p>
            <a:pPr>
              <a:buNone/>
            </a:pPr>
            <a:r>
              <a:rPr lang="es-ES" sz="3100" dirty="0" smtClean="0">
                <a:latin typeface="Bookman Old Style" pitchFamily="18" charset="0"/>
              </a:rPr>
              <a:t>Leemos estas palabras y pensamos poco en ellas hasta que nos detenemos a pensar, ¿cómo es posible que los ángeles no supieran dónde estaba ella? </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t>
            </a:r>
            <a:r>
              <a:rPr lang="es-ES" dirty="0" smtClean="0">
                <a:latin typeface="Bookman Old Style" pitchFamily="18" charset="0"/>
              </a:rPr>
              <a:t>si lo sabían, ¿por qué preguntaron? ¡Por supuesto, no para entablar una pequeña charla! </a:t>
            </a:r>
            <a:endParaRPr lang="es-ES" dirty="0" smtClean="0">
              <a:latin typeface="Bookman Old Style" pitchFamily="18" charset="0"/>
            </a:endParaRPr>
          </a:p>
          <a:p>
            <a:pPr>
              <a:buNone/>
            </a:pPr>
            <a:r>
              <a:rPr lang="es-ES" dirty="0" smtClean="0">
                <a:latin typeface="Bookman Old Style" pitchFamily="18" charset="0"/>
              </a:rPr>
              <a:t>Rashi </a:t>
            </a:r>
            <a:r>
              <a:rPr lang="es-ES" dirty="0" smtClean="0">
                <a:latin typeface="Bookman Old Style" pitchFamily="18" charset="0"/>
              </a:rPr>
              <a:t>nos dice que “…los ángeles ministradores sabían dónde estaba nuestra madre Sarai, pero de todos modos pidieron que se supiera que era modesta, para hacerla querer por su esposo”.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su simple pregunta, los ángeles le estaban dando a Avram la oportunidad de cantar alabanzas a su esposa, apreciarla de nuevo, hacerla más preciosa para él y estar seguro de que Avram no la </a:t>
            </a:r>
            <a:r>
              <a:rPr lang="es-ES" dirty="0" smtClean="0">
                <a:latin typeface="Bookman Old Style" pitchFamily="18" charset="0"/>
              </a:rPr>
              <a:t>tenía como parte de sus haberes.</a:t>
            </a:r>
          </a:p>
          <a:p>
            <a:pPr>
              <a:buNone/>
            </a:pPr>
            <a:r>
              <a:rPr lang="es-ES" dirty="0" smtClean="0">
                <a:latin typeface="Bookman Old Style" pitchFamily="18" charset="0"/>
              </a:rPr>
              <a:t>Curioso</a:t>
            </a:r>
            <a:r>
              <a:rPr lang="es-ES" dirty="0" smtClean="0">
                <a:latin typeface="Bookman Old Style" pitchFamily="18" charset="0"/>
              </a:rPr>
              <a:t>. Avram y Sarai habían estado casados durante muchas décadas.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No era ella lo suficientemente querida por su marido? </a:t>
            </a:r>
            <a:endParaRPr lang="es-ES" dirty="0" smtClean="0">
              <a:latin typeface="Bookman Old Style" pitchFamily="18" charset="0"/>
            </a:endParaRPr>
          </a:p>
          <a:p>
            <a:pPr>
              <a:buNone/>
            </a:pPr>
            <a:r>
              <a:rPr lang="es-ES" dirty="0" smtClean="0">
                <a:latin typeface="Bookman Old Style" pitchFamily="18" charset="0"/>
              </a:rPr>
              <a:t>Sarai </a:t>
            </a:r>
            <a:r>
              <a:rPr lang="es-ES" dirty="0" smtClean="0">
                <a:latin typeface="Bookman Old Style" pitchFamily="18" charset="0"/>
              </a:rPr>
              <a:t>era una mujer mayor. </a:t>
            </a:r>
            <a:endParaRPr lang="es-ES" dirty="0" smtClean="0">
              <a:latin typeface="Bookman Old Style" pitchFamily="18" charset="0"/>
            </a:endParaRPr>
          </a:p>
          <a:p>
            <a:pPr>
              <a:buNone/>
            </a:pPr>
            <a:r>
              <a:rPr lang="es-ES" dirty="0" smtClean="0">
                <a:latin typeface="Bookman Old Style" pitchFamily="18" charset="0"/>
              </a:rPr>
              <a:t>Había </a:t>
            </a:r>
            <a:r>
              <a:rPr lang="es-ES" dirty="0" smtClean="0">
                <a:latin typeface="Bookman Old Style" pitchFamily="18" charset="0"/>
              </a:rPr>
              <a:t>“vivido una vida” con su marido, con todos sus altibajos.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No había superado ya el punto de necesitar o desear elogios de su marido?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Este </a:t>
            </a:r>
            <a:r>
              <a:rPr lang="es-ES" sz="3000" dirty="0" smtClean="0">
                <a:latin typeface="Bookman Old Style" pitchFamily="18" charset="0"/>
              </a:rPr>
              <a:t>era Avram Avinu, el más justo de los hombres. </a:t>
            </a:r>
            <a:endParaRPr lang="es-ES" sz="3000" dirty="0" smtClean="0">
              <a:latin typeface="Bookman Old Style" pitchFamily="18" charset="0"/>
            </a:endParaRPr>
          </a:p>
          <a:p>
            <a:pPr>
              <a:buNone/>
            </a:pPr>
            <a:r>
              <a:rPr lang="es-ES" sz="3000" dirty="0" smtClean="0">
                <a:latin typeface="Bookman Old Style" pitchFamily="18" charset="0"/>
              </a:rPr>
              <a:t>Seguramente </a:t>
            </a:r>
            <a:r>
              <a:rPr lang="es-ES" sz="3000" dirty="0" smtClean="0">
                <a:latin typeface="Bookman Old Style" pitchFamily="18" charset="0"/>
              </a:rPr>
              <a:t>apreciaba a Sarai, y algo más. </a:t>
            </a:r>
            <a:endParaRPr lang="es-ES" sz="3000" dirty="0" smtClean="0">
              <a:latin typeface="Bookman Old Style" pitchFamily="18" charset="0"/>
            </a:endParaRPr>
          </a:p>
          <a:p>
            <a:pPr>
              <a:buNone/>
            </a:pPr>
            <a:r>
              <a:rPr lang="es-ES" sz="3000" dirty="0" smtClean="0">
                <a:latin typeface="Bookman Old Style" pitchFamily="18" charset="0"/>
              </a:rPr>
              <a:t>Ella </a:t>
            </a:r>
            <a:r>
              <a:rPr lang="es-ES" sz="3000" dirty="0" smtClean="0">
                <a:latin typeface="Bookman Old Style" pitchFamily="18" charset="0"/>
              </a:rPr>
              <a:t>ciertamente lo sabía. ¿Por qué tuvo que decir eso</a:t>
            </a:r>
            <a:r>
              <a:rPr lang="es-ES" sz="3000" dirty="0" smtClean="0">
                <a:latin typeface="Bookman Old Style" pitchFamily="18" charset="0"/>
              </a:rPr>
              <a:t>?</a:t>
            </a:r>
          </a:p>
          <a:p>
            <a:pPr>
              <a:buNone/>
            </a:pPr>
            <a:r>
              <a:rPr lang="es-ES" sz="3000" dirty="0" smtClean="0">
                <a:latin typeface="Bookman Old Style" pitchFamily="18" charset="0"/>
              </a:rPr>
              <a:t>Rav Wolbe, el gran </a:t>
            </a:r>
            <a:r>
              <a:rPr lang="es-ES" sz="3000" dirty="0" smtClean="0">
                <a:latin typeface="Bookman Old Style" pitchFamily="18" charset="0"/>
              </a:rPr>
              <a:t>musar mashgiaj-baal</a:t>
            </a:r>
            <a:r>
              <a:rPr lang="es-ES" sz="3000" dirty="0" smtClean="0">
                <a:latin typeface="Bookman Old Style" pitchFamily="18" charset="0"/>
              </a:rPr>
              <a:t>, escribió una vez en un ensayo con consejos para los novios </a:t>
            </a:r>
            <a:r>
              <a:rPr lang="es-ES" sz="1400" dirty="0" smtClean="0">
                <a:latin typeface="Bookman Old Style" pitchFamily="18" charset="0"/>
              </a:rPr>
              <a:t>(citado por Rav </a:t>
            </a:r>
            <a:r>
              <a:rPr lang="es-ES" sz="1400" dirty="0" err="1" smtClean="0">
                <a:latin typeface="Bookman Old Style" pitchFamily="18" charset="0"/>
              </a:rPr>
              <a:t>Yissocher</a:t>
            </a:r>
            <a:r>
              <a:rPr lang="es-ES" sz="1400" dirty="0" smtClean="0">
                <a:latin typeface="Bookman Old Style" pitchFamily="18" charset="0"/>
              </a:rPr>
              <a:t> </a:t>
            </a:r>
            <a:r>
              <a:rPr lang="es-ES" sz="1400" dirty="0" err="1" smtClean="0">
                <a:latin typeface="Bookman Old Style" pitchFamily="18" charset="0"/>
              </a:rPr>
              <a:t>Frand</a:t>
            </a:r>
            <a:r>
              <a:rPr lang="es-ES" sz="1400" dirty="0" smtClean="0">
                <a:latin typeface="Bookman Old Style" pitchFamily="18" charset="0"/>
              </a:rPr>
              <a:t>).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Cuando </a:t>
            </a:r>
            <a:r>
              <a:rPr lang="es-ES" dirty="0" smtClean="0">
                <a:latin typeface="Bookman Old Style" pitchFamily="18" charset="0"/>
              </a:rPr>
              <a:t>uno habla en un Sheva Berajot frente a los recién casados, seguramente elogiará y aplaudirá al novio y a la novia. </a:t>
            </a:r>
            <a:endParaRPr lang="es-ES" dirty="0" smtClean="0">
              <a:latin typeface="Bookman Old Style" pitchFamily="18" charset="0"/>
            </a:endParaRPr>
          </a:p>
          <a:p>
            <a:pPr>
              <a:buNone/>
            </a:pPr>
            <a:r>
              <a:rPr lang="es-ES" dirty="0" smtClean="0">
                <a:latin typeface="Bookman Old Style" pitchFamily="18" charset="0"/>
              </a:rPr>
              <a:t>Buscará </a:t>
            </a:r>
            <a:r>
              <a:rPr lang="es-ES" dirty="0" smtClean="0">
                <a:latin typeface="Bookman Old Style" pitchFamily="18" charset="0"/>
              </a:rPr>
              <a:t>enumerar las cualidades especiales de los recién casados para solidificar la relación que apenas comienza a enfrentar las alegrías y los desafíos de la vida.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sorprende que los recién casados necesiten palabras de aliento y apoyo.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Pero Avram y Sarai? Ellos también necesitan este refuerzo. </a:t>
            </a:r>
            <a:endParaRPr lang="es-ES" dirty="0" smtClean="0">
              <a:latin typeface="Bookman Old Style" pitchFamily="18" charset="0"/>
            </a:endParaRPr>
          </a:p>
          <a:p>
            <a:pPr>
              <a:buNone/>
            </a:pPr>
            <a:r>
              <a:rPr lang="es-ES" dirty="0" smtClean="0">
                <a:latin typeface="Bookman Old Style" pitchFamily="18" charset="0"/>
              </a:rPr>
              <a:t>Son </a:t>
            </a:r>
            <a:r>
              <a:rPr lang="es-ES" dirty="0" smtClean="0">
                <a:latin typeface="Bookman Old Style" pitchFamily="18" charset="0"/>
              </a:rPr>
              <a:t>como </a:t>
            </a:r>
            <a:r>
              <a:rPr lang="es-ES" dirty="0" smtClean="0">
                <a:latin typeface="Bookman Old Style" pitchFamily="18" charset="0"/>
              </a:rPr>
              <a:t>buba </a:t>
            </a:r>
            <a:r>
              <a:rPr lang="es-ES" dirty="0" smtClean="0">
                <a:latin typeface="Bookman Old Style" pitchFamily="18" charset="0"/>
              </a:rPr>
              <a:t>y </a:t>
            </a:r>
            <a:r>
              <a:rPr lang="es-ES" dirty="0" smtClean="0">
                <a:latin typeface="Bookman Old Style" pitchFamily="18" charset="0"/>
              </a:rPr>
              <a:t>zaide, </a:t>
            </a:r>
            <a:r>
              <a:rPr lang="es-ES" dirty="0" smtClean="0">
                <a:latin typeface="Bookman Old Style" pitchFamily="18" charset="0"/>
              </a:rPr>
              <a:t>¡casados para siempre! </a:t>
            </a:r>
            <a:endParaRPr lang="es-ES" dirty="0" smtClean="0">
              <a:latin typeface="Bookman Old Style" pitchFamily="18" charset="0"/>
            </a:endParaRPr>
          </a:p>
          <a:p>
            <a:pPr>
              <a:buNone/>
            </a:pPr>
            <a:r>
              <a:rPr lang="es-ES" dirty="0" smtClean="0">
                <a:latin typeface="Bookman Old Style" pitchFamily="18" charset="0"/>
              </a:rPr>
              <a:t>Rav </a:t>
            </a:r>
            <a:r>
              <a:rPr lang="es-ES" dirty="0" smtClean="0">
                <a:latin typeface="Bookman Old Style" pitchFamily="18" charset="0"/>
              </a:rPr>
              <a:t>Wolbe preguntó: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Por qué los ángeles necesitarían hacer que Sarai se ganara aún más el cariño de su marido al señalarle lo especial y modesta que era? </a:t>
            </a:r>
            <a:endParaRPr lang="es-ES" dirty="0" smtClean="0">
              <a:latin typeface="Bookman Old Style" pitchFamily="18" charset="0"/>
            </a:endParaRPr>
          </a:p>
          <a:p>
            <a:pPr>
              <a:buNone/>
            </a:pPr>
            <a:r>
              <a:rPr lang="es-ES" dirty="0" smtClean="0">
                <a:latin typeface="Bookman Old Style" pitchFamily="18" charset="0"/>
              </a:rPr>
              <a:t>Este </a:t>
            </a:r>
            <a:r>
              <a:rPr lang="es-ES" dirty="0" smtClean="0">
                <a:latin typeface="Bookman Old Style" pitchFamily="18" charset="0"/>
              </a:rPr>
              <a:t>no era un </a:t>
            </a:r>
            <a:r>
              <a:rPr lang="es-ES" dirty="0" smtClean="0">
                <a:latin typeface="Bookman Old Style" pitchFamily="18" charset="0"/>
              </a:rPr>
              <a:t>jatán </a:t>
            </a:r>
            <a:r>
              <a:rPr lang="es-ES" dirty="0" smtClean="0">
                <a:latin typeface="Bookman Old Style" pitchFamily="18" charset="0"/>
              </a:rPr>
              <a:t>nervioso. </a:t>
            </a:r>
            <a:endParaRPr lang="es-ES" dirty="0" smtClean="0">
              <a:latin typeface="Bookman Old Style" pitchFamily="18" charset="0"/>
            </a:endParaRPr>
          </a:p>
          <a:p>
            <a:pPr>
              <a:buNone/>
            </a:pPr>
            <a:r>
              <a:rPr lang="es-ES" dirty="0" smtClean="0">
                <a:latin typeface="Bookman Old Style" pitchFamily="18" charset="0"/>
              </a:rPr>
              <a:t>Este </a:t>
            </a:r>
            <a:r>
              <a:rPr lang="es-ES" dirty="0" smtClean="0">
                <a:latin typeface="Bookman Old Style" pitchFamily="18" charset="0"/>
              </a:rPr>
              <a:t>era Avram, un tzadik, nuestro padre. ¿Qué tipo de “más </a:t>
            </a:r>
            <a:r>
              <a:rPr lang="es-ES" dirty="0" smtClean="0">
                <a:latin typeface="Bookman Old Style" pitchFamily="18" charset="0"/>
              </a:rPr>
              <a:t>entrañable amor por ella” </a:t>
            </a:r>
            <a:r>
              <a:rPr lang="es-ES" dirty="0" smtClean="0">
                <a:latin typeface="Bookman Old Style" pitchFamily="18" charset="0"/>
              </a:rPr>
              <a:t>necesitaba?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En el ejemplo de Avram, vemos la hoja de ruta para nuestras propias vidas. </a:t>
            </a:r>
            <a:endParaRPr lang="es-ES" sz="3100" dirty="0" smtClean="0">
              <a:latin typeface="Bookman Old Style" pitchFamily="18" charset="0"/>
            </a:endParaRPr>
          </a:p>
          <a:p>
            <a:pPr>
              <a:buNone/>
            </a:pPr>
            <a:r>
              <a:rPr lang="es-ES" sz="3100" dirty="0" smtClean="0">
                <a:latin typeface="Bookman Old Style" pitchFamily="18" charset="0"/>
              </a:rPr>
              <a:t>Simplemente</a:t>
            </a:r>
            <a:r>
              <a:rPr lang="es-ES" sz="3100" dirty="0" smtClean="0">
                <a:latin typeface="Bookman Old Style" pitchFamily="18" charset="0"/>
              </a:rPr>
              <a:t>, la necesidad de un cariño cada vez mayor nunca cesa. </a:t>
            </a:r>
            <a:endParaRPr lang="es-ES" sz="3100" dirty="0" smtClean="0">
              <a:latin typeface="Bookman Old Style" pitchFamily="18" charset="0"/>
            </a:endParaRPr>
          </a:p>
          <a:p>
            <a:pPr>
              <a:buNone/>
            </a:pPr>
            <a:r>
              <a:rPr lang="es-ES" sz="3100" dirty="0" smtClean="0">
                <a:latin typeface="Bookman Old Style" pitchFamily="18" charset="0"/>
              </a:rPr>
              <a:t>Nunca </a:t>
            </a:r>
            <a:r>
              <a:rPr lang="es-ES" sz="3100" dirty="0" smtClean="0">
                <a:latin typeface="Bookman Old Style" pitchFamily="18" charset="0"/>
              </a:rPr>
              <a:t>se termina. Mientras haya otro día, otra hora, otro respiro, habrá más para dar y compartir. </a:t>
            </a:r>
            <a:endParaRPr lang="es-ES" sz="3100" dirty="0" smtClean="0">
              <a:latin typeface="Bookman Old Style" pitchFamily="18" charset="0"/>
            </a:endParaRPr>
          </a:p>
          <a:p>
            <a:pPr>
              <a:buNone/>
            </a:pPr>
            <a:r>
              <a:rPr lang="es-ES" sz="3100" dirty="0" smtClean="0">
                <a:latin typeface="Bookman Old Style" pitchFamily="18" charset="0"/>
              </a:rPr>
              <a:t>Nunca </a:t>
            </a:r>
            <a:r>
              <a:rPr lang="es-ES" sz="3100" dirty="0" smtClean="0">
                <a:latin typeface="Bookman Old Style" pitchFamily="18" charset="0"/>
              </a:rPr>
              <a:t>hay un momento en el que uno pueda decir: ya terminé.</a:t>
            </a:r>
            <a:endParaRPr lang="es-ES" sz="31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Toda relación (negocios, amistad, estudiante-maestro) es dinámica. </a:t>
            </a:r>
            <a:endParaRPr lang="es-ES" dirty="0" smtClean="0">
              <a:latin typeface="Bookman Old Style" pitchFamily="18" charset="0"/>
            </a:endParaRPr>
          </a:p>
          <a:p>
            <a:pPr>
              <a:buNone/>
            </a:pPr>
            <a:r>
              <a:rPr lang="es-ES" dirty="0" smtClean="0">
                <a:latin typeface="Bookman Old Style" pitchFamily="18" charset="0"/>
              </a:rPr>
              <a:t>Ninguno </a:t>
            </a:r>
            <a:r>
              <a:rPr lang="es-ES" dirty="0" smtClean="0">
                <a:latin typeface="Bookman Old Style" pitchFamily="18" charset="0"/>
              </a:rPr>
              <a:t>más que el matrimonio, que añade una profunda intimidad a la mezcla. </a:t>
            </a:r>
            <a:endParaRPr lang="es-ES" dirty="0" smtClean="0">
              <a:latin typeface="Bookman Old Style" pitchFamily="18" charset="0"/>
            </a:endParaRPr>
          </a:p>
          <a:p>
            <a:pPr>
              <a:buNone/>
            </a:pPr>
            <a:r>
              <a:rPr lang="es-ES" dirty="0" smtClean="0">
                <a:latin typeface="Bookman Old Style" pitchFamily="18" charset="0"/>
              </a:rPr>
              <a:t>Las </a:t>
            </a:r>
            <a:r>
              <a:rPr lang="es-ES" dirty="0" smtClean="0">
                <a:latin typeface="Bookman Old Style" pitchFamily="18" charset="0"/>
              </a:rPr>
              <a:t>relaciones dinámicas necesitan crecer y adaptarse constantemente, desarrollarse y renovarse.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Cada </a:t>
            </a:r>
            <a:r>
              <a:rPr lang="es-ES" dirty="0" smtClean="0">
                <a:latin typeface="Bookman Old Style" pitchFamily="18" charset="0"/>
              </a:rPr>
              <a:t>vez que una relación dinámica no crece, se vuelve obsoleta y aburrida</a:t>
            </a:r>
            <a:r>
              <a:rPr lang="es-ES" dirty="0" smtClean="0">
                <a:latin typeface="Bookman Old Style" pitchFamily="18" charset="0"/>
              </a:rPr>
              <a:t>.</a:t>
            </a:r>
          </a:p>
          <a:p>
            <a:pPr>
              <a:buNone/>
            </a:pPr>
            <a:r>
              <a:rPr lang="es-ES" dirty="0" smtClean="0">
                <a:latin typeface="Bookman Old Style" pitchFamily="18" charset="0"/>
              </a:rPr>
              <a:t>Rav </a:t>
            </a:r>
            <a:r>
              <a:rPr lang="es-ES" dirty="0" smtClean="0">
                <a:latin typeface="Bookman Old Style" pitchFamily="18" charset="0"/>
              </a:rPr>
              <a:t>Wolbe señala el Talmud en </a:t>
            </a:r>
            <a:r>
              <a:rPr lang="es-ES" dirty="0" smtClean="0">
                <a:latin typeface="Bookman Old Style" pitchFamily="18" charset="0"/>
              </a:rPr>
              <a:t>Nidá </a:t>
            </a:r>
            <a:r>
              <a:rPr lang="es-ES" dirty="0" smtClean="0">
                <a:latin typeface="Bookman Old Style" pitchFamily="18" charset="0"/>
              </a:rPr>
              <a:t>y los estrictos requisitos halájicos que imponen la separación entre marido y mujer durante el período de </a:t>
            </a:r>
            <a:r>
              <a:rPr lang="es-ES" dirty="0" smtClean="0">
                <a:latin typeface="Bookman Old Style" pitchFamily="18" charset="0"/>
              </a:rPr>
              <a:t>nidáh </a:t>
            </a:r>
            <a:r>
              <a:rPr lang="es-ES" dirty="0" smtClean="0">
                <a:latin typeface="Bookman Old Style" pitchFamily="18" charset="0"/>
              </a:rPr>
              <a:t>de la esposa.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Pero cuál es el punto de tal separación?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 </a:t>
            </a:r>
            <a:r>
              <a:rPr lang="es-ES" dirty="0" smtClean="0">
                <a:latin typeface="Bookman Old Style" pitchFamily="18" charset="0"/>
              </a:rPr>
              <a:t>así que cuando la esposa regresa de la mikvá debe ser “tan querida por su marido como una novia que entra al palio matrimonial”. </a:t>
            </a:r>
            <a:r>
              <a:rPr lang="es-ES" dirty="0" smtClean="0">
                <a:latin typeface="Bookman Old Style" pitchFamily="18" charset="0"/>
              </a:rPr>
              <a:t>(Nidá </a:t>
            </a:r>
            <a:r>
              <a:rPr lang="es-ES" dirty="0" smtClean="0">
                <a:latin typeface="Bookman Old Style" pitchFamily="18" charset="0"/>
              </a:rPr>
              <a:t>31b</a:t>
            </a:r>
            <a:r>
              <a:rPr lang="es-ES" dirty="0" smtClean="0">
                <a:latin typeface="Bookman Old Style" pitchFamily="18" charset="0"/>
              </a:rPr>
              <a:t>)</a:t>
            </a:r>
          </a:p>
          <a:p>
            <a:pPr>
              <a:buNone/>
            </a:pPr>
            <a:r>
              <a:rPr lang="es-ES" dirty="0" smtClean="0">
                <a:latin typeface="Bookman Old Style" pitchFamily="18" charset="0"/>
              </a:rPr>
              <a:t>Los desafíos no destruyen los matrimonios.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aburrimiento sí. La </a:t>
            </a:r>
            <a:r>
              <a:rPr lang="es-ES" dirty="0" smtClean="0">
                <a:latin typeface="Bookman Old Style" pitchFamily="18" charset="0"/>
              </a:rPr>
              <a:t>falta </a:t>
            </a:r>
            <a:r>
              <a:rPr lang="es-ES" dirty="0" smtClean="0">
                <a:latin typeface="Bookman Old Style" pitchFamily="18" charset="0"/>
              </a:rPr>
              <a:t>de esa chispa, </a:t>
            </a:r>
            <a:r>
              <a:rPr lang="es-ES" dirty="0" smtClean="0">
                <a:latin typeface="Bookman Old Style" pitchFamily="18" charset="0"/>
              </a:rPr>
              <a:t>de esa </a:t>
            </a:r>
            <a:r>
              <a:rPr lang="es-ES" dirty="0" smtClean="0">
                <a:latin typeface="Bookman Old Style" pitchFamily="18" charset="0"/>
              </a:rPr>
              <a:t>llama.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Deben </a:t>
            </a:r>
            <a:r>
              <a:rPr lang="es-ES" sz="3600" dirty="0" smtClean="0">
                <a:latin typeface="Bookman Old Style" pitchFamily="18" charset="0"/>
              </a:rPr>
              <a:t>haber piezas integradas en el matrimonio que "... la hagan más querida por su marido". </a:t>
            </a:r>
            <a:endParaRPr lang="es-ES" sz="3600" dirty="0" smtClean="0">
              <a:latin typeface="Bookman Old Style" pitchFamily="18" charset="0"/>
            </a:endParaRPr>
          </a:p>
          <a:p>
            <a:pPr>
              <a:buNone/>
            </a:pPr>
            <a:r>
              <a:rPr lang="es-ES" sz="3600" dirty="0" smtClean="0">
                <a:latin typeface="Bookman Old Style" pitchFamily="18" charset="0"/>
              </a:rPr>
              <a:t>Esto </a:t>
            </a:r>
            <a:r>
              <a:rPr lang="es-ES" sz="3600" dirty="0" smtClean="0">
                <a:latin typeface="Bookman Old Style" pitchFamily="18" charset="0"/>
              </a:rPr>
              <a:t>es cierto para los recién casados y quizás aún más para las parejas casadas desde hace mucho tiempo como Avram Avinu y Sarai </a:t>
            </a:r>
            <a:r>
              <a:rPr lang="es-ES" sz="3600" dirty="0" smtClean="0">
                <a:latin typeface="Bookman Old Style" pitchFamily="18" charset="0"/>
              </a:rPr>
              <a:t>Imenu.</a:t>
            </a: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esta parashá, la primera pareja de nuestra nación dio el ejemplo de un matrimonio satisfactorio, significativo y duradero. </a:t>
            </a:r>
            <a:endParaRPr lang="es-ES" dirty="0" smtClean="0">
              <a:latin typeface="Bookman Old Style" pitchFamily="18" charset="0"/>
            </a:endParaRPr>
          </a:p>
          <a:p>
            <a:pPr>
              <a:buNone/>
            </a:pPr>
            <a:r>
              <a:rPr lang="es-ES" dirty="0" smtClean="0">
                <a:latin typeface="Bookman Old Style" pitchFamily="18" charset="0"/>
              </a:rPr>
              <a:t>No </a:t>
            </a:r>
            <a:r>
              <a:rPr lang="es-ES" dirty="0" smtClean="0">
                <a:latin typeface="Bookman Old Style" pitchFamily="18" charset="0"/>
              </a:rPr>
              <a:t>es una “vida perfecta” sin angustias ni desafíos. </a:t>
            </a:r>
            <a:endParaRPr lang="es-ES" dirty="0" smtClean="0">
              <a:latin typeface="Bookman Old Style" pitchFamily="18" charset="0"/>
            </a:endParaRPr>
          </a:p>
          <a:p>
            <a:pPr>
              <a:buNone/>
            </a:pPr>
            <a:r>
              <a:rPr lang="es-ES" dirty="0" smtClean="0">
                <a:latin typeface="Bookman Old Style" pitchFamily="18" charset="0"/>
              </a:rPr>
              <a:t>Es </a:t>
            </a:r>
            <a:r>
              <a:rPr lang="es-ES" dirty="0" smtClean="0">
                <a:latin typeface="Bookman Old Style" pitchFamily="18" charset="0"/>
              </a:rPr>
              <a:t>una vida en la que ninguna de las dos cosas se da por sentado.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Quisiera señalar que, así como esto es cierto en el caso del matrimonio, también lo es en el caso de la crianza de los hijos. </a:t>
            </a:r>
            <a:endParaRPr lang="es-ES" dirty="0" smtClean="0">
              <a:latin typeface="Bookman Old Style" pitchFamily="18" charset="0"/>
            </a:endParaRPr>
          </a:p>
          <a:p>
            <a:pPr>
              <a:buNone/>
            </a:pPr>
            <a:r>
              <a:rPr lang="es-ES" dirty="0" smtClean="0">
                <a:latin typeface="Bookman Old Style" pitchFamily="18" charset="0"/>
              </a:rPr>
              <a:t>Para </a:t>
            </a:r>
            <a:r>
              <a:rPr lang="es-ES" dirty="0" smtClean="0">
                <a:latin typeface="Bookman Old Style" pitchFamily="18" charset="0"/>
              </a:rPr>
              <a:t>los niños que crecen, los elogios y el cariño son tan elementales como el agua y la luz del sol para una planta recién creciendo.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a:t>
            </a:r>
            <a:r>
              <a:rPr lang="es-ES" dirty="0" smtClean="0">
                <a:latin typeface="Bookman Old Style" pitchFamily="18" charset="0"/>
              </a:rPr>
              <a:t>hecho, no existe relación en ningún ámbito que no se beneficie de elogios y reconocimiento</a:t>
            </a:r>
            <a:r>
              <a:rPr lang="es-ES" dirty="0" smtClean="0">
                <a:latin typeface="Bookman Old Style" pitchFamily="18" charset="0"/>
              </a:rPr>
              <a:t>.</a:t>
            </a:r>
          </a:p>
          <a:p>
            <a:pPr>
              <a:buNone/>
            </a:pPr>
            <a:r>
              <a:rPr lang="es-ES" dirty="0" smtClean="0">
                <a:latin typeface="Bookman Old Style" pitchFamily="18" charset="0"/>
              </a:rPr>
              <a:t>Emuná </a:t>
            </a:r>
            <a:r>
              <a:rPr lang="es-ES" dirty="0" smtClean="0">
                <a:latin typeface="Bookman Old Style" pitchFamily="18" charset="0"/>
              </a:rPr>
              <a:t>Braverman se refiere a How Full is Your Bucket? </a:t>
            </a:r>
            <a:r>
              <a:rPr lang="es-ES" dirty="0" smtClean="0">
                <a:latin typeface="Bookman Old Style" pitchFamily="18" charset="0"/>
              </a:rPr>
              <a:t>(Que tan llena está tu cubeta?) de </a:t>
            </a:r>
            <a:r>
              <a:rPr lang="es-ES" dirty="0" smtClean="0">
                <a:latin typeface="Bookman Old Style" pitchFamily="18" charset="0"/>
              </a:rPr>
              <a:t>Tom Rath y Donald O. Clifton.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él, establecieron una metáfora simple: cada uno de nosotros tiene un cubo invisible.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Se está vaciando o llenando constantemente, dependiendo de lo que nos digan o hagan los demás. Cuando nuestro balde está lleno, nos sentimos genial. Cuando está vacío, nos sentimos fatal”.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Mucho </a:t>
            </a:r>
            <a:r>
              <a:rPr lang="es-ES" dirty="0" smtClean="0">
                <a:latin typeface="Bookman Old Style" pitchFamily="18" charset="0"/>
              </a:rPr>
              <a:t>antes de Tom Rath y Donald O. Clifton, los ángeles le recordaron nada menos que a Avram Avinu la simple verdad de estar siempre seguro de que el balde esté lleno</a:t>
            </a:r>
            <a:r>
              <a:rPr lang="es-ES" dirty="0" smtClean="0">
                <a:latin typeface="Bookman Old Style" pitchFamily="18" charset="0"/>
              </a:rPr>
              <a:t>.</a:t>
            </a:r>
          </a:p>
          <a:p>
            <a:pPr>
              <a:buNone/>
            </a:pPr>
            <a:r>
              <a:rPr lang="es-ES" dirty="0" smtClean="0">
                <a:latin typeface="Bookman Old Style" pitchFamily="18" charset="0"/>
              </a:rPr>
              <a:t>No tenemos mayor tarea en la vida que asegurarnos de que nuestra pareja sea reconocida y apreciada</a:t>
            </a:r>
            <a:r>
              <a:rPr lang="es-ES" dirty="0" smtClean="0">
                <a:latin typeface="Bookman Old Style" pitchFamily="18" charset="0"/>
              </a:rPr>
              <a:t>.</a:t>
            </a:r>
          </a:p>
          <a:p>
            <a:pPr>
              <a:buNone/>
            </a:pPr>
            <a:r>
              <a:rPr lang="es-ES" dirty="0" smtClean="0">
                <a:latin typeface="Bookman Old Style" pitchFamily="18" charset="0"/>
              </a:rPr>
              <a:t>“¿</a:t>
            </a:r>
            <a:r>
              <a:rPr lang="es-ES" dirty="0" smtClean="0">
                <a:latin typeface="Bookman Old Style" pitchFamily="18" charset="0"/>
              </a:rPr>
              <a:t>Dónde está Sara tu esposa”?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n-US" sz="2400" dirty="0" smtClean="0">
                <a:latin typeface="Georgia" panose="02040502050405020303" pitchFamily="18" charset="0"/>
              </a:rPr>
              <a: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endParaRPr lang="es-CO" sz="2900"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28174" y="1006997"/>
            <a:ext cx="9098538" cy="4838218"/>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r>
              <a:rPr lang="es-CO" sz="2800" b="1" dirty="0" smtClean="0">
                <a:solidFill>
                  <a:srgbClr val="FF0000"/>
                </a:solidFill>
                <a:latin typeface="Bookman Old Style" pitchFamily="18" charset="0"/>
              </a:rPr>
              <a:t>La Shunamita</a:t>
            </a:r>
            <a:r>
              <a:rPr lang="en-US" sz="2800" b="1" dirty="0" smtClean="0">
                <a:solidFill>
                  <a:srgbClr val="FF0000"/>
                </a:solidFill>
                <a:latin typeface="Bookman Old Style" pitchFamily="18" charset="0"/>
              </a:rPr>
              <a:t>: </a:t>
            </a:r>
            <a:r>
              <a:rPr lang="es-CO" sz="2800" b="1" dirty="0" err="1" smtClean="0">
                <a:solidFill>
                  <a:srgbClr val="FF0000"/>
                </a:solidFill>
                <a:latin typeface="Bookman Old Style" pitchFamily="18" charset="0"/>
              </a:rPr>
              <a:t>Empat</a:t>
            </a:r>
            <a:r>
              <a:rPr lang="he-IL" sz="2800" b="1" dirty="0" smtClean="0">
                <a:solidFill>
                  <a:srgbClr val="FF0000"/>
                </a:solidFill>
                <a:latin typeface="Bookman Old Style" pitchFamily="18" charset="0"/>
              </a:rPr>
              <a:t>í</a:t>
            </a:r>
            <a:r>
              <a:rPr lang="es-CO" sz="2800" b="1" dirty="0" smtClean="0">
                <a:solidFill>
                  <a:srgbClr val="FF0000"/>
                </a:solidFill>
                <a:latin typeface="Bookman Old Style" pitchFamily="18" charset="0"/>
              </a:rPr>
              <a:t>a Radical</a:t>
            </a:r>
            <a:endParaRPr lang="es-CO" sz="2800" b="1" dirty="0" smtClean="0">
              <a:solidFill>
                <a:srgbClr val="FF0000"/>
              </a:solidFill>
              <a:latin typeface="Bookman Old Style" pitchFamily="18" charset="0"/>
            </a:endParaRPr>
          </a:p>
          <a:p>
            <a:pPr>
              <a:buNone/>
            </a:pPr>
            <a:r>
              <a:rPr lang="es-CO" sz="2000" dirty="0" smtClean="0">
                <a:latin typeface="Bookman Old Style" pitchFamily="18" charset="0"/>
              </a:rPr>
              <a:t>Comentarios de Gila Colman </a:t>
            </a:r>
            <a:r>
              <a:rPr lang="es-CO" sz="2000" dirty="0" err="1" smtClean="0">
                <a:latin typeface="Bookman Old Style" pitchFamily="18" charset="0"/>
              </a:rPr>
              <a:t>Ruskin</a:t>
            </a:r>
            <a:endParaRPr lang="es-CO" sz="2000" dirty="0" smtClean="0">
              <a:latin typeface="Bookman Old Style" pitchFamily="18" charset="0"/>
            </a:endParaRPr>
          </a:p>
          <a:p>
            <a:pPr>
              <a:buNone/>
            </a:pPr>
            <a:r>
              <a:rPr lang="es-CO" sz="2900" dirty="0" smtClean="0">
                <a:latin typeface="Bookman Old Style" pitchFamily="18" charset="0"/>
              </a:rPr>
              <a:t>La </a:t>
            </a:r>
            <a:r>
              <a:rPr lang="es-CO" sz="2900" dirty="0" smtClean="0">
                <a:latin typeface="Bookman Old Style" pitchFamily="18" charset="0"/>
              </a:rPr>
              <a:t>Haftará de esta semana contiene dos historias sobre el profeta Eliseo, un protegido de Elías. </a:t>
            </a:r>
            <a:endParaRPr lang="es-CO" sz="2900" dirty="0" smtClean="0">
              <a:latin typeface="Bookman Old Style" pitchFamily="18" charset="0"/>
            </a:endParaRPr>
          </a:p>
          <a:p>
            <a:pPr>
              <a:buNone/>
            </a:pPr>
            <a:r>
              <a:rPr lang="es-CO" sz="2900" dirty="0" smtClean="0">
                <a:latin typeface="Bookman Old Style" pitchFamily="18" charset="0"/>
              </a:rPr>
              <a:t>En </a:t>
            </a:r>
            <a:r>
              <a:rPr lang="es-CO" sz="2900" dirty="0" smtClean="0">
                <a:latin typeface="Bookman Old Style" pitchFamily="18" charset="0"/>
              </a:rPr>
              <a:t>la primera historia, una mujer anónima, tradicionalmente identificada como la esposa de Abdías, uno de los profetas menores, acude a Eliseo con una queja. </a:t>
            </a:r>
            <a:endParaRPr lang="es-CO"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Su </a:t>
            </a:r>
            <a:r>
              <a:rPr lang="es-CO" dirty="0" smtClean="0">
                <a:latin typeface="Bookman Old Style" pitchFamily="18" charset="0"/>
              </a:rPr>
              <a:t>marido ha muerto y ella está tan indigente sin él que están a punto de quitarle a sus hijos para venderlos como esclavos</a:t>
            </a:r>
            <a:r>
              <a:rPr lang="es-CO" dirty="0" smtClean="0">
                <a:latin typeface="Bookman Old Style" pitchFamily="18" charset="0"/>
              </a:rPr>
              <a:t>.</a:t>
            </a:r>
          </a:p>
          <a:p>
            <a:pPr>
              <a:buNone/>
            </a:pPr>
            <a:r>
              <a:rPr lang="es-CO" dirty="0" smtClean="0">
                <a:latin typeface="Bookman Old Style" pitchFamily="18" charset="0"/>
              </a:rPr>
              <a:t>Eliseo le pregunta si tiene algo de valor en su casa y ella responde que lo único que tiene es una sola jarra de aceite. </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Luego</a:t>
            </a:r>
            <a:r>
              <a:rPr lang="es-CO" dirty="0" smtClean="0">
                <a:latin typeface="Bookman Old Style" pitchFamily="18" charset="0"/>
              </a:rPr>
              <a:t>, Eliseo le ordena que tome prestadas tantas vasijas como pueda de sus vecinos. </a:t>
            </a:r>
            <a:endParaRPr lang="es-CO" dirty="0" smtClean="0">
              <a:latin typeface="Bookman Old Style" pitchFamily="18" charset="0"/>
            </a:endParaRPr>
          </a:p>
          <a:p>
            <a:pPr>
              <a:buNone/>
            </a:pPr>
            <a:r>
              <a:rPr lang="es-CO" dirty="0" smtClean="0">
                <a:latin typeface="Bookman Old Style" pitchFamily="18" charset="0"/>
              </a:rPr>
              <a:t>Luego</a:t>
            </a:r>
            <a:r>
              <a:rPr lang="es-CO" dirty="0" smtClean="0">
                <a:latin typeface="Bookman Old Style" pitchFamily="18" charset="0"/>
              </a:rPr>
              <a:t>, le dice que vierta el aceite de su vasija en las demás. </a:t>
            </a:r>
            <a:endParaRPr lang="es-CO" dirty="0" smtClean="0">
              <a:latin typeface="Bookman Old Style" pitchFamily="18" charset="0"/>
            </a:endParaRPr>
          </a:p>
          <a:p>
            <a:pPr>
              <a:buNone/>
            </a:pPr>
            <a:r>
              <a:rPr lang="es-CO" dirty="0" smtClean="0">
                <a:latin typeface="Bookman Old Style" pitchFamily="18" charset="0"/>
              </a:rPr>
              <a:t>Milagrosamente</a:t>
            </a:r>
            <a:r>
              <a:rPr lang="es-CO" dirty="0" smtClean="0">
                <a:latin typeface="Bookman Old Style" pitchFamily="18" charset="0"/>
              </a:rPr>
              <a:t>, el aceite no se acaba y finalmente dura lo suficiente como para llenar todas las jarras prestadas. </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Ella </a:t>
            </a:r>
            <a:r>
              <a:rPr lang="es-CO" dirty="0" smtClean="0">
                <a:latin typeface="Bookman Old Style" pitchFamily="18" charset="0"/>
              </a:rPr>
              <a:t>regresa con Eliseo, quien le dice: "Ve a vender el aceite y paga tu deuda, y tú y tus hijos podrán vivir del resto</a:t>
            </a:r>
            <a:r>
              <a:rPr lang="es-CO" dirty="0" smtClean="0">
                <a:latin typeface="Bookman Old Style" pitchFamily="18" charset="0"/>
              </a:rPr>
              <a:t>".</a:t>
            </a:r>
          </a:p>
          <a:p>
            <a:pPr>
              <a:buNone/>
            </a:pPr>
            <a:r>
              <a:rPr lang="es-CO" b="1" i="1" dirty="0" smtClean="0">
                <a:latin typeface="Bookman Old Style" pitchFamily="18" charset="0"/>
              </a:rPr>
              <a:t>La mujer </a:t>
            </a:r>
            <a:r>
              <a:rPr lang="es-CO" b="1" i="1" dirty="0" smtClean="0">
                <a:latin typeface="Bookman Old Style" pitchFamily="18" charset="0"/>
              </a:rPr>
              <a:t>Shunamita</a:t>
            </a:r>
            <a:endParaRPr lang="en-US" b="1" i="1" dirty="0" smtClean="0">
              <a:latin typeface="Bookman Old Style" pitchFamily="18" charset="0"/>
            </a:endParaRPr>
          </a:p>
          <a:p>
            <a:pPr>
              <a:buNone/>
            </a:pPr>
            <a:r>
              <a:rPr lang="es-CO" dirty="0" smtClean="0">
                <a:latin typeface="Bookman Old Style" pitchFamily="18" charset="0"/>
              </a:rPr>
              <a:t>Eliseo visitaba con frecuencia </a:t>
            </a:r>
            <a:r>
              <a:rPr lang="es-CO" dirty="0" smtClean="0">
                <a:latin typeface="Bookman Old Style" pitchFamily="18" charset="0"/>
              </a:rPr>
              <a:t>Shunem</a:t>
            </a:r>
            <a:r>
              <a:rPr lang="es-CO" dirty="0" smtClean="0">
                <a:latin typeface="Bookman Old Style" pitchFamily="18" charset="0"/>
              </a:rPr>
              <a:t>, una ciudad en el territorio tribal de Isacar. </a:t>
            </a:r>
            <a:endParaRPr lang="es-CO"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Siempre </a:t>
            </a:r>
            <a:r>
              <a:rPr lang="es-CO" dirty="0" smtClean="0">
                <a:latin typeface="Bookman Old Style" pitchFamily="18" charset="0"/>
              </a:rPr>
              <a:t>que Eliseo estaba allí, él y su siervo Giezi eran hospedados por una mujer </a:t>
            </a:r>
            <a:r>
              <a:rPr lang="es-CO" dirty="0" smtClean="0">
                <a:latin typeface="Bookman Old Style" pitchFamily="18" charset="0"/>
              </a:rPr>
              <a:t>Shunamita </a:t>
            </a:r>
            <a:r>
              <a:rPr lang="es-CO" dirty="0" smtClean="0">
                <a:latin typeface="Bookman Old Style" pitchFamily="18" charset="0"/>
              </a:rPr>
              <a:t>casada, quien los alimentaba y les daba una habitación especial para dormir. </a:t>
            </a:r>
            <a:endParaRPr lang="es-CO" dirty="0" smtClean="0">
              <a:latin typeface="Bookman Old Style" pitchFamily="18" charset="0"/>
            </a:endParaRPr>
          </a:p>
          <a:p>
            <a:pPr>
              <a:buNone/>
            </a:pPr>
            <a:r>
              <a:rPr lang="es-CO" dirty="0" smtClean="0">
                <a:latin typeface="Bookman Old Style" pitchFamily="18" charset="0"/>
              </a:rPr>
              <a:t>Un </a:t>
            </a:r>
            <a:r>
              <a:rPr lang="es-CO" dirty="0" smtClean="0">
                <a:latin typeface="Bookman Old Style" pitchFamily="18" charset="0"/>
              </a:rPr>
              <a:t>día Eliseo pregunta cómo puede recompensar a la mujer.</a:t>
            </a: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Ella responde diciendo que no quiere ningún tipo de reconocimiento público. </a:t>
            </a:r>
            <a:endParaRPr lang="es-CO" dirty="0" smtClean="0">
              <a:latin typeface="Bookman Old Style" pitchFamily="18" charset="0"/>
            </a:endParaRPr>
          </a:p>
          <a:p>
            <a:pPr>
              <a:buNone/>
            </a:pPr>
            <a:r>
              <a:rPr lang="es-CO" dirty="0" smtClean="0">
                <a:latin typeface="Bookman Old Style" pitchFamily="18" charset="0"/>
              </a:rPr>
              <a:t>Pero </a:t>
            </a:r>
            <a:r>
              <a:rPr lang="es-CO" dirty="0" smtClean="0">
                <a:latin typeface="Bookman Old Style" pitchFamily="18" charset="0"/>
              </a:rPr>
              <a:t>como no tenía hijos, Eliseo dice: “El año que viene, en esta época, abrazarás un hijo”. </a:t>
            </a:r>
            <a:endParaRPr lang="es-CO" dirty="0" smtClean="0">
              <a:latin typeface="Bookman Old Style" pitchFamily="18" charset="0"/>
            </a:endParaRPr>
          </a:p>
          <a:p>
            <a:pPr>
              <a:buNone/>
            </a:pPr>
            <a:r>
              <a:rPr lang="es-CO" dirty="0" smtClean="0">
                <a:latin typeface="Bookman Old Style" pitchFamily="18" charset="0"/>
              </a:rPr>
              <a:t>La </a:t>
            </a:r>
            <a:r>
              <a:rPr lang="es-CO" dirty="0" smtClean="0">
                <a:latin typeface="Bookman Old Style" pitchFamily="18" charset="0"/>
              </a:rPr>
              <a:t>mujer responde con duda y le dice a Eliseo que no la engañe ni la decepcione. </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Sin </a:t>
            </a:r>
            <a:r>
              <a:rPr lang="es-CO" dirty="0" smtClean="0">
                <a:latin typeface="Bookman Old Style" pitchFamily="18" charset="0"/>
              </a:rPr>
              <a:t>embargo, su profecía se hace realidad en la siguiente frase, cuando ella es bendecida con un hijo</a:t>
            </a:r>
            <a:r>
              <a:rPr lang="es-CO" dirty="0" smtClean="0">
                <a:latin typeface="Bookman Old Style" pitchFamily="18" charset="0"/>
              </a:rPr>
              <a:t>.</a:t>
            </a:r>
            <a:endParaRPr lang="en-US" dirty="0" smtClean="0">
              <a:latin typeface="Bookman Old Style" pitchFamily="18" charset="0"/>
            </a:endParaRPr>
          </a:p>
          <a:p>
            <a:pPr>
              <a:buNone/>
            </a:pPr>
            <a:r>
              <a:rPr lang="es-CO" dirty="0" smtClean="0">
                <a:latin typeface="Bookman Old Style" pitchFamily="18" charset="0"/>
              </a:rPr>
              <a:t>Años más tarde, mientras estaba en el campo con su padre, el niño grita: “¡Mi cabeza! ¡Mi cabeza!" </a:t>
            </a:r>
            <a:endParaRPr lang="es-CO" dirty="0" smtClean="0">
              <a:latin typeface="Bookman Old Style" pitchFamily="18" charset="0"/>
            </a:endParaRPr>
          </a:p>
          <a:p>
            <a:pPr>
              <a:buNone/>
            </a:pPr>
            <a:r>
              <a:rPr lang="es-CO" dirty="0" smtClean="0">
                <a:latin typeface="Bookman Old Style" pitchFamily="18" charset="0"/>
              </a:rPr>
              <a:t>Lo </a:t>
            </a:r>
            <a:r>
              <a:rPr lang="es-CO" dirty="0" smtClean="0">
                <a:latin typeface="Bookman Old Style" pitchFamily="18" charset="0"/>
              </a:rPr>
              <a:t>llevan de regreso con su madre, quien lo sostiene en su regazo mientras muere. </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Ella lo acuesta en una cama e inmediatamente sale para llevar a Eliseo a su hijo. Cuando llega al profeta, cae a sus pies.</a:t>
            </a:r>
          </a:p>
          <a:p>
            <a:pPr>
              <a:buNone/>
            </a:pPr>
            <a:r>
              <a:rPr lang="es-CO" dirty="0" smtClean="0">
                <a:latin typeface="Bookman Old Style" pitchFamily="18" charset="0"/>
              </a:rPr>
              <a:t>La mujer no le cuenta a Eliseo lo que le pasó a su hijo. </a:t>
            </a:r>
          </a:p>
          <a:p>
            <a:pPr>
              <a:buNone/>
            </a:pPr>
            <a:r>
              <a:rPr lang="es-CO" dirty="0" smtClean="0">
                <a:latin typeface="Bookman Old Style" pitchFamily="18" charset="0"/>
              </a:rPr>
              <a:t>En cambio, pregunta: “¿Le pedí un hijo a mi señor? ¿No dije: ‘No me engañes?'” </a:t>
            </a: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latin typeface="Bookman Old Style" pitchFamily="18" charset="0"/>
              </a:rPr>
              <a:t>Eliseo comprende lo que ha ocurrido y envía a Giezi adelante con su bastón e instrucciones para que coloque el bastón encima de la cara del niño. </a:t>
            </a:r>
          </a:p>
          <a:p>
            <a:pPr>
              <a:buNone/>
            </a:pPr>
            <a:r>
              <a:rPr lang="es-CO" sz="3000" dirty="0" smtClean="0">
                <a:latin typeface="Bookman Old Style" pitchFamily="18" charset="0"/>
              </a:rPr>
              <a:t>El esfuerzo por salvar al niño fracasa.</a:t>
            </a:r>
            <a:endParaRPr lang="en-US" sz="3000" dirty="0" smtClean="0">
              <a:latin typeface="Bookman Old Style" pitchFamily="18" charset="0"/>
            </a:endParaRPr>
          </a:p>
          <a:p>
            <a:pPr>
              <a:buNone/>
            </a:pPr>
            <a:r>
              <a:rPr lang="es-CO" sz="3000" i="1" dirty="0" smtClean="0">
                <a:latin typeface="Bookman Old Style" pitchFamily="18" charset="0"/>
              </a:rPr>
              <a:t>El segundo milagro</a:t>
            </a:r>
            <a:endParaRPr lang="en-US" sz="3000" i="1" dirty="0" smtClean="0">
              <a:latin typeface="Bookman Old Style" pitchFamily="18" charset="0"/>
            </a:endParaRPr>
          </a:p>
          <a:p>
            <a:pPr>
              <a:buNone/>
            </a:pPr>
            <a:r>
              <a:rPr lang="es-CO" sz="3000" dirty="0" smtClean="0">
                <a:latin typeface="Bookman Old Style" pitchFamily="18" charset="0"/>
              </a:rPr>
              <a:t>Cuando Eliseo y la madre del niño llegan a la casa, el niño todavía está muerto, su cuerpo tendido en una cama. </a:t>
            </a: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Eliseo se encierra en una habitación con el niño y ora a Dios. </a:t>
            </a:r>
          </a:p>
          <a:p>
            <a:pPr>
              <a:buNone/>
            </a:pPr>
            <a:r>
              <a:rPr lang="es-CO" dirty="0" smtClean="0">
                <a:latin typeface="Bookman Old Style" pitchFamily="18" charset="0"/>
              </a:rPr>
              <a:t>Luego se acuesta encima del niño, poniendo “su boca sobre su boca, sus ojos sobre sus ojos y sus manos sobre sus manos, mientras se inclinaba sobre él”.</a:t>
            </a:r>
          </a:p>
          <a:p>
            <a:pPr>
              <a:buNone/>
            </a:pPr>
            <a:r>
              <a:rPr lang="es-CO" dirty="0" smtClean="0">
                <a:latin typeface="Bookman Old Style" pitchFamily="18" charset="0"/>
              </a:rPr>
              <a:t>El cuerpo del niño comienza a calentarse. </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Eliseo </a:t>
            </a:r>
            <a:r>
              <a:rPr lang="es-CO" dirty="0" smtClean="0">
                <a:latin typeface="Bookman Old Style" pitchFamily="18" charset="0"/>
              </a:rPr>
              <a:t>se levanta, camina y se vuelve a tumbar encima del niño. </a:t>
            </a:r>
            <a:endParaRPr lang="es-CO" dirty="0" smtClean="0">
              <a:latin typeface="Bookman Old Style" pitchFamily="18" charset="0"/>
            </a:endParaRPr>
          </a:p>
          <a:p>
            <a:pPr>
              <a:buNone/>
            </a:pPr>
            <a:r>
              <a:rPr lang="es-CO" dirty="0" smtClean="0">
                <a:latin typeface="Bookman Old Style" pitchFamily="18" charset="0"/>
              </a:rPr>
              <a:t>El </a:t>
            </a:r>
            <a:r>
              <a:rPr lang="es-CO" dirty="0" smtClean="0">
                <a:latin typeface="Bookman Old Style" pitchFamily="18" charset="0"/>
              </a:rPr>
              <a:t>niño estornuda siete veces y abre los ojos, revivido. </a:t>
            </a:r>
            <a:endParaRPr lang="es-CO" dirty="0" smtClean="0">
              <a:latin typeface="Bookman Old Style" pitchFamily="18" charset="0"/>
            </a:endParaRPr>
          </a:p>
          <a:p>
            <a:pPr>
              <a:buNone/>
            </a:pPr>
            <a:r>
              <a:rPr lang="es-CO" dirty="0" smtClean="0">
                <a:latin typeface="Bookman Old Style" pitchFamily="18" charset="0"/>
              </a:rPr>
              <a:t>Eliseo </a:t>
            </a:r>
            <a:r>
              <a:rPr lang="es-CO" dirty="0" smtClean="0">
                <a:latin typeface="Bookman Old Style" pitchFamily="18" charset="0"/>
              </a:rPr>
              <a:t>llama a la madre del niño, quien vuelve a caer a los pies de Eliseo y luego se va con su hijo.</a:t>
            </a:r>
            <a:endParaRPr lang="en-US" dirty="0" smtClean="0">
              <a:latin typeface="Bookman Old Style" pitchFamily="18" charset="0"/>
            </a:endParaRPr>
          </a:p>
          <a:p>
            <a:pPr>
              <a:buNone/>
            </a:pPr>
            <a:r>
              <a:rPr lang="es-CO" i="1" dirty="0" smtClean="0">
                <a:latin typeface="Bookman Old Style" pitchFamily="18" charset="0"/>
              </a:rPr>
              <a:t>Conexión con Vayera</a:t>
            </a:r>
            <a:endParaRPr lang="en-US" i="1"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Muchos </a:t>
            </a:r>
            <a:r>
              <a:rPr lang="es-CO" dirty="0" smtClean="0">
                <a:latin typeface="Bookman Old Style" pitchFamily="18" charset="0"/>
              </a:rPr>
              <a:t>de los temas de Parashat Vayera también aparecen en la Haftará. </a:t>
            </a:r>
            <a:endParaRPr lang="es-CO" dirty="0" smtClean="0">
              <a:latin typeface="Bookman Old Style" pitchFamily="18" charset="0"/>
            </a:endParaRPr>
          </a:p>
          <a:p>
            <a:pPr>
              <a:buNone/>
            </a:pPr>
            <a:r>
              <a:rPr lang="es-CO" b="1" i="1" dirty="0" smtClean="0">
                <a:latin typeface="Bookman Old Style" pitchFamily="18" charset="0"/>
              </a:rPr>
              <a:t>Hakhnasat </a:t>
            </a:r>
            <a:r>
              <a:rPr lang="es-CO" b="1" i="1" dirty="0" smtClean="0">
                <a:latin typeface="Bookman Old Style" pitchFamily="18" charset="0"/>
              </a:rPr>
              <a:t>orhim</a:t>
            </a:r>
            <a:r>
              <a:rPr lang="es-CO" dirty="0" smtClean="0">
                <a:latin typeface="Bookman Old Style" pitchFamily="18" charset="0"/>
              </a:rPr>
              <a:t>, dar la bienvenida a los invitados, es una característica destacada tanto en Vayera como en las historias de los milagros de Eliseo. </a:t>
            </a: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En </a:t>
            </a:r>
            <a:r>
              <a:rPr lang="es-CO" dirty="0" smtClean="0">
                <a:latin typeface="Bookman Old Style" pitchFamily="18" charset="0"/>
              </a:rPr>
              <a:t>ambas historias, un mensajero de Dios se acerca a una mujer sin hijos (Sara y la mujer </a:t>
            </a:r>
            <a:r>
              <a:rPr lang="es-CO" dirty="0" smtClean="0">
                <a:latin typeface="Bookman Old Style" pitchFamily="18" charset="0"/>
              </a:rPr>
              <a:t>Shunamita) </a:t>
            </a:r>
            <a:r>
              <a:rPr lang="es-CO" dirty="0" smtClean="0">
                <a:latin typeface="Bookman Old Style" pitchFamily="18" charset="0"/>
              </a:rPr>
              <a:t>y le dice que pronto dará a luz. </a:t>
            </a:r>
            <a:endParaRPr lang="es-CO" dirty="0" smtClean="0">
              <a:latin typeface="Bookman Old Style" pitchFamily="18" charset="0"/>
            </a:endParaRPr>
          </a:p>
          <a:p>
            <a:pPr>
              <a:buNone/>
            </a:pPr>
            <a:r>
              <a:rPr lang="es-CO" dirty="0" smtClean="0">
                <a:latin typeface="Bookman Old Style" pitchFamily="18" charset="0"/>
              </a:rPr>
              <a:t>Ambos </a:t>
            </a:r>
            <a:r>
              <a:rPr lang="es-CO" dirty="0" smtClean="0">
                <a:latin typeface="Bookman Old Style" pitchFamily="18" charset="0"/>
              </a:rPr>
              <a:t>mensajes son recibidos con escepticismo, pero ambas mujeres finalmente tienen hijos</a:t>
            </a:r>
            <a:r>
              <a:rPr lang="es-CO" dirty="0" smtClean="0">
                <a:latin typeface="Bookman Old Style" pitchFamily="18" charset="0"/>
              </a:rPr>
              <a:t>.</a:t>
            </a:r>
          </a:p>
          <a:p>
            <a:pPr>
              <a:buNone/>
            </a:pPr>
            <a:r>
              <a:rPr lang="es-CO" dirty="0" smtClean="0">
                <a:latin typeface="Bookman Old Style" pitchFamily="18" charset="0"/>
              </a:rPr>
              <a:t>Finalmente, y quizás lo más conmovedor, </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latin typeface="Bookman Old Style" pitchFamily="18" charset="0"/>
              </a:rPr>
              <a:t>tanto </a:t>
            </a:r>
            <a:r>
              <a:rPr lang="es-CO" sz="3000" dirty="0" smtClean="0">
                <a:latin typeface="Bookman Old Style" pitchFamily="18" charset="0"/>
              </a:rPr>
              <a:t>la porción de la Torá como la haftará cierran con historias de hijos que sobreviven milagrosamente a lo que de otro modo sería una experiencia mortal. </a:t>
            </a:r>
            <a:endParaRPr lang="es-CO" sz="3000" dirty="0" smtClean="0">
              <a:latin typeface="Bookman Old Style" pitchFamily="18" charset="0"/>
            </a:endParaRPr>
          </a:p>
          <a:p>
            <a:pPr>
              <a:buNone/>
            </a:pPr>
            <a:r>
              <a:rPr lang="es-CO" sz="3000" dirty="0" smtClean="0">
                <a:latin typeface="Bookman Old Style" pitchFamily="18" charset="0"/>
              </a:rPr>
              <a:t>Isaac </a:t>
            </a:r>
            <a:r>
              <a:rPr lang="es-CO" sz="3000" dirty="0" smtClean="0">
                <a:latin typeface="Bookman Old Style" pitchFamily="18" charset="0"/>
              </a:rPr>
              <a:t>casi es sacrificado por su padre en la cima del monte </a:t>
            </a:r>
            <a:r>
              <a:rPr lang="es-CO" sz="3000" dirty="0" smtClean="0">
                <a:latin typeface="Bookman Old Style" pitchFamily="18" charset="0"/>
              </a:rPr>
              <a:t>Moría, </a:t>
            </a:r>
            <a:r>
              <a:rPr lang="es-CO" sz="3000" dirty="0" smtClean="0">
                <a:latin typeface="Bookman Old Style" pitchFamily="18" charset="0"/>
              </a:rPr>
              <a:t>pero es salvado en el último minuto por un ángel y un carnero estratégicamente colocado. </a:t>
            </a:r>
            <a:endParaRPr lang="es-CO"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 </a:t>
            </a:r>
            <a:r>
              <a:rPr lang="es-CO" dirty="0" smtClean="0">
                <a:latin typeface="Bookman Old Style" pitchFamily="18" charset="0"/>
              </a:rPr>
              <a:t>niño </a:t>
            </a:r>
            <a:r>
              <a:rPr lang="es-CO" dirty="0" smtClean="0">
                <a:latin typeface="Bookman Old Style" pitchFamily="18" charset="0"/>
              </a:rPr>
              <a:t>Shunamita </a:t>
            </a:r>
            <a:r>
              <a:rPr lang="es-CO" dirty="0" smtClean="0">
                <a:latin typeface="Bookman Old Style" pitchFamily="18" charset="0"/>
              </a:rPr>
              <a:t>muere pero es revivido por un profeta y su oración.</a:t>
            </a:r>
            <a:endParaRPr lang="en-US" dirty="0" smtClean="0">
              <a:latin typeface="Bookman Old Style" pitchFamily="18" charset="0"/>
            </a:endParaRPr>
          </a:p>
          <a:p>
            <a:pPr>
              <a:buNone/>
            </a:pPr>
            <a:r>
              <a:rPr lang="es-CO" b="1" i="1" dirty="0" smtClean="0">
                <a:latin typeface="Bookman Old Style" pitchFamily="18" charset="0"/>
              </a:rPr>
              <a:t>La mujer </a:t>
            </a:r>
            <a:r>
              <a:rPr lang="es-CO" b="1" i="1" dirty="0" smtClean="0">
                <a:latin typeface="Bookman Old Style" pitchFamily="18" charset="0"/>
              </a:rPr>
              <a:t>Shunamita: </a:t>
            </a:r>
            <a:r>
              <a:rPr lang="es-CO" b="1" i="1" dirty="0" smtClean="0">
                <a:latin typeface="Bookman Old Style" pitchFamily="18" charset="0"/>
              </a:rPr>
              <a:t>un modelo de empatía radical</a:t>
            </a:r>
            <a:endParaRPr lang="en-US" b="1" i="1" dirty="0" smtClean="0">
              <a:latin typeface="Bookman Old Style" pitchFamily="18" charset="0"/>
            </a:endParaRPr>
          </a:p>
          <a:p>
            <a:pPr>
              <a:buNone/>
            </a:pPr>
            <a:r>
              <a:rPr lang="es-CO" dirty="0" smtClean="0">
                <a:latin typeface="Bookman Old Style" pitchFamily="18" charset="0"/>
              </a:rPr>
              <a:t>Debido a que tenía una relación especial con el profeta Eliseo, su hijo fue concebido milagrosamente y resucitó milagrosamente.</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pic>
        <p:nvPicPr>
          <p:cNvPr id="3074" name="Picture 2"/>
          <p:cNvPicPr>
            <a:picLocks noChangeAspect="1" noChangeArrowheads="1"/>
          </p:cNvPicPr>
          <p:nvPr/>
        </p:nvPicPr>
        <p:blipFill>
          <a:blip r:embed="rId3"/>
          <a:srcRect/>
          <a:stretch>
            <a:fillRect/>
          </a:stretch>
        </p:blipFill>
        <p:spPr bwMode="auto">
          <a:xfrm>
            <a:off x="3215" y="486136"/>
            <a:ext cx="9146570" cy="5879939"/>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De hecho, la primera descripción que leemos de la mujer </a:t>
            </a:r>
            <a:r>
              <a:rPr lang="es-CO" dirty="0" smtClean="0">
                <a:latin typeface="Bookman Old Style" pitchFamily="18" charset="0"/>
              </a:rPr>
              <a:t>Shunamita </a:t>
            </a:r>
            <a:r>
              <a:rPr lang="es-CO" dirty="0" smtClean="0">
                <a:latin typeface="Bookman Old Style" pitchFamily="18" charset="0"/>
              </a:rPr>
              <a:t>(llamada así porque es del pueblo de </a:t>
            </a:r>
            <a:r>
              <a:rPr lang="es-CO" dirty="0" smtClean="0">
                <a:latin typeface="Bookman Old Style" pitchFamily="18" charset="0"/>
              </a:rPr>
              <a:t>Shunem) </a:t>
            </a:r>
            <a:r>
              <a:rPr lang="es-CO" dirty="0" smtClean="0">
                <a:latin typeface="Bookman Old Style" pitchFamily="18" charset="0"/>
              </a:rPr>
              <a:t>es que es una </a:t>
            </a:r>
            <a:r>
              <a:rPr lang="es-CO" b="1" i="1" dirty="0" smtClean="0">
                <a:latin typeface="Bookman Old Style" pitchFamily="18" charset="0"/>
              </a:rPr>
              <a:t>ishah </a:t>
            </a:r>
            <a:r>
              <a:rPr lang="es-CO" b="1" i="1" dirty="0" smtClean="0">
                <a:latin typeface="Bookman Old Style" pitchFamily="18" charset="0"/>
              </a:rPr>
              <a:t>gedoláh</a:t>
            </a:r>
            <a:r>
              <a:rPr lang="es-CO" dirty="0" smtClean="0">
                <a:latin typeface="Bookman Old Style" pitchFamily="18" charset="0"/>
              </a:rPr>
              <a:t>, </a:t>
            </a:r>
            <a:r>
              <a:rPr lang="es-CO" i="1" dirty="0" smtClean="0">
                <a:latin typeface="Bookman Old Style" pitchFamily="18" charset="0"/>
              </a:rPr>
              <a:t>una gran mujer. </a:t>
            </a:r>
            <a:endParaRPr lang="es-CO" i="1" dirty="0" smtClean="0">
              <a:latin typeface="Bookman Old Style" pitchFamily="18" charset="0"/>
            </a:endParaRPr>
          </a:p>
          <a:p>
            <a:pPr>
              <a:buNone/>
            </a:pPr>
            <a:r>
              <a:rPr lang="es-CO" dirty="0" smtClean="0">
                <a:latin typeface="Bookman Old Style" pitchFamily="18" charset="0"/>
              </a:rPr>
              <a:t>El </a:t>
            </a:r>
            <a:r>
              <a:rPr lang="es-CO" dirty="0" smtClean="0">
                <a:latin typeface="Bookman Old Style" pitchFamily="18" charset="0"/>
              </a:rPr>
              <a:t>consenso de los traductores parece ser que </a:t>
            </a:r>
            <a:r>
              <a:rPr lang="es-CO" dirty="0" smtClean="0">
                <a:latin typeface="Bookman Old Style" pitchFamily="18" charset="0"/>
              </a:rPr>
              <a:t>gedoláh </a:t>
            </a:r>
            <a:r>
              <a:rPr lang="es-CO" dirty="0" smtClean="0">
                <a:latin typeface="Bookman Old Style" pitchFamily="18" charset="0"/>
              </a:rPr>
              <a:t>(grande) se refiere a su riqueza. </a:t>
            </a: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De </a:t>
            </a:r>
            <a:r>
              <a:rPr lang="es-CO" dirty="0" smtClean="0">
                <a:latin typeface="Bookman Old Style" pitchFamily="18" charset="0"/>
              </a:rPr>
              <a:t>hecho, tenía los medios económicos para construir una ampliación en su casa para alojar al profeta Eliseo, un visitante que sólo venía unas pocas veces al año, un gasto no pequeño en la antigüedad</a:t>
            </a:r>
            <a:r>
              <a:rPr lang="es-CO" dirty="0" smtClean="0">
                <a:latin typeface="Bookman Old Style" pitchFamily="18" charset="0"/>
              </a:rPr>
              <a:t>.</a:t>
            </a:r>
            <a:endParaRPr lang="en-US" dirty="0" smtClean="0">
              <a:latin typeface="Bookman Old Style" pitchFamily="18" charset="0"/>
            </a:endParaRPr>
          </a:p>
          <a:p>
            <a:pPr>
              <a:buNone/>
            </a:pPr>
            <a:r>
              <a:rPr lang="es-CO" dirty="0" smtClean="0">
                <a:latin typeface="Bookman Old Style" pitchFamily="18" charset="0"/>
              </a:rPr>
              <a:t>Sin embargo, prefiero entender la palabra </a:t>
            </a:r>
            <a:r>
              <a:rPr lang="es-CO" dirty="0" smtClean="0">
                <a:latin typeface="Bookman Old Style" pitchFamily="18" charset="0"/>
              </a:rPr>
              <a:t>gedoláh </a:t>
            </a:r>
            <a:r>
              <a:rPr lang="es-CO" dirty="0" smtClean="0">
                <a:latin typeface="Bookman Old Style" pitchFamily="18" charset="0"/>
              </a:rPr>
              <a:t>como una referencia a su sabiduría. </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800" dirty="0" smtClean="0">
                <a:latin typeface="Bookman Old Style" pitchFamily="18" charset="0"/>
              </a:rPr>
              <a:t>Es </a:t>
            </a:r>
            <a:r>
              <a:rPr lang="es-CO" sz="2800" dirty="0" smtClean="0">
                <a:latin typeface="Bookman Old Style" pitchFamily="18" charset="0"/>
              </a:rPr>
              <a:t>la misma palabra que usamos para referirnos a los eruditos rabínicos que demostraron conocimiento de la Torá y decisiones sagaces. </a:t>
            </a:r>
            <a:endParaRPr lang="es-CO" sz="2800" dirty="0" smtClean="0">
              <a:latin typeface="Bookman Old Style" pitchFamily="18" charset="0"/>
            </a:endParaRPr>
          </a:p>
          <a:p>
            <a:pPr>
              <a:buNone/>
            </a:pPr>
            <a:r>
              <a:rPr lang="es-CO" sz="2800" dirty="0" smtClean="0">
                <a:latin typeface="Bookman Old Style" pitchFamily="18" charset="0"/>
              </a:rPr>
              <a:t>La </a:t>
            </a:r>
            <a:r>
              <a:rPr lang="es-CO" sz="2800" dirty="0" smtClean="0">
                <a:latin typeface="Bookman Old Style" pitchFamily="18" charset="0"/>
              </a:rPr>
              <a:t>capacidad de empatía de la mujer </a:t>
            </a:r>
            <a:r>
              <a:rPr lang="es-CO" sz="2800" dirty="0" smtClean="0">
                <a:latin typeface="Bookman Old Style" pitchFamily="18" charset="0"/>
              </a:rPr>
              <a:t>Shunamita, </a:t>
            </a:r>
            <a:r>
              <a:rPr lang="es-CO" sz="2800" dirty="0" smtClean="0">
                <a:latin typeface="Bookman Old Style" pitchFamily="18" charset="0"/>
              </a:rPr>
              <a:t>su capacidad para crecer espiritualmente y facilitar el crecimiento espiritual de los demás, su voluntad de ser proactiva y su humildad son cualidades que </a:t>
            </a:r>
            <a:r>
              <a:rPr lang="es-CO" sz="2800" dirty="0" smtClean="0">
                <a:latin typeface="Bookman Old Style" pitchFamily="18" charset="0"/>
              </a:rPr>
              <a:t>valoramos </a:t>
            </a:r>
            <a:r>
              <a:rPr lang="es-CO" sz="2800" dirty="0" smtClean="0">
                <a:latin typeface="Bookman Old Style" pitchFamily="18" charset="0"/>
              </a:rPr>
              <a:t>y </a:t>
            </a:r>
            <a:r>
              <a:rPr lang="es-CO" sz="2800" dirty="0" smtClean="0">
                <a:latin typeface="Bookman Old Style" pitchFamily="18" charset="0"/>
              </a:rPr>
              <a:t>tratamos </a:t>
            </a:r>
            <a:r>
              <a:rPr lang="es-CO" sz="2800" dirty="0" smtClean="0">
                <a:latin typeface="Bookman Old Style" pitchFamily="18" charset="0"/>
              </a:rPr>
              <a:t>de emular.</a:t>
            </a:r>
            <a:endParaRPr lang="en-US" sz="28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i="1" dirty="0" smtClean="0">
                <a:latin typeface="Bookman Old Style" pitchFamily="18" charset="0"/>
              </a:rPr>
              <a:t>Empática y acogedora hospitalidad</a:t>
            </a:r>
            <a:endParaRPr lang="en-US" i="1" dirty="0" smtClean="0">
              <a:latin typeface="Bookman Old Style" pitchFamily="18" charset="0"/>
            </a:endParaRPr>
          </a:p>
          <a:p>
            <a:pPr>
              <a:buNone/>
            </a:pPr>
            <a:r>
              <a:rPr lang="es-CO" dirty="0" smtClean="0">
                <a:latin typeface="Bookman Old Style" pitchFamily="18" charset="0"/>
              </a:rPr>
              <a:t>II Reyes, capítulo 4, donde encontramos su historia, es también la porción de la haftará que corresponde a la parashá Vayera, que habla del nacimiento milagroso de Isaac, el hijo de Abraham y Sara, así como de la </a:t>
            </a:r>
            <a:r>
              <a:rPr lang="es-CO" dirty="0" smtClean="0">
                <a:latin typeface="Bookman Old Style" pitchFamily="18" charset="0"/>
              </a:rPr>
              <a:t>Atadura de </a:t>
            </a:r>
            <a:r>
              <a:rPr lang="es-CO" dirty="0" smtClean="0">
                <a:latin typeface="Bookman Old Style" pitchFamily="18" charset="0"/>
              </a:rPr>
              <a:t>Isaac. </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latin typeface="Bookman Old Style" pitchFamily="18" charset="0"/>
              </a:rPr>
              <a:t>Hay </a:t>
            </a:r>
            <a:r>
              <a:rPr lang="es-CO" sz="2900" dirty="0" smtClean="0">
                <a:latin typeface="Bookman Old Style" pitchFamily="18" charset="0"/>
              </a:rPr>
              <a:t>al menos tres paralelos claros: la hospitalidad, una profecía a una mujer estéril de que dará a luz un hijo y la experiencia cercana a la muerte de ese hijo</a:t>
            </a:r>
            <a:r>
              <a:rPr lang="es-CO" sz="2900" dirty="0" smtClean="0">
                <a:latin typeface="Bookman Old Style" pitchFamily="18" charset="0"/>
              </a:rPr>
              <a:t>.</a:t>
            </a:r>
          </a:p>
          <a:p>
            <a:pPr>
              <a:buNone/>
            </a:pPr>
            <a:r>
              <a:rPr lang="es-CO" sz="2900" dirty="0" smtClean="0">
                <a:latin typeface="Bookman Old Style" pitchFamily="18" charset="0"/>
              </a:rPr>
              <a:t>En la parashá Vayera, Abraham dio la bienvenida a su tienda a extraños cansados del camino, prestando especial atención a sus necesidades (baño, descanso, comida). </a:t>
            </a:r>
            <a:endParaRPr lang="es-CO" sz="2900"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Asimismo, la mujer </a:t>
            </a:r>
            <a:r>
              <a:rPr lang="es-ES" sz="2900" dirty="0" err="1" smtClean="0">
                <a:latin typeface="Bookman Old Style" pitchFamily="18" charset="0"/>
              </a:rPr>
              <a:t>sunamita</a:t>
            </a:r>
            <a:r>
              <a:rPr lang="es-ES" sz="2900" dirty="0" smtClean="0">
                <a:latin typeface="Bookman Old Style" pitchFamily="18" charset="0"/>
              </a:rPr>
              <a:t>, parada en su puerta, notó que el profeta Eliseo iba a Sunem con regularidad mientras viajaba por la tierra enseñando y cuidando al pueblo. </a:t>
            </a:r>
            <a:endParaRPr lang="es-ES" sz="2900" dirty="0" smtClean="0">
              <a:latin typeface="Bookman Old Style" pitchFamily="18" charset="0"/>
            </a:endParaRPr>
          </a:p>
          <a:p>
            <a:pPr>
              <a:buNone/>
            </a:pPr>
            <a:r>
              <a:rPr lang="es-ES" sz="2900" dirty="0" smtClean="0">
                <a:latin typeface="Bookman Old Style" pitchFamily="18" charset="0"/>
              </a:rPr>
              <a:t>Sabiamente</a:t>
            </a:r>
            <a:r>
              <a:rPr lang="es-ES" sz="2900" dirty="0" smtClean="0">
                <a:latin typeface="Bookman Old Style" pitchFamily="18" charset="0"/>
              </a:rPr>
              <a:t>, reconoció tanto sus grandes actos como sus necesidades, y le dijo a su marido: “Estoy segura de que es un santo hombre de Dios que viene aquí regularmente.</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Hagamos </a:t>
            </a:r>
            <a:r>
              <a:rPr lang="es-CO" dirty="0" smtClean="0">
                <a:latin typeface="Bookman Old Style" pitchFamily="18" charset="0"/>
              </a:rPr>
              <a:t>un pequeño aposento alto, cerrado, y coloquemos allí para él una cama, una mesa, una silla y un candelabro, para que pueda detenerse allí cuando venga a vernos. </a:t>
            </a:r>
            <a:endParaRPr lang="es-CO" dirty="0" smtClean="0">
              <a:latin typeface="Bookman Old Style" pitchFamily="18" charset="0"/>
            </a:endParaRPr>
          </a:p>
          <a:p>
            <a:pPr>
              <a:buNone/>
            </a:pPr>
            <a:r>
              <a:rPr lang="es-CO" dirty="0" smtClean="0">
                <a:latin typeface="Bookman Old Style" pitchFamily="18" charset="0"/>
              </a:rPr>
              <a:t>En </a:t>
            </a:r>
            <a:r>
              <a:rPr lang="es-CO" dirty="0" smtClean="0">
                <a:latin typeface="Bookman Old Style" pitchFamily="18" charset="0"/>
              </a:rPr>
              <a:t>ambos casos, Abraham y la mujer </a:t>
            </a:r>
            <a:r>
              <a:rPr lang="es-CO" dirty="0" smtClean="0">
                <a:latin typeface="Bookman Old Style" pitchFamily="18" charset="0"/>
              </a:rPr>
              <a:t>Shunamita </a:t>
            </a:r>
            <a:r>
              <a:rPr lang="es-CO" dirty="0" smtClean="0">
                <a:latin typeface="Bookman Old Style" pitchFamily="18" charset="0"/>
              </a:rPr>
              <a:t>se centraron en la empatía para determinar las necesidades de sus visitantes.</a:t>
            </a: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Crecimiento </a:t>
            </a:r>
            <a:r>
              <a:rPr lang="es-CO" dirty="0" smtClean="0">
                <a:latin typeface="Bookman Old Style" pitchFamily="18" charset="0"/>
              </a:rPr>
              <a:t>espiritual a través de un abrazo sanador</a:t>
            </a:r>
            <a:endParaRPr lang="en-US" dirty="0" smtClean="0">
              <a:latin typeface="Bookman Old Style" pitchFamily="18" charset="0"/>
            </a:endParaRPr>
          </a:p>
          <a:p>
            <a:pPr>
              <a:buNone/>
            </a:pPr>
            <a:r>
              <a:rPr lang="es-CO" dirty="0" smtClean="0">
                <a:latin typeface="Bookman Old Style" pitchFamily="18" charset="0"/>
              </a:rPr>
              <a:t>La mujer </a:t>
            </a:r>
            <a:r>
              <a:rPr lang="es-CO" dirty="0" smtClean="0">
                <a:latin typeface="Bookman Old Style" pitchFamily="18" charset="0"/>
              </a:rPr>
              <a:t>Shunamita </a:t>
            </a:r>
            <a:r>
              <a:rPr lang="es-CO" dirty="0" smtClean="0">
                <a:latin typeface="Bookman Old Style" pitchFamily="18" charset="0"/>
              </a:rPr>
              <a:t>también era modesta, poco exigente y aparentemente consciente de sí misma. </a:t>
            </a:r>
            <a:endParaRPr lang="es-CO" dirty="0" smtClean="0">
              <a:latin typeface="Bookman Old Style" pitchFamily="18" charset="0"/>
            </a:endParaRPr>
          </a:p>
          <a:p>
            <a:pPr>
              <a:buNone/>
            </a:pPr>
            <a:r>
              <a:rPr lang="es-CO" dirty="0" smtClean="0">
                <a:latin typeface="Bookman Old Style" pitchFamily="18" charset="0"/>
              </a:rPr>
              <a:t>Por </a:t>
            </a:r>
            <a:r>
              <a:rPr lang="es-CO" dirty="0" smtClean="0">
                <a:latin typeface="Bookman Old Style" pitchFamily="18" charset="0"/>
              </a:rPr>
              <a:t>el contrario, Eliseo era un hombre de Dios ocupado y emocionalmente inaccesible. </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80" dirty="0" smtClean="0">
                <a:latin typeface="Bookman Old Style" pitchFamily="18" charset="0"/>
              </a:rPr>
              <a:t>A raíz de la muerte de su mentor Elías, el desapego de Eliseo fue tan grande que su mal genio resultó en la muerte trágica de 42 niños que se burlaban de él.</a:t>
            </a:r>
            <a:endParaRPr lang="en-US" sz="2980" dirty="0" smtClean="0">
              <a:latin typeface="Bookman Old Style" pitchFamily="18" charset="0"/>
            </a:endParaRPr>
          </a:p>
          <a:p>
            <a:pPr>
              <a:buNone/>
            </a:pPr>
            <a:r>
              <a:rPr lang="es-CO" sz="2980" dirty="0" smtClean="0">
                <a:latin typeface="Bookman Old Style" pitchFamily="18" charset="0"/>
              </a:rPr>
              <a:t>El distante Eliseo fue lo suficientemente considerado como para recompensar a la mujer Shunamita por su hospitalidad, pero no lo hizo personalmente. </a:t>
            </a: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En </a:t>
            </a:r>
            <a:r>
              <a:rPr lang="es-CO" dirty="0" smtClean="0">
                <a:latin typeface="Bookman Old Style" pitchFamily="18" charset="0"/>
              </a:rPr>
              <a:t>cambio, envió a su </a:t>
            </a:r>
            <a:r>
              <a:rPr lang="es-CO" dirty="0" smtClean="0">
                <a:latin typeface="Bookman Old Style" pitchFamily="18" charset="0"/>
              </a:rPr>
              <a:t>sirviente, </a:t>
            </a:r>
            <a:r>
              <a:rPr lang="es-CO" dirty="0" smtClean="0">
                <a:latin typeface="Bookman Old Style" pitchFamily="18" charset="0"/>
              </a:rPr>
              <a:t>Giezi, a ofrecerle dinero y protección, lo que ella rechazó cortésmente, sin pedir nada a cambio de su generosidad</a:t>
            </a:r>
            <a:r>
              <a:rPr lang="es-CO" dirty="0" smtClean="0">
                <a:latin typeface="Bookman Old Style" pitchFamily="18" charset="0"/>
              </a:rPr>
              <a:t>.</a:t>
            </a:r>
          </a:p>
          <a:p>
            <a:pPr>
              <a:buNone/>
            </a:pPr>
            <a:r>
              <a:rPr lang="es-CO" dirty="0" smtClean="0">
                <a:latin typeface="Bookman Old Style" pitchFamily="18" charset="0"/>
              </a:rPr>
              <a:t>Aún buscando recompensar a su anfitriona, Giezi y Eliseo idearon otro plan, completamente sin su participación. </a:t>
            </a: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Giezi </a:t>
            </a:r>
            <a:r>
              <a:rPr lang="es-CO" dirty="0" smtClean="0">
                <a:latin typeface="Bookman Old Style" pitchFamily="18" charset="0"/>
              </a:rPr>
              <a:t>le señaló a Eliseo que su anfitriona era estéril, y el profeta decidió recompensarla con el milagro de un niño (haciéndose eco nuevamente de la historia en Vayera con Abraham y Sara). </a:t>
            </a:r>
            <a:endParaRPr lang="es-CO" dirty="0" smtClean="0">
              <a:latin typeface="Bookman Old Style" pitchFamily="18" charset="0"/>
            </a:endParaRPr>
          </a:p>
          <a:p>
            <a:pPr>
              <a:buNone/>
            </a:pPr>
            <a:r>
              <a:rPr lang="es-CO" dirty="0" smtClean="0">
                <a:latin typeface="Bookman Old Style" pitchFamily="18" charset="0"/>
              </a:rPr>
              <a:t>Una </a:t>
            </a:r>
            <a:r>
              <a:rPr lang="es-CO" dirty="0" smtClean="0">
                <a:latin typeface="Bookman Old Style" pitchFamily="18" charset="0"/>
              </a:rPr>
              <a:t>diferencia clave es que, a diferencia de las otras mujeres estériles de la Biblia </a:t>
            </a:r>
            <a:endParaRPr lang="es-CO"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a:t>
            </a:r>
            <a:r>
              <a:rPr lang="es-CO" dirty="0" smtClean="0">
                <a:latin typeface="Bookman Old Style" pitchFamily="18" charset="0"/>
              </a:rPr>
              <a:t>Sara, Rebeca, Raquel, Ana, la madre de Sansón y Mical), la mujer </a:t>
            </a:r>
            <a:r>
              <a:rPr lang="es-CO" dirty="0" smtClean="0">
                <a:latin typeface="Bookman Old Style" pitchFamily="18" charset="0"/>
              </a:rPr>
              <a:t>Shunamita </a:t>
            </a:r>
            <a:r>
              <a:rPr lang="es-CO" dirty="0" smtClean="0">
                <a:latin typeface="Bookman Old Style" pitchFamily="18" charset="0"/>
              </a:rPr>
              <a:t>no había estado orando por un hijo, ni su vida parecía estar incompleta sin uno. . </a:t>
            </a:r>
            <a:endParaRPr lang="es-CO" dirty="0" smtClean="0">
              <a:latin typeface="Bookman Old Style" pitchFamily="18" charset="0"/>
            </a:endParaRPr>
          </a:p>
          <a:p>
            <a:pPr>
              <a:buNone/>
            </a:pPr>
            <a:r>
              <a:rPr lang="es-CO" dirty="0" smtClean="0">
                <a:latin typeface="Bookman Old Style" pitchFamily="18" charset="0"/>
              </a:rPr>
              <a:t>Fue </a:t>
            </a:r>
            <a:r>
              <a:rPr lang="es-CO" dirty="0" smtClean="0">
                <a:latin typeface="Bookman Old Style" pitchFamily="18" charset="0"/>
              </a:rPr>
              <a:t>idea de Eliseo que ella fuera madre, no de ella. Él le entregó esta profecía: “En esta época el año que viene abrazarás un hijo”.</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385572"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De hecho, la mujer se convirtió en madre y luego leemos sobre su hijo deambulando en el calor del día sin agua, deshidratándose, luego enfermándose y finalmente muriendo. </a:t>
            </a:r>
            <a:endParaRPr lang="es-CO" dirty="0" smtClean="0">
              <a:latin typeface="Bookman Old Style" pitchFamily="18" charset="0"/>
            </a:endParaRPr>
          </a:p>
          <a:p>
            <a:pPr>
              <a:buNone/>
            </a:pPr>
            <a:r>
              <a:rPr lang="es-CO" dirty="0" smtClean="0">
                <a:latin typeface="Bookman Old Style" pitchFamily="18" charset="0"/>
              </a:rPr>
              <a:t>Parece </a:t>
            </a:r>
            <a:r>
              <a:rPr lang="es-CO" dirty="0" smtClean="0">
                <a:latin typeface="Bookman Old Style" pitchFamily="18" charset="0"/>
              </a:rPr>
              <a:t>que una mayor supervisión habría evitado su muerte; la falta de ella es sorprendente en una mujer que sabemos que es atenta y empática. </a:t>
            </a:r>
            <a:endParaRPr lang="es-CO"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385572"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a:t>
            </a:r>
            <a:r>
              <a:rPr lang="es-CO" dirty="0" smtClean="0">
                <a:latin typeface="Bookman Old Style" pitchFamily="18" charset="0"/>
              </a:rPr>
              <a:t>Qué está sucediendo? </a:t>
            </a:r>
            <a:endParaRPr lang="es-CO" dirty="0" smtClean="0">
              <a:latin typeface="Bookman Old Style" pitchFamily="18" charset="0"/>
            </a:endParaRPr>
          </a:p>
          <a:p>
            <a:pPr>
              <a:buNone/>
            </a:pPr>
            <a:r>
              <a:rPr lang="es-CO" dirty="0" smtClean="0">
                <a:latin typeface="Bookman Old Style" pitchFamily="18" charset="0"/>
              </a:rPr>
              <a:t>¿</a:t>
            </a:r>
            <a:r>
              <a:rPr lang="es-CO" dirty="0" smtClean="0">
                <a:latin typeface="Bookman Old Style" pitchFamily="18" charset="0"/>
              </a:rPr>
              <a:t>Quizás la mujer </a:t>
            </a:r>
            <a:r>
              <a:rPr lang="es-CO" dirty="0" smtClean="0">
                <a:latin typeface="Bookman Old Style" pitchFamily="18" charset="0"/>
              </a:rPr>
              <a:t>Shunamita </a:t>
            </a:r>
            <a:r>
              <a:rPr lang="es-CO" dirty="0" smtClean="0">
                <a:latin typeface="Bookman Old Style" pitchFamily="18" charset="0"/>
              </a:rPr>
              <a:t>no podía permitirse involucrarse totalmente emocionalmente con un niño inesperado y no solicitado, concebido como resultado de una profecía en sus últimos años? (Compare eso con Sarah, la mamá </a:t>
            </a:r>
            <a:r>
              <a:rPr lang="es-CO" dirty="0" smtClean="0">
                <a:latin typeface="Bookman Old Style" pitchFamily="18" charset="0"/>
              </a:rPr>
              <a:t>original</a:t>
            </a:r>
            <a:r>
              <a:rPr lang="es-CO" dirty="0" smtClean="0">
                <a:latin typeface="Bookman Old Style" pitchFamily="18" charset="0"/>
              </a:rPr>
              <a:t>).</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 pesar de su distanciamiento, cuando ocurrió la tragedia, la mujer </a:t>
            </a:r>
            <a:r>
              <a:rPr lang="es-ES" dirty="0" smtClean="0">
                <a:latin typeface="Bookman Old Style" pitchFamily="18" charset="0"/>
              </a:rPr>
              <a:t>Shunamita </a:t>
            </a:r>
            <a:r>
              <a:rPr lang="es-ES" dirty="0" smtClean="0">
                <a:latin typeface="Bookman Old Style" pitchFamily="18" charset="0"/>
              </a:rPr>
              <a:t>entró en modo Mamá Osa. </a:t>
            </a:r>
            <a:endParaRPr lang="es-ES" dirty="0" smtClean="0">
              <a:latin typeface="Bookman Old Style" pitchFamily="18" charset="0"/>
            </a:endParaRPr>
          </a:p>
          <a:p>
            <a:pPr>
              <a:buNone/>
            </a:pPr>
            <a:r>
              <a:rPr lang="es-ES" dirty="0" smtClean="0">
                <a:latin typeface="Bookman Old Style" pitchFamily="18" charset="0"/>
              </a:rPr>
              <a:t>Dejando </a:t>
            </a:r>
            <a:r>
              <a:rPr lang="es-ES" dirty="0" smtClean="0">
                <a:latin typeface="Bookman Old Style" pitchFamily="18" charset="0"/>
              </a:rPr>
              <a:t>a su hijo muerto acostado en la cama de Eliseo en su casa, montó en un asno, se dirigió a buscar a Eliseo y le exigió que atendiera personalmente al niño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a:t>
            </a:r>
            <a:r>
              <a:rPr lang="es-ES" dirty="0" smtClean="0">
                <a:latin typeface="Bookman Old Style" pitchFamily="18" charset="0"/>
              </a:rPr>
              <a:t>pesar de la conexión de larga data entre Eliseo y la mujer </a:t>
            </a:r>
            <a:r>
              <a:rPr lang="es-ES" dirty="0" smtClean="0">
                <a:latin typeface="Bookman Old Style" pitchFamily="18" charset="0"/>
              </a:rPr>
              <a:t>Shunamita, </a:t>
            </a:r>
            <a:r>
              <a:rPr lang="es-ES" dirty="0" smtClean="0">
                <a:latin typeface="Bookman Old Style" pitchFamily="18" charset="0"/>
              </a:rPr>
              <a:t>el profeta todavía estaba tan distanciado emocionalmente que al principio solo envió a Giezi para atender al niño. </a:t>
            </a:r>
            <a:endParaRPr lang="es-ES" dirty="0" smtClean="0">
              <a:latin typeface="Bookman Old Style" pitchFamily="18" charset="0"/>
            </a:endParaRPr>
          </a:p>
          <a:p>
            <a:pPr>
              <a:buNone/>
            </a:pPr>
            <a:r>
              <a:rPr lang="es-ES" dirty="0" smtClean="0">
                <a:latin typeface="Bookman Old Style" pitchFamily="18" charset="0"/>
              </a:rPr>
              <a:t>Pero </a:t>
            </a:r>
            <a:r>
              <a:rPr lang="es-ES" dirty="0" smtClean="0">
                <a:latin typeface="Bookman Old Style" pitchFamily="18" charset="0"/>
              </a:rPr>
              <a:t>la mujer </a:t>
            </a:r>
            <a:r>
              <a:rPr lang="es-ES" dirty="0" smtClean="0">
                <a:latin typeface="Bookman Old Style" pitchFamily="18" charset="0"/>
              </a:rPr>
              <a:t>Shunamita </a:t>
            </a:r>
            <a:r>
              <a:rPr lang="es-ES" dirty="0" smtClean="0">
                <a:latin typeface="Bookman Old Style" pitchFamily="18" charset="0"/>
              </a:rPr>
              <a:t>sabía que necesitaba más que el sirviente de Eliseo: necesitaba al profeta mismo.</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Debido a su profunda empatía por Eliseo, la mujer </a:t>
            </a:r>
            <a:r>
              <a:rPr lang="es-ES" dirty="0" smtClean="0">
                <a:latin typeface="Bookman Old Style" pitchFamily="18" charset="0"/>
              </a:rPr>
              <a:t>Shunamita </a:t>
            </a:r>
            <a:r>
              <a:rPr lang="es-ES" dirty="0" smtClean="0">
                <a:latin typeface="Bookman Old Style" pitchFamily="18" charset="0"/>
              </a:rPr>
              <a:t>sabía exactamente qué palabras usar para sacudirlo de su desprendimiento: </a:t>
            </a:r>
            <a:endParaRPr lang="es-ES" dirty="0" smtClean="0">
              <a:latin typeface="Bookman Old Style" pitchFamily="18" charset="0"/>
            </a:endParaRPr>
          </a:p>
          <a:p>
            <a:pPr>
              <a:buNone/>
            </a:pPr>
            <a:r>
              <a:rPr lang="es-ES" sz="4000" dirty="0" smtClean="0">
                <a:latin typeface="Bookman Old Style" pitchFamily="18" charset="0"/>
              </a:rPr>
              <a:t>“Hai Hashem vehei nafsheja im e-</a:t>
            </a:r>
            <a:r>
              <a:rPr lang="es-ES" sz="4000" dirty="0" err="1" smtClean="0">
                <a:latin typeface="Bookman Old Style" pitchFamily="18" charset="0"/>
              </a:rPr>
              <a:t>ezbeja</a:t>
            </a:r>
            <a:r>
              <a:rPr lang="es-ES" sz="4000" dirty="0" smtClean="0">
                <a:latin typeface="Bookman Old Style" pitchFamily="18" charset="0"/>
              </a:rPr>
              <a:t>-Vive </a:t>
            </a:r>
            <a:r>
              <a:rPr lang="es-ES" sz="4000" dirty="0" smtClean="0">
                <a:latin typeface="Bookman Old Style" pitchFamily="18" charset="0"/>
              </a:rPr>
              <a:t>el Señor y vives tú, que no te dejaré”, gritó. </a:t>
            </a:r>
            <a:endParaRPr lang="es-ES" sz="4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Esta </a:t>
            </a:r>
            <a:r>
              <a:rPr lang="es-ES" dirty="0" smtClean="0">
                <a:latin typeface="Bookman Old Style" pitchFamily="18" charset="0"/>
              </a:rPr>
              <a:t>declaración fue un eco preciso de las apasionadas palabras con las que el propio Eliseo había implorado a su amado mentor, Elías, que no </a:t>
            </a:r>
            <a:r>
              <a:rPr lang="es-ES" dirty="0" smtClean="0">
                <a:latin typeface="Bookman Old Style" pitchFamily="18" charset="0"/>
              </a:rPr>
              <a:t>muriera (Melajim 2, 2:2). </a:t>
            </a:r>
          </a:p>
          <a:p>
            <a:pPr>
              <a:buNone/>
            </a:pPr>
            <a:r>
              <a:rPr lang="es-ES" dirty="0" smtClean="0">
                <a:latin typeface="Bookman Old Style" pitchFamily="18" charset="0"/>
              </a:rPr>
              <a:t>Y se pusieron manos a la obra: </a:t>
            </a:r>
            <a:r>
              <a:rPr lang="es-ES" dirty="0" smtClean="0">
                <a:latin typeface="Bookman Old Style" pitchFamily="18" charset="0"/>
              </a:rPr>
              <a:t>Eliseo y la mujer corrieron hacia la cama del niño.</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En la casa de la mujer </a:t>
            </a:r>
            <a:r>
              <a:rPr lang="es-ES" sz="2800" dirty="0" smtClean="0">
                <a:latin typeface="Bookman Old Style" pitchFamily="18" charset="0"/>
              </a:rPr>
              <a:t>Shunamita, </a:t>
            </a:r>
            <a:r>
              <a:rPr lang="es-ES" sz="2800" dirty="0" smtClean="0">
                <a:latin typeface="Bookman Old Style" pitchFamily="18" charset="0"/>
              </a:rPr>
              <a:t>Eliseo entró inmediatamente a la habitación de arriba, su propia habitación generosamente provista, y se inclinó sobre el niño muerto en la cama, su propia cama cuidadosamente preparada. </a:t>
            </a:r>
            <a:endParaRPr lang="es-ES" sz="2800" dirty="0" smtClean="0">
              <a:latin typeface="Bookman Old Style" pitchFamily="18" charset="0"/>
            </a:endParaRPr>
          </a:p>
          <a:p>
            <a:pPr>
              <a:buNone/>
            </a:pPr>
            <a:r>
              <a:rPr lang="es-ES" sz="2800" dirty="0" smtClean="0">
                <a:latin typeface="Bookman Old Style" pitchFamily="18" charset="0"/>
              </a:rPr>
              <a:t>Y </a:t>
            </a:r>
            <a:r>
              <a:rPr lang="es-ES" sz="2800" dirty="0" smtClean="0">
                <a:latin typeface="Bookman Old Style" pitchFamily="18" charset="0"/>
              </a:rPr>
              <a:t>luego, se tumbó encima del niño, manos con manos, ojos con ojos, boca con boca, y sopló en el niño el aliento de vida, el abrazo de la vida, como había profetizado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En esta estación el año que viene Estaré abrazando a un hijo</a:t>
            </a:r>
            <a:r>
              <a:rPr lang="es-ES" dirty="0" smtClean="0">
                <a:latin typeface="Bookman Old Style" pitchFamily="18" charset="0"/>
              </a:rPr>
              <a:t>”).</a:t>
            </a:r>
          </a:p>
          <a:p>
            <a:pPr>
              <a:buNone/>
            </a:pPr>
            <a:r>
              <a:rPr lang="es-ES" dirty="0" smtClean="0">
                <a:latin typeface="Bookman Old Style" pitchFamily="18" charset="0"/>
              </a:rPr>
              <a:t>¡Imagina eso! Eliseo, que había maldecido a 42 niños con la muerte atacando a un oso sólo porque se habían burlado de él por ser calvo, ahora sintió una empatía absoluta de corazón a corazón.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Esta </a:t>
            </a:r>
            <a:r>
              <a:rPr lang="es-ES" sz="2800" dirty="0" smtClean="0">
                <a:latin typeface="Bookman Old Style" pitchFamily="18" charset="0"/>
              </a:rPr>
              <a:t>escena fue una de dar su propia fuerza vital para abrazar y resucitar a ese niño. </a:t>
            </a:r>
            <a:endParaRPr lang="es-ES" sz="2800" dirty="0" smtClean="0">
              <a:latin typeface="Bookman Old Style" pitchFamily="18" charset="0"/>
            </a:endParaRPr>
          </a:p>
          <a:p>
            <a:pPr>
              <a:buNone/>
            </a:pPr>
            <a:r>
              <a:rPr lang="es-ES" sz="2800" dirty="0" smtClean="0">
                <a:latin typeface="Bookman Old Style" pitchFamily="18" charset="0"/>
              </a:rPr>
              <a:t>Revivir </a:t>
            </a:r>
            <a:r>
              <a:rPr lang="es-ES" sz="2800" dirty="0" smtClean="0">
                <a:latin typeface="Bookman Old Style" pitchFamily="18" charset="0"/>
              </a:rPr>
              <a:t>al niño también devolvió a Eliseo la empatía y el apego. </a:t>
            </a:r>
            <a:endParaRPr lang="es-ES" sz="2800" dirty="0" smtClean="0">
              <a:latin typeface="Bookman Old Style" pitchFamily="18" charset="0"/>
            </a:endParaRPr>
          </a:p>
          <a:p>
            <a:pPr>
              <a:buNone/>
            </a:pPr>
            <a:r>
              <a:rPr lang="es-ES" sz="2800" dirty="0" smtClean="0">
                <a:latin typeface="Bookman Old Style" pitchFamily="18" charset="0"/>
              </a:rPr>
              <a:t>Y </a:t>
            </a:r>
            <a:r>
              <a:rPr lang="es-ES" sz="2800" dirty="0" smtClean="0">
                <a:latin typeface="Bookman Old Style" pitchFamily="18" charset="0"/>
              </a:rPr>
              <a:t>el incidente también revivió a la mujer </a:t>
            </a:r>
            <a:r>
              <a:rPr lang="es-ES" sz="2800" dirty="0" smtClean="0">
                <a:latin typeface="Bookman Old Style" pitchFamily="18" charset="0"/>
              </a:rPr>
              <a:t>Shunamita </a:t>
            </a:r>
            <a:r>
              <a:rPr lang="es-ES" sz="2800" dirty="0" smtClean="0">
                <a:latin typeface="Bookman Old Style" pitchFamily="18" charset="0"/>
              </a:rPr>
              <a:t>para vincularse con su hijo: “Y la mujer se inclinó, tomó a su hijo y lo abrazó</a:t>
            </a:r>
            <a:r>
              <a:rPr lang="es-ES" sz="2800" dirty="0" smtClean="0">
                <a:latin typeface="Bookman Old Style" pitchFamily="18" charset="0"/>
              </a:rPr>
              <a:t>”.</a:t>
            </a:r>
          </a:p>
          <a:p>
            <a:pPr>
              <a:buNone/>
            </a:pPr>
            <a:r>
              <a:rPr lang="es-ES" sz="2800" dirty="0" smtClean="0">
                <a:latin typeface="Bookman Old Style" pitchFamily="18" charset="0"/>
              </a:rPr>
              <a:t>Que </a:t>
            </a:r>
            <a:r>
              <a:rPr lang="es-ES" sz="2800" dirty="0" smtClean="0">
                <a:latin typeface="Bookman Old Style" pitchFamily="18" charset="0"/>
              </a:rPr>
              <a:t>todos nos sintamos inspirados por el poder curativo de la empatía radical.</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2800" b="1" dirty="0" smtClean="0">
                <a:solidFill>
                  <a:srgbClr val="FF0000"/>
                </a:solidFill>
                <a:latin typeface="Bookman Old Style" pitchFamily="18" charset="0"/>
              </a:rPr>
              <a:t>La Pareja, Una Combinación Perfecta</a:t>
            </a:r>
          </a:p>
          <a:p>
            <a:r>
              <a:rPr lang="es-ES" dirty="0" smtClean="0">
                <a:latin typeface="Bookman Old Style" pitchFamily="18" charset="0"/>
              </a:rPr>
              <a:t>Creemos entender la presión</a:t>
            </a:r>
          </a:p>
          <a:p>
            <a:r>
              <a:rPr lang="es-ES" sz="2000" i="1" dirty="0" smtClean="0">
                <a:latin typeface="Bookman Old Style" pitchFamily="18" charset="0"/>
              </a:rPr>
              <a:t>Fuente de mis comentarios: R. Eliyahu Safrán</a:t>
            </a:r>
          </a:p>
          <a:p>
            <a:r>
              <a:rPr lang="es-ES" sz="2800" dirty="0" smtClean="0">
                <a:latin typeface="Bookman Old Style" pitchFamily="18" charset="0"/>
              </a:rPr>
              <a:t>Creemos que conocemos la presión cuando nos acercamos al bate en la parte baja de la última entrada, dos outs y corredores en posición de anotar; cuando nos sentamos en las aulas, con las palmas de las manos sudando, esperando para hacer un examen;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Cuando discutimos en los tribunales y tomamos decisiones de inversión; cuando trasladamos a nuestras familias de una comunidad a otra... la lista sigue y sigue. </a:t>
            </a:r>
          </a:p>
          <a:p>
            <a:r>
              <a:rPr lang="es-ES" dirty="0" smtClean="0">
                <a:latin typeface="Bookman Old Style" pitchFamily="18" charset="0"/>
              </a:rPr>
              <a:t>Hay tantas ocasiones en las que tenemos que hacerlo bien.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50" dirty="0" smtClean="0">
                <a:latin typeface="Bookman Old Style" pitchFamily="18" charset="0"/>
              </a:rPr>
              <a:t>Sentimos presión para tener éxito. </a:t>
            </a:r>
          </a:p>
          <a:p>
            <a:r>
              <a:rPr lang="es-ES" sz="3050" dirty="0" smtClean="0">
                <a:latin typeface="Bookman Old Style" pitchFamily="18" charset="0"/>
              </a:rPr>
              <a:t>Sin embargo, no nos damos cuenta de que nuestro “éxito” a menudo depende de saber quiénes somos y qué podemos lograr; que cuando bateamos en la parte baja de la novena nuestra tarea es muy diferente si somos un jugador utilitario que si somos Babe Ruth.</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50" dirty="0" smtClean="0">
                <a:latin typeface="Bookman Old Style" pitchFamily="18" charset="0"/>
              </a:rPr>
              <a:t>No todo el mundo se define por batear un jonrón. ¡Algunos tienen éxito simplemente manteniendo el rally en marcha!</a:t>
            </a:r>
          </a:p>
          <a:p>
            <a:r>
              <a:rPr lang="es-ES" sz="3050" dirty="0" smtClean="0">
                <a:latin typeface="Bookman Old Style" pitchFamily="18" charset="0"/>
              </a:rPr>
              <a:t>Si sentimos presión en nuestras vidas, ¡imagínense la presión que sintió Eliezer cuando Avraham lo envió a buscar una esposa para su amado hijo, Yitzjak!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100" dirty="0" smtClean="0">
                <a:latin typeface="Bookman Old Style" pitchFamily="18" charset="0"/>
              </a:rPr>
              <a:t>El desafío de encontrar el compañero de vida adecuado podría ser la tarea más abrumadora que existe. </a:t>
            </a:r>
          </a:p>
          <a:p>
            <a:r>
              <a:rPr lang="es-ES" sz="3100" dirty="0" smtClean="0">
                <a:latin typeface="Bookman Old Style" pitchFamily="18" charset="0"/>
              </a:rPr>
              <a:t>En la tradición judía, el matrimonio es una unión sagrada, en la que Dios se deleita especialmente. De hecho, cada uno de nosotros tiene un alma gemela que Dios ha elegido para nosotros.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Para encontrar el correcto... oh, eso sí que es presión. ¡Encontrar a esa persona especial y participar en el acto de valentía necesario para hacer la conexión no es para los débiles de corazón! </a:t>
            </a:r>
          </a:p>
          <a:p>
            <a:r>
              <a:rPr lang="es-ES" sz="3000" dirty="0" smtClean="0">
                <a:latin typeface="Bookman Old Style" pitchFamily="18" charset="0"/>
              </a:rPr>
              <a:t>Nuestra pareja perfecta podría cruzarse en nuestro camino cien veces al día.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O puede que esté visitando a la familia y se cruce en nuestro camino solo una vez.</a:t>
            </a:r>
          </a:p>
          <a:p>
            <a:r>
              <a:rPr lang="es-ES" sz="3000" dirty="0" smtClean="0">
                <a:latin typeface="Bookman Old Style" pitchFamily="18" charset="0"/>
              </a:rPr>
              <a:t>Nuestra amada puede estar justo frente a nosotros, pero no la vemos.</a:t>
            </a:r>
          </a:p>
          <a:p>
            <a:r>
              <a:rPr lang="es-ES" sz="3000" dirty="0" smtClean="0">
                <a:latin typeface="Bookman Old Style" pitchFamily="18" charset="0"/>
              </a:rPr>
              <a:t>Con tantas oportunidades de perder nuestra pareja perfecta, el riesgo de fallar es demasiado grande para dejarlo al azar; </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2750" dirty="0" smtClean="0">
                <a:latin typeface="Bookman Old Style" pitchFamily="18" charset="0"/>
              </a:rPr>
              <a:t>El gran drama relacional personal de nuestra vida es demasiado esencial para confiar en nuestras pasiones transitorias; la repentina ligereza en nuestros corazones o nuestras propias esperanzas y sueños fugaces.</a:t>
            </a:r>
          </a:p>
          <a:p>
            <a:r>
              <a:rPr lang="es-ES" sz="2750" dirty="0" smtClean="0">
                <a:latin typeface="Bookman Old Style" pitchFamily="18" charset="0"/>
              </a:rPr>
              <a:t>Así, es para nosotros ahora, así fue cuando Avraham recurrió a su servidor de confianza para encontrar una pareja para Yitzjak.</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2700" dirty="0" smtClean="0">
                <a:latin typeface="Bookman Old Style" pitchFamily="18" charset="0"/>
              </a:rPr>
              <a:t>Después de la temprana promesa de convertirse en el padre de nuestra gran nación, Avraham esperó durante una larga vida el privilegio de tener un hijo. </a:t>
            </a:r>
          </a:p>
          <a:p>
            <a:r>
              <a:rPr lang="es-ES" sz="2700" dirty="0" smtClean="0">
                <a:latin typeface="Bookman Old Style" pitchFamily="18" charset="0"/>
              </a:rPr>
              <a:t>Ahora, en sus últimos años, sabía que para que la promesa de esa nación se hiciera realidad, el compañero de vida de Yitzjak tendría que estar comprometido con los ideales que Avraham y Sarah le habían inculcado a Yitzjak.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Pero, ¿cómo se podría encontrar un socio así?</a:t>
            </a:r>
          </a:p>
          <a:p>
            <a:r>
              <a:rPr lang="es-ES" dirty="0" smtClean="0">
                <a:latin typeface="Bookman Old Style" pitchFamily="18" charset="0"/>
              </a:rPr>
              <a:t>A los ojos de Abraham, no podía haber Shadjan tan digno de confianza como Eliezer. </a:t>
            </a:r>
          </a:p>
          <a:p>
            <a:r>
              <a:rPr lang="es-ES" dirty="0" smtClean="0">
                <a:latin typeface="Bookman Old Style" pitchFamily="18" charset="0"/>
              </a:rPr>
              <a:t>Entonces, Avraham le indicó adónde ir y las cualidades que debía buscar.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Preparado para cumplir con la directiva de su amo, hizo una pausa para hacer lo que nos parecería una pregunta lógica: "¿Quizás (</a:t>
            </a:r>
            <a:r>
              <a:rPr lang="es-ES" b="1" i="1" dirty="0" smtClean="0">
                <a:latin typeface="Bookman Old Style" pitchFamily="18" charset="0"/>
              </a:rPr>
              <a:t>ulai</a:t>
            </a:r>
            <a:r>
              <a:rPr lang="es-ES" dirty="0" smtClean="0">
                <a:latin typeface="Bookman Old Style" pitchFamily="18" charset="0"/>
              </a:rPr>
              <a:t>) la mujer no irá tras de mí?" ¿Qué pasaría si, temía, tuviera éxito en encontrar a la pareja de Yitzjak, pero ella se negara a regresar con él?</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¡Ulai!</a:t>
            </a:r>
          </a:p>
          <a:p>
            <a:r>
              <a:rPr lang="es-ES" sz="3000" dirty="0" smtClean="0">
                <a:latin typeface="Bookman Old Style" pitchFamily="18" charset="0"/>
              </a:rPr>
              <a:t>¡Imagínense! El futuro del pueblo judío descansaba sobre este “¡quizás!”</a:t>
            </a:r>
          </a:p>
          <a:p>
            <a:r>
              <a:rPr lang="es-ES" sz="3000" dirty="0" smtClean="0">
                <a:latin typeface="Bookman Old Style" pitchFamily="18" charset="0"/>
              </a:rPr>
              <a:t>Rashí cita un Midrash que se enfoca en la ortografía de </a:t>
            </a:r>
            <a:r>
              <a:rPr lang="es-ES" sz="3000" b="1" i="1" dirty="0" smtClean="0">
                <a:latin typeface="Bookman Old Style" pitchFamily="18" charset="0"/>
              </a:rPr>
              <a:t>ulai</a:t>
            </a:r>
            <a:r>
              <a:rPr lang="es-ES" sz="3000" dirty="0" smtClean="0">
                <a:latin typeface="Bookman Old Style" pitchFamily="18" charset="0"/>
              </a:rPr>
              <a:t> (</a:t>
            </a:r>
            <a:r>
              <a:rPr lang="es-ES" sz="3000" i="1" dirty="0" smtClean="0">
                <a:latin typeface="Bookman Old Style" pitchFamily="18" charset="0"/>
              </a:rPr>
              <a:t>alef, lamed, yud</a:t>
            </a:r>
            <a:r>
              <a:rPr lang="es-ES" sz="3000" dirty="0" smtClean="0">
                <a:latin typeface="Bookman Old Style" pitchFamily="18" charset="0"/>
              </a:rPr>
              <a:t>) y señala que esas mismas letras, con un simple cambio de vocal, también podrían leerse como </a:t>
            </a:r>
            <a:r>
              <a:rPr lang="es-ES" sz="3000" b="1" i="1" dirty="0" smtClean="0">
                <a:latin typeface="Bookman Old Style" pitchFamily="18" charset="0"/>
              </a:rPr>
              <a:t>eilai</a:t>
            </a:r>
            <a:r>
              <a:rPr lang="es-ES" sz="3000" dirty="0" smtClean="0">
                <a:latin typeface="Bookman Old Style" pitchFamily="18" charset="0"/>
              </a:rPr>
              <a:t> – “para mí”.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¿Cuál podría ser la consecuencia de este cambio “menor”? </a:t>
            </a:r>
          </a:p>
          <a:p>
            <a:r>
              <a:rPr lang="es-ES" dirty="0" smtClean="0">
                <a:latin typeface="Bookman Old Style" pitchFamily="18" charset="0"/>
              </a:rPr>
              <a:t>Mucho, como resulta. Nuestra tradición enseña que la Torá es perfecta y completa, cada letra y espacio que está ahí debe estar ahí; cada letra y espacio que no está ahí, no debería estar ahí.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Por lo tanto, ¡cualquier cambio en la lectura debe enseñar lecciones profundas sobre la narrativa, sobre Eliezer y sobre nosotros mismos!</a:t>
            </a:r>
          </a:p>
          <a:p>
            <a:r>
              <a:rPr lang="es-ES" dirty="0" smtClean="0">
                <a:latin typeface="Bookman Old Style" pitchFamily="18" charset="0"/>
              </a:rPr>
              <a:t>Así es que el Midrash sugiere que incluso cuando Avraham buscaba una pareja para Yitzjak, Eliezer estaba pensando en sí mismo.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Dio la casualidad de que tenía su propia hija y estaba ansioso por “casarla” y con su pregunta, su </a:t>
            </a:r>
            <a:r>
              <a:rPr lang="es-ES" i="1" dirty="0" smtClean="0">
                <a:latin typeface="Bookman Old Style" pitchFamily="18" charset="0"/>
              </a:rPr>
              <a:t>ulai</a:t>
            </a:r>
            <a:r>
              <a:rPr lang="es-ES" dirty="0" smtClean="0">
                <a:latin typeface="Bookman Old Style" pitchFamily="18" charset="0"/>
              </a:rPr>
              <a:t>, estaba tratando de atraer la atención de Avraham hacia su familia. “¿Por qué”, estaba preguntando, “enviarme a esta larga caminata para encontrar un </a:t>
            </a:r>
            <a:r>
              <a:rPr lang="es-ES" b="1" i="1" dirty="0" smtClean="0">
                <a:latin typeface="Bookman Old Style" pitchFamily="18" charset="0"/>
              </a:rPr>
              <a:t>shiduj –buscar una novia</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Mira, mírame (</a:t>
            </a:r>
            <a:r>
              <a:rPr lang="es-ES" i="1" dirty="0" smtClean="0">
                <a:latin typeface="Bookman Old Style" pitchFamily="18" charset="0"/>
              </a:rPr>
              <a:t>elai</a:t>
            </a:r>
            <a:r>
              <a:rPr lang="es-ES" dirty="0" smtClean="0">
                <a:latin typeface="Bookman Old Style" pitchFamily="18" charset="0"/>
              </a:rPr>
              <a:t>). ¡Tengo una hija para que Yitzjak se case!”</a:t>
            </a:r>
          </a:p>
          <a:p>
            <a:r>
              <a:rPr lang="es-ES" dirty="0" smtClean="0">
                <a:latin typeface="Bookman Old Style" pitchFamily="18" charset="0"/>
              </a:rPr>
              <a:t>¿Quién era este Eliezer, que de repente se imaginó a sí mismo a la par de su amo, capaz de imaginarse a sí mismo como el suegro de Yitzjak? </a:t>
            </a:r>
          </a:p>
          <a:p>
            <a:r>
              <a:rPr lang="es-ES" dirty="0" smtClean="0">
                <a:latin typeface="Bookman Old Style" pitchFamily="18" charset="0"/>
              </a:rPr>
              <a:t>Esta no es la pregunta hecha por un Shadjan inocente y honesto.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Todo lo contrario. Su ulai traicionó su verdadera intención.</a:t>
            </a:r>
          </a:p>
          <a:p>
            <a:r>
              <a:rPr lang="es-ES" dirty="0" smtClean="0">
                <a:latin typeface="Bookman Old Style" pitchFamily="18" charset="0"/>
              </a:rPr>
              <a:t>A menudo, es solo un "desliz" que revela nuestros pensamientos e intenciones más profundos.</a:t>
            </a:r>
          </a:p>
          <a:p>
            <a:r>
              <a:rPr lang="es-ES" dirty="0" smtClean="0">
                <a:latin typeface="Bookman Old Style" pitchFamily="18" charset="0"/>
              </a:rPr>
              <a:t>Ulai. El Gaón de Vilna explica que hay dos palabras en hebreo que significan "quizás": </a:t>
            </a:r>
            <a:r>
              <a:rPr lang="es-ES" b="1" i="1" dirty="0" smtClean="0">
                <a:latin typeface="Bookman Old Style" pitchFamily="18" charset="0"/>
              </a:rPr>
              <a:t>ulai y pen</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a:p>
            <a:r>
              <a:rPr lang="es-ES" sz="4400" dirty="0" smtClean="0">
                <a:latin typeface="Bookman Old Style" pitchFamily="18" charset="0"/>
              </a:rPr>
              <a:t>"quizás": </a:t>
            </a:r>
            <a:r>
              <a:rPr lang="es-ES" sz="4400" b="1" i="1" dirty="0" smtClean="0">
                <a:latin typeface="Bookman Old Style" pitchFamily="18" charset="0"/>
              </a:rPr>
              <a:t>ulai </a:t>
            </a:r>
            <a:r>
              <a:rPr lang="es-ES" sz="4400" i="1" dirty="0" smtClean="0">
                <a:latin typeface="Bookman Old Style" pitchFamily="18" charset="0"/>
              </a:rPr>
              <a:t>y</a:t>
            </a:r>
            <a:r>
              <a:rPr lang="es-ES" sz="4400" b="1" i="1" dirty="0" smtClean="0">
                <a:latin typeface="Bookman Old Style" pitchFamily="18" charset="0"/>
              </a:rPr>
              <a:t> pen</a:t>
            </a:r>
            <a:r>
              <a:rPr lang="es-ES" sz="4400" dirty="0" smtClean="0">
                <a:latin typeface="Bookman Old Style" pitchFamily="18" charset="0"/>
              </a:rPr>
              <a:t>. </a:t>
            </a:r>
          </a:p>
          <a:p>
            <a:r>
              <a:rPr lang="es-ES" sz="4400" dirty="0" smtClean="0">
                <a:latin typeface="Bookman Old Style" pitchFamily="18" charset="0"/>
              </a:rPr>
              <a:t>“quizás”: </a:t>
            </a:r>
            <a:r>
              <a:rPr lang="he-IL" sz="4400" dirty="0" smtClean="0">
                <a:latin typeface="Bookman Old Style" pitchFamily="18" charset="0"/>
              </a:rPr>
              <a:t>אוּלַי</a:t>
            </a:r>
            <a:r>
              <a:rPr lang="en-US" sz="4400" dirty="0" smtClean="0">
                <a:latin typeface="Bookman Old Style" pitchFamily="18" charset="0"/>
              </a:rPr>
              <a:t> - </a:t>
            </a:r>
            <a:r>
              <a:rPr lang="he-IL" sz="4400" dirty="0" smtClean="0">
                <a:latin typeface="Bookman Old Style" pitchFamily="18" charset="0"/>
              </a:rPr>
              <a:t>פּן</a:t>
            </a:r>
            <a:r>
              <a:rPr lang="en-US" sz="4400" dirty="0" smtClean="0">
                <a:latin typeface="Bookman Old Style" pitchFamily="18" charset="0"/>
              </a:rPr>
              <a:t> </a:t>
            </a:r>
            <a:endParaRPr lang="es-ES" sz="4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Aunque ambos significan "quizás", hay una distinción importante entre los dos. </a:t>
            </a:r>
          </a:p>
          <a:p>
            <a:r>
              <a:rPr lang="es-ES" dirty="0" smtClean="0">
                <a:latin typeface="Bookman Old Style" pitchFamily="18" charset="0"/>
              </a:rPr>
              <a:t>Cuando uno usa el término pen, está sugiriendo que espera que la posibilidad de la que se habla no tenga lugar, como en la advertencia de Dios contra la idolatría: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endParaRPr lang="es-ES" b="1" dirty="0" smtClean="0">
              <a:latin typeface="Bookman Old Style" pitchFamily="18" charset="0"/>
            </a:endParaRPr>
          </a:p>
          <a:p>
            <a:endParaRPr lang="es-ES" b="1" dirty="0" smtClean="0">
              <a:latin typeface="Bookman Old Style" pitchFamily="18" charset="0"/>
            </a:endParaRPr>
          </a:p>
          <a:p>
            <a:r>
              <a:rPr lang="es-ES" sz="4000" b="1" dirty="0" smtClean="0">
                <a:latin typeface="Bookman Old Style" pitchFamily="18" charset="0"/>
              </a:rPr>
              <a:t>hishamru la‘jem pen yifté le'vavejem </a:t>
            </a:r>
            <a:r>
              <a:rPr lang="es-ES" sz="4000" dirty="0" smtClean="0">
                <a:latin typeface="Bookman Old Style" pitchFamily="18" charset="0"/>
              </a:rPr>
              <a:t>(Cuidado, no sea que sus corazones sean seducidos).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Está claro que Dios espera que no nos desviemos y sigamos la idolatría – </a:t>
            </a:r>
            <a:r>
              <a:rPr lang="es-ES" sz="3000" b="1" i="1" dirty="0" smtClean="0">
                <a:latin typeface="Bookman Old Style" pitchFamily="18" charset="0"/>
              </a:rPr>
              <a:t>pen</a:t>
            </a:r>
            <a:r>
              <a:rPr lang="es-ES" sz="3000" dirty="0" smtClean="0">
                <a:latin typeface="Bookman Old Style" pitchFamily="18" charset="0"/>
              </a:rPr>
              <a:t>.</a:t>
            </a:r>
          </a:p>
          <a:p>
            <a:r>
              <a:rPr lang="es-ES" sz="3000" dirty="0" smtClean="0">
                <a:latin typeface="Bookman Old Style" pitchFamily="18" charset="0"/>
              </a:rPr>
              <a:t>Sin embargo, cuando uno espera y anticipa que ocurrirá la opción que menciona, usa la palabra </a:t>
            </a:r>
            <a:r>
              <a:rPr lang="es-ES" sz="3000" b="1" i="1" dirty="0" smtClean="0">
                <a:latin typeface="Bookman Old Style" pitchFamily="18" charset="0"/>
              </a:rPr>
              <a:t>ulai</a:t>
            </a:r>
            <a:r>
              <a:rPr lang="es-ES" sz="3000" dirty="0" smtClean="0">
                <a:latin typeface="Bookman Old Style" pitchFamily="18" charset="0"/>
              </a:rPr>
              <a:t>, como cuando Abraham suplicó a Dios que no destruyera a Sodoma, “Ulai – quizás haya cincuenta personas justas…”</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2700" dirty="0" smtClean="0">
                <a:latin typeface="Bookman Old Style" pitchFamily="18" charset="0"/>
              </a:rPr>
              <a:t>Y es por eso que Jazal criticó el uso del término por parte de Eliezer y en él discernió su verdadera intención. No usó la palabra pen. </a:t>
            </a:r>
          </a:p>
          <a:p>
            <a:r>
              <a:rPr lang="es-ES" sz="2700" dirty="0" smtClean="0">
                <a:latin typeface="Bookman Old Style" pitchFamily="18" charset="0"/>
              </a:rPr>
              <a:t>En cambio, al usar la palabra ulai, aprendemos que él no quería que la mujer lo siguiera. ¡En cambio, esperaba que si ella no lo seguía, el resultado sería que Avraham no tendría más opción que casar a Yitzjak con la hija de Eliezer!</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2800" b="1" i="1" dirty="0" smtClean="0">
                <a:latin typeface="Bookman Old Style" pitchFamily="18" charset="0"/>
              </a:rPr>
              <a:t>Ulai… </a:t>
            </a:r>
            <a:r>
              <a:rPr lang="es-ES" sz="2800" dirty="0" smtClean="0">
                <a:latin typeface="Bookman Old Style" pitchFamily="18" charset="0"/>
              </a:rPr>
              <a:t>Eliezer usando este término deja al descubierto su verdadera intención en su tarea, a pesar de que él era el sirviente más confiable de Avraham. </a:t>
            </a:r>
          </a:p>
          <a:p>
            <a:r>
              <a:rPr lang="es-ES" sz="2800" dirty="0" smtClean="0">
                <a:latin typeface="Bookman Old Style" pitchFamily="18" charset="0"/>
              </a:rPr>
              <a:t>Al igual que el jugador utilitario se engañó pensando que era Babe Ruth, la situación nubló el pensamiento de Eliezer y le hizo pensar que era más de lo que era; que él podría batear hasta las graderías.</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El comportamiento de Eliezer nos enseña muchas cosas, la más importante es que necesitamos saber quiénes somos y entender nuestro lugar. </a:t>
            </a:r>
          </a:p>
          <a:p>
            <a:r>
              <a:rPr lang="es-ES" sz="3000" dirty="0" smtClean="0">
                <a:latin typeface="Bookman Old Style" pitchFamily="18" charset="0"/>
              </a:rPr>
              <a:t>De hecho, S'fat Emet (Jayé Sarah 5639) cita un Midrash que dice "¿Quién es sabio? Alguien que conoce su lugar’.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¡Cuánto más cierta es esta lección para nosotros!</a:t>
            </a:r>
          </a:p>
          <a:p>
            <a:r>
              <a:rPr lang="es-ES" dirty="0" smtClean="0">
                <a:latin typeface="Bookman Old Style" pitchFamily="18" charset="0"/>
              </a:rPr>
              <a:t>Eliezer perdió de vista la diferencia entre él, el siervo fiel, y Avraham, su maestro, el maestro y líder justo y sabio. </a:t>
            </a:r>
          </a:p>
          <a:p>
            <a:r>
              <a:rPr lang="es-ES" dirty="0" smtClean="0">
                <a:latin typeface="Bookman Old Style" pitchFamily="18" charset="0"/>
              </a:rPr>
              <a:t>En su pensamiento confuso, </a:t>
            </a:r>
            <a:r>
              <a:rPr lang="es-ES" i="1" dirty="0" smtClean="0">
                <a:latin typeface="Bookman Old Style" pitchFamily="18" charset="0"/>
              </a:rPr>
              <a:t>ulai</a:t>
            </a:r>
            <a:r>
              <a:rPr lang="es-ES" dirty="0" smtClean="0">
                <a:latin typeface="Bookman Old Style" pitchFamily="18" charset="0"/>
              </a:rPr>
              <a:t> se convirtió en </a:t>
            </a:r>
            <a:r>
              <a:rPr lang="es-ES" i="1" dirty="0" smtClean="0">
                <a:latin typeface="Bookman Old Style" pitchFamily="18" charset="0"/>
              </a:rPr>
              <a:t>elai</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Todos hemos sido Eliezer. Todos hemos fantaseado con que seríamos nosotros quienes pegaríamos el jonrón, cerraríamos el trato, daríamos el argumento final. </a:t>
            </a:r>
          </a:p>
          <a:p>
            <a:r>
              <a:rPr lang="es-ES" sz="3000" dirty="0" smtClean="0">
                <a:latin typeface="Bookman Old Style" pitchFamily="18" charset="0"/>
              </a:rPr>
              <a:t>Al hacerlo, no reconocemos que nuestros compañeros de trabajo, amigos y cónyuges a menudo poseen talentos y habilidades que nosotros no tenemos.</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2900" dirty="0" smtClean="0">
                <a:latin typeface="Bookman Old Style" pitchFamily="18" charset="0"/>
              </a:rPr>
              <a:t>Esa realización a veces es difícil de aceptar. Sin embargo, nuestro éxito a menudo depende de esa realización; a menudo depende de saber cuándo dar un paso atrás y dejar que otro tome la iniciativa.</a:t>
            </a:r>
          </a:p>
          <a:p>
            <a:r>
              <a:rPr lang="es-ES" sz="2900" dirty="0" smtClean="0">
                <a:latin typeface="Bookman Old Style" pitchFamily="18" charset="0"/>
              </a:rPr>
              <a:t>Nuestro deseo de ser el que “lleve el día” no es maldad, no más de lo que Eliezer estaba siendo tortuoso en esta narración. </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Como sugiere Reb Yitzjak de Vurka, mientras Eliezer estuvo en compañía de Avraham, nunca se le habría ocurrido considerar un matrimonio entre su hija y Yitzjak. </a:t>
            </a:r>
          </a:p>
          <a:p>
            <a:r>
              <a:rPr lang="es-ES" dirty="0" smtClean="0">
                <a:latin typeface="Bookman Old Style" pitchFamily="18" charset="0"/>
              </a:rPr>
              <a:t>Fue solo cuando estaba sentado en la compañía de </a:t>
            </a:r>
            <a:r>
              <a:rPr lang="es-ES" dirty="0" err="1" smtClean="0">
                <a:latin typeface="Bookman Old Style" pitchFamily="18" charset="0"/>
              </a:rPr>
              <a:t>Bethuel</a:t>
            </a:r>
            <a:r>
              <a:rPr lang="es-ES" dirty="0" smtClean="0">
                <a:latin typeface="Bookman Old Style" pitchFamily="18" charset="0"/>
              </a:rPr>
              <a:t> y Lavan que pensó para sí mismo: </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“Hmm. Soy lo suficientemente bueno para esta gente; Ciertamente soy digno de tal shiduj…” y comenzó a imaginarse a su propia hija casada con Isaac.</a:t>
            </a:r>
          </a:p>
          <a:p>
            <a:r>
              <a:rPr lang="es-ES" sz="3000" dirty="0" smtClean="0">
                <a:latin typeface="Bookman Old Style" pitchFamily="18" charset="0"/>
              </a:rPr>
              <a:t>Así también nosotros, en presencia de aquellos que podrían influir en nuestro pensamiento, hacemos que nuestras mentes nos engañen.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¡Es cuando estamos lejos de la comunidad de aquellos en quienes podemos confiar para mantenernos en el buen camino que racionalizamos y nos comprometemos y nos encontramos poniendo excusas de por qué las cosas deberían ser de la manera que nos gustaría en lugar de la forma en que Dios quiere!</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Si el buen y confiable Eliezer podía ser influenciado en su pensamiento cuando estaba en presencia de tanta licencia y poder, ¿cuánto más podríamos ser vulnerables a la lógica retorcida y al pensamiento tortuoso?</a:t>
            </a:r>
          </a:p>
          <a:p>
            <a:r>
              <a:rPr lang="es-ES" dirty="0" smtClean="0">
                <a:latin typeface="Bookman Old Style" pitchFamily="18" charset="0"/>
              </a:rPr>
              <a:t>Los caminos del hombre son astutos. Los caminos de Dios son verdaderos.</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Cuando Dios determina una pareja "hecha en el cielo", ningún engaño del hombre puede interponerse en el camino.</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b="1" dirty="0" smtClean="0">
                <a:latin typeface="Bookman Old Style" pitchFamily="18" charset="0"/>
              </a:rPr>
              <a:t>Desafiando los cielos</a:t>
            </a:r>
          </a:p>
          <a:p>
            <a:r>
              <a:rPr lang="es-ES" dirty="0" smtClean="0">
                <a:latin typeface="Bookman Old Style" pitchFamily="18" charset="0"/>
              </a:rPr>
              <a:t>Abraham intenta salvar a la gente de Sodoma y Gomorra.</a:t>
            </a:r>
          </a:p>
          <a:p>
            <a:r>
              <a:rPr lang="es-ES" sz="2400" dirty="0" smtClean="0">
                <a:latin typeface="Bookman Old Style" pitchFamily="18" charset="0"/>
              </a:rPr>
              <a:t>Fuente de mis comentarios: Alana </a:t>
            </a:r>
            <a:r>
              <a:rPr lang="es-ES" sz="2400" dirty="0" err="1" smtClean="0">
                <a:latin typeface="Bookman Old Style" pitchFamily="18" charset="0"/>
              </a:rPr>
              <a:t>Harper</a:t>
            </a:r>
            <a:endParaRPr lang="es-ES" sz="2400" dirty="0" smtClean="0">
              <a:latin typeface="Bookman Old Style" pitchFamily="18" charset="0"/>
            </a:endParaRPr>
          </a:p>
          <a:p>
            <a:r>
              <a:rPr lang="es-ES" dirty="0" smtClean="0">
                <a:latin typeface="Bookman Old Style" pitchFamily="18" charset="0"/>
              </a:rPr>
              <a:t>Parashat Vayerá se centra en un momento fenomenal en la tradición judía: la negociación entre Dios y Abraham sobre el destino de Sodoma y Gomorra.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dirty="0" smtClean="0">
                <a:latin typeface="Bookman Old Style" pitchFamily="18" charset="0"/>
              </a:rPr>
              <a:t>Según todos los informes, la gente de la ciudad condenada no tiene mucho a su favor. </a:t>
            </a: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dirty="0" smtClean="0">
                <a:latin typeface="Bookman Old Style" pitchFamily="18" charset="0"/>
              </a:rPr>
              <a:t>Ezequiel enumera sus pecados, diciendo: “Ella y sus hijas eran arrogantes, sobrealimentadas y despreocupadas; no ayudaron al pobre y al necesitado. </a:t>
            </a:r>
          </a:p>
          <a:p>
            <a:r>
              <a:rPr lang="es-ES" dirty="0" smtClean="0">
                <a:latin typeface="Bookman Old Style" pitchFamily="18" charset="0"/>
              </a:rPr>
              <a:t>Fueron altivos e hicieron cosas detestables delante de mí” </a:t>
            </a:r>
            <a:r>
              <a:rPr lang="es-ES" sz="1800" b="1" dirty="0" smtClean="0">
                <a:latin typeface="Bookman Old Style" pitchFamily="18" charset="0"/>
              </a:rPr>
              <a:t>(Ezequiel 16: 49-50).</a:t>
            </a:r>
            <a:endParaRPr lang="en-U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3000" dirty="0" smtClean="0">
                <a:latin typeface="Bookman Old Style" pitchFamily="18" charset="0"/>
              </a:rPr>
              <a:t>Pero Abraham pelea por ellos, afirmando que debe haber algún número de personas justas dentro de las puertas. </a:t>
            </a:r>
          </a:p>
          <a:p>
            <a:r>
              <a:rPr lang="es-ES" sz="3000" dirty="0" smtClean="0">
                <a:latin typeface="Bookman Old Style" pitchFamily="18" charset="0"/>
              </a:rPr>
              <a:t>Él pregunta: "¿Barrerás al inocente junto con el culpable? ... ¡Lejos de ti hacer algo así! ... ¿No actuará con justicia el Juez de toda la tierra?" </a:t>
            </a:r>
            <a:r>
              <a:rPr lang="es-ES" sz="1800" b="1" dirty="0" smtClean="0">
                <a:latin typeface="Bookman Old Style" pitchFamily="18" charset="0"/>
              </a:rPr>
              <a:t>(Génesis 18: 20-25).</a:t>
            </a:r>
            <a:endParaRPr lang="es-ES" sz="3000"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Abraham desafía a Dios. </a:t>
            </a:r>
          </a:p>
          <a:p>
            <a:r>
              <a:rPr lang="es-ES" sz="2900" dirty="0" smtClean="0">
                <a:latin typeface="Bookman Old Style" pitchFamily="18" charset="0"/>
              </a:rPr>
              <a:t>Aboga por la gente de la ciudad y por la propia posición moral de Dios como Dios de justicia. </a:t>
            </a:r>
          </a:p>
          <a:p>
            <a:r>
              <a:rPr lang="es-ES" sz="2900" dirty="0" smtClean="0">
                <a:latin typeface="Bookman Old Style" pitchFamily="18" charset="0"/>
              </a:rPr>
              <a:t>Aquí Abraham demuestra que es iconoclasta, frustra la dinámica de poder tradicional entre lo divino y el devoto y lleva la moralidad al debate de la acción.</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En un Midrash, los rabinos caracterizan esta notable interacción como oración. </a:t>
            </a:r>
          </a:p>
          <a:p>
            <a:r>
              <a:rPr lang="es-ES" sz="2900" dirty="0" smtClean="0">
                <a:latin typeface="Bookman Old Style" pitchFamily="18" charset="0"/>
              </a:rPr>
              <a:t>Al discutir la importancia de la atención o intención </a:t>
            </a:r>
            <a:r>
              <a:rPr lang="es-ES" sz="2900" b="1" i="1" dirty="0" smtClean="0">
                <a:latin typeface="Bookman Old Style" pitchFamily="18" charset="0"/>
              </a:rPr>
              <a:t>kavanáh</a:t>
            </a:r>
            <a:r>
              <a:rPr lang="es-ES" sz="2900" dirty="0" smtClean="0">
                <a:latin typeface="Bookman Old Style" pitchFamily="18" charset="0"/>
              </a:rPr>
              <a:t>, durante la oración, los rabinos declaran que Abraham es el ejemplo más elevado. </a:t>
            </a:r>
          </a:p>
          <a:p>
            <a:r>
              <a:rPr lang="es-ES" sz="2900" dirty="0" smtClean="0">
                <a:latin typeface="Bookman Old Style" pitchFamily="18" charset="0"/>
              </a:rPr>
              <a:t>El midrash apunta a esta historia, diciendo </a:t>
            </a: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“…Y nadie tenía kavanáh en su oración como nuestro padre Abraham, lo que vemos por el hecho de que dijo: ¡Lejos de ti hacer algo así!" </a:t>
            </a:r>
            <a:r>
              <a:rPr lang="es-ES" sz="1800" b="1" dirty="0" smtClean="0">
                <a:latin typeface="Bookman Old Style" pitchFamily="18" charset="0"/>
              </a:rPr>
              <a:t>(Midrash Tanjumá, </a:t>
            </a:r>
            <a:r>
              <a:rPr lang="es-ES" sz="1800" b="1" dirty="0" err="1" smtClean="0">
                <a:latin typeface="Bookman Old Style" pitchFamily="18" charset="0"/>
              </a:rPr>
              <a:t>Hayé</a:t>
            </a:r>
            <a:r>
              <a:rPr lang="es-ES" sz="1800" b="1" dirty="0" smtClean="0">
                <a:latin typeface="Bookman Old Style" pitchFamily="18" charset="0"/>
              </a:rPr>
              <a:t> Sarah 1). </a:t>
            </a:r>
            <a:endParaRPr lang="es-ES" sz="2900" b="1" dirty="0" smtClean="0">
              <a:latin typeface="Bookman Old Style" pitchFamily="18" charset="0"/>
            </a:endParaRPr>
          </a:p>
          <a:p>
            <a:r>
              <a:rPr lang="es-ES" sz="2900" dirty="0" smtClean="0">
                <a:latin typeface="Bookman Old Style" pitchFamily="18" charset="0"/>
              </a:rPr>
              <a:t>¿Qué tiene este tipo de </a:t>
            </a:r>
            <a:r>
              <a:rPr lang="es-ES" sz="2900" b="1" i="1" dirty="0" err="1" smtClean="0">
                <a:latin typeface="Bookman Old Style" pitchFamily="18" charset="0"/>
              </a:rPr>
              <a:t>hutzpah</a:t>
            </a:r>
            <a:r>
              <a:rPr lang="es-ES" sz="2900" b="1" i="1" dirty="0" smtClean="0">
                <a:latin typeface="Bookman Old Style" pitchFamily="18" charset="0"/>
              </a:rPr>
              <a:t> </a:t>
            </a:r>
            <a:r>
              <a:rPr lang="es-ES" sz="2900" b="1" i="1" dirty="0" err="1" smtClean="0">
                <a:latin typeface="Bookman Old Style" pitchFamily="18" charset="0"/>
              </a:rPr>
              <a:t>clappei</a:t>
            </a:r>
            <a:r>
              <a:rPr lang="es-ES" sz="2900" b="1" i="1" dirty="0" smtClean="0">
                <a:latin typeface="Bookman Old Style" pitchFamily="18" charset="0"/>
              </a:rPr>
              <a:t> </a:t>
            </a:r>
            <a:r>
              <a:rPr lang="es-ES" sz="2900" b="1" i="1" dirty="0" err="1" smtClean="0">
                <a:latin typeface="Bookman Old Style" pitchFamily="18" charset="0"/>
              </a:rPr>
              <a:t>shamayim</a:t>
            </a:r>
            <a:r>
              <a:rPr lang="es-ES" sz="2900" dirty="0" smtClean="0">
                <a:latin typeface="Bookman Old Style" pitchFamily="18" charset="0"/>
              </a:rPr>
              <a:t>, desafiando a los cielos, o lo que hoy podríamos llamar “decir la verdad al poder”, que los rabinos ven como la máxima expresión espiritual?</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3100" i="1" dirty="0" smtClean="0">
                <a:latin typeface="Bookman Old Style" pitchFamily="18" charset="0"/>
              </a:rPr>
              <a:t>Lograr la oración genuina</a:t>
            </a:r>
          </a:p>
          <a:p>
            <a:r>
              <a:rPr lang="es-ES" sz="3100" dirty="0" smtClean="0">
                <a:latin typeface="Bookman Old Style" pitchFamily="18" charset="0"/>
              </a:rPr>
              <a:t>La oración genuina requiere una combinación de apertura y </a:t>
            </a:r>
            <a:r>
              <a:rPr lang="es-ES" sz="3100" b="1" i="1" dirty="0" smtClean="0">
                <a:latin typeface="Bookman Old Style" pitchFamily="18" charset="0"/>
              </a:rPr>
              <a:t>jutzpah</a:t>
            </a:r>
            <a:r>
              <a:rPr lang="es-ES" sz="3100" dirty="0" smtClean="0">
                <a:latin typeface="Bookman Old Style" pitchFamily="18" charset="0"/>
              </a:rPr>
              <a:t>: la fuerza de la mente para comprometerse honestamente con lo que está dentro y alrededor de nosotros, y la fuerza de la imaginación para ver cómo puede ser diferente.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dirty="0" smtClean="0">
                <a:latin typeface="Bookman Old Style" pitchFamily="18" charset="0"/>
              </a:rPr>
              <a:t>El intenso enfoque de Abraham en acercarse al mundo de esta manera es un tipo de oración perpetua. </a:t>
            </a:r>
          </a:p>
          <a:p>
            <a:r>
              <a:rPr lang="es-ES" dirty="0" smtClean="0">
                <a:latin typeface="Bookman Old Style" pitchFamily="18" charset="0"/>
              </a:rPr>
              <a:t>Y en este caso, pudo presionar incluso a Dios para que hiciera lo mismo.</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dirty="0" smtClean="0">
                <a:latin typeface="Bookman Old Style" pitchFamily="18" charset="0"/>
              </a:rPr>
              <a:t>El rabino Abraham Joshua Heschel, teólogo, activista de los derechos civiles y contra la guerra, también encontró una gran inspiración en el uso de la introspección dirigida por la oración como un ímpetu hacia el compromiso mundano. </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Sus palabras que describen la naturaleza de confrontación crucial de la oración están inscritas en la portada de mi siddur:</a:t>
            </a:r>
          </a:p>
          <a:p>
            <a:r>
              <a:rPr lang="es-ES" sz="2900" dirty="0" smtClean="0">
                <a:latin typeface="Bookman Old Style" pitchFamily="18" charset="0"/>
              </a:rPr>
              <a:t>La oración no tiene sentido a menos que sea subversiva, a menos que busque derrocar y arruinar las pirámides de la insensibilidad, el odio, el oportunismo, la falsedad. </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700" dirty="0" smtClean="0">
                <a:latin typeface="Bookman Old Style" pitchFamily="18" charset="0"/>
              </a:rPr>
              <a:t>El movimiento litúrgico debe convertirse en un movimiento revolucionario, buscando derrocar las fuerzas que continúan destruyendo la promesa, la esperanza, la visión.</a:t>
            </a:r>
          </a:p>
          <a:p>
            <a:r>
              <a:rPr lang="es-ES" sz="2700" dirty="0" smtClean="0">
                <a:latin typeface="Bookman Old Style" pitchFamily="18" charset="0"/>
              </a:rPr>
              <a:t>Aunque solo podemos soñar con relacionarnos con Dios como lo hizo Abraham, nuestra liturgia nos recuerda que nosotros también podemos orar por justicia.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Las oraciones destinadas a subvertir los sistemas opresivos y desafiar el status quo se pueden encontrar en todo el </a:t>
            </a:r>
            <a:r>
              <a:rPr lang="es-ES" sz="2900" dirty="0" err="1" smtClean="0">
                <a:latin typeface="Bookman Old Style" pitchFamily="18" charset="0"/>
              </a:rPr>
              <a:t>sidur</a:t>
            </a:r>
            <a:r>
              <a:rPr lang="es-ES" sz="2900" dirty="0" smtClean="0">
                <a:latin typeface="Bookman Old Style" pitchFamily="18" charset="0"/>
              </a:rPr>
              <a:t>.</a:t>
            </a:r>
          </a:p>
          <a:p>
            <a:r>
              <a:rPr lang="es-ES" sz="2900" dirty="0" smtClean="0">
                <a:latin typeface="Bookman Old Style" pitchFamily="18" charset="0"/>
              </a:rPr>
              <a:t>Las oraciones para que los hambrientos sean alimentados y los desnudos buscan romper las cadenas del capitalismo global que deja a millones de personas hambrientas y desprotegidas. </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Las oraciones para que los enfermos sean sanados y que los muertos resuciten desafían el círculo de la vida que creemos que es natural. </a:t>
            </a:r>
          </a:p>
          <a:p>
            <a:r>
              <a:rPr lang="es-ES" sz="2900" dirty="0" smtClean="0">
                <a:latin typeface="Bookman Old Style" pitchFamily="18" charset="0"/>
              </a:rPr>
              <a:t>Si podemos desafiar los propios sistemas de la creación, cuánto más, podemos desafiar a aquellos que reclaman la autoridad de Dios: los faraones modernos y las juntas.</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Cuando nos involucramos en este ejercicio de imaginar lo inimaginable, ganamos energía y visión en nuestro trabajo por el cambio. </a:t>
            </a:r>
          </a:p>
          <a:p>
            <a:r>
              <a:rPr lang="es-ES" sz="2900" dirty="0" smtClean="0">
                <a:latin typeface="Bookman Old Style" pitchFamily="18" charset="0"/>
              </a:rPr>
              <a:t>Cuando seguimos el ejemplo de nuestro padre Abraham y nos atrevemos a decirle la verdad al poder, nuestro activismo es la expresión espiritual de la forma más elevada. </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Que tengamos el descaro de actuar juntos hacia "la promesa, la esperanza, la visión".</a:t>
            </a:r>
            <a:endParaRPr lang="en-U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i="1" dirty="0" smtClean="0">
                <a:latin typeface="Bookman Old Style" pitchFamily="18" charset="0"/>
              </a:rPr>
              <a:t>Parashat Vayerá Preguntas de debate</a:t>
            </a:r>
            <a:endParaRPr lang="en-US" i="1" dirty="0" smtClean="0">
              <a:latin typeface="Bookman Old Style" pitchFamily="18" charset="0"/>
            </a:endParaRPr>
          </a:p>
          <a:p>
            <a:r>
              <a:rPr lang="es-MX" dirty="0" smtClean="0">
                <a:latin typeface="Bookman Old Style" pitchFamily="18" charset="0"/>
              </a:rPr>
              <a:t>1. ¿Por qué Abraham discute con Dios sobre los justos en Sodoma y Gomorra, pero no sobre el envío de Agar e Ismael o la noción de usar a su hijo Isaac como una ofrenda? ¿Alguna vez discutes con Dios? ¿Cómo?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2. Cuando Abraham envía lejos a Agar e Ismael, ¿por qué solo les da pan y agua? ¿Qué hubieras hecho en la misma situación?</a:t>
            </a:r>
            <a:endParaRPr lang="en-US" dirty="0" smtClean="0">
              <a:latin typeface="Bookman Old Style" pitchFamily="18" charset="0"/>
            </a:endParaRPr>
          </a:p>
          <a:p>
            <a:r>
              <a:rPr lang="es-MX" dirty="0" smtClean="0">
                <a:latin typeface="Bookman Old Style" pitchFamily="18" charset="0"/>
              </a:rPr>
              <a:t>3. Dios se le aparece a Abimelek en un sueño. ¿Se Te ha aparecido Dios alguna vez en un sueño? ¿En qué manera?</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4. Hay muchos ángeles de Dios en esta porción. ¿Qué es exactamente un ángel de Dios? ¿Alguna vez has conocido a un ángel de Dios? ¿Cuando?</a:t>
            </a:r>
            <a:endParaRPr lang="en-US" dirty="0" smtClean="0">
              <a:latin typeface="Bookman Old Style" pitchFamily="18" charset="0"/>
            </a:endParaRPr>
          </a:p>
          <a:p>
            <a:r>
              <a:rPr lang="es-MX" dirty="0" smtClean="0">
                <a:latin typeface="Bookman Old Style" pitchFamily="18" charset="0"/>
              </a:rPr>
              <a:t> </a:t>
            </a:r>
            <a:endParaRPr lang="en-US" dirty="0" smtClean="0">
              <a:latin typeface="Bookman Old Style" pitchFamily="18" charset="0"/>
            </a:endParaRPr>
          </a:p>
          <a:p>
            <a:r>
              <a:rPr lang="es-MX" sz="1600" dirty="0" smtClean="0">
                <a:latin typeface="Bookman Old Style" pitchFamily="18" charset="0"/>
              </a:rPr>
              <a:t>Reimpreso con permiso de Jewish </a:t>
            </a:r>
            <a:r>
              <a:rPr lang="es-MX" sz="1600" dirty="0" err="1" smtClean="0">
                <a:latin typeface="Bookman Old Style" pitchFamily="18" charset="0"/>
              </a:rPr>
              <a:t>Family</a:t>
            </a:r>
            <a:r>
              <a:rPr lang="es-MX" sz="1600" dirty="0" smtClean="0">
                <a:latin typeface="Bookman Old Style" pitchFamily="18" charset="0"/>
              </a:rPr>
              <a:t> &amp; </a:t>
            </a:r>
            <a:r>
              <a:rPr lang="es-MX" sz="1600" dirty="0" err="1" smtClean="0">
                <a:latin typeface="Bookman Old Style" pitchFamily="18" charset="0"/>
              </a:rPr>
              <a:t>Life</a:t>
            </a:r>
            <a:endParaRPr lang="en-US" sz="1600" dirty="0" smtClean="0">
              <a:latin typeface="Bookman Old Style" pitchFamily="18" charset="0"/>
            </a:endParaRPr>
          </a:p>
          <a:p>
            <a:endParaRPr lang="en-US"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1000" dirty="0" smtClean="0">
                <a:latin typeface="Bookman Old Style" pitchFamily="18" charset="0"/>
                <a:hlinkClick r:id="rId5"/>
              </a:rPr>
              <a:t>https://www.nehemiaswall.com/yom-teruah-day-shouting-became-rosh-hashanah</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6"/>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rPr>
              <a:t>http://www.psyche.com/psyche/lex/qbl/42letter_name.html</a:t>
            </a: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7"/>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18 </a:t>
            </a:r>
            <a:r>
              <a:rPr lang="es-ES" sz="1800" dirty="0" smtClean="0">
                <a:latin typeface="Bookman Old Style" pitchFamily="18" charset="0"/>
              </a:rPr>
              <a:t>de Jeshvan, </a:t>
            </a:r>
            <a:r>
              <a:rPr lang="es-ES" sz="1800" b="0" i="0" u="none" strike="noStrike" cap="none" dirty="0" smtClean="0">
                <a:solidFill>
                  <a:srgbClr val="898989"/>
                </a:solidFill>
                <a:latin typeface="Bookman Old Style" pitchFamily="18" charset="0"/>
                <a:sym typeface="Calibri"/>
              </a:rPr>
              <a:t>5784  </a:t>
            </a:r>
            <a:r>
              <a:rPr lang="es-ES" sz="1800" b="0" i="0" u="none" strike="noStrike" cap="none" dirty="0">
                <a:solidFill>
                  <a:srgbClr val="898989"/>
                </a:solidFill>
                <a:latin typeface="Bookman Old Style" pitchFamily="18" charset="0"/>
                <a:sym typeface="Calibri"/>
              </a:rPr>
              <a:t>–  </a:t>
            </a:r>
            <a:r>
              <a:rPr lang="es-ES" sz="1800" dirty="0" smtClean="0">
                <a:latin typeface="Bookman Old Style" pitchFamily="18" charset="0"/>
              </a:rPr>
              <a:t>Noviembre 2</a:t>
            </a:r>
            <a:r>
              <a:rPr lang="es-ES" sz="1800" b="0" i="0" u="none" strike="noStrike" cap="none" dirty="0" smtClean="0">
                <a:solidFill>
                  <a:srgbClr val="898989"/>
                </a:solidFill>
                <a:latin typeface="Bookman Old Style" pitchFamily="18" charset="0"/>
                <a:sym typeface="Calibri"/>
              </a:rPr>
              <a:t>, 2023-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87485</TotalTime>
  <Words>9575</Words>
  <Application>Microsoft Office PowerPoint</Application>
  <PresentationFormat>Presentación en pantalla (4:3)</PresentationFormat>
  <Paragraphs>780</Paragraphs>
  <Slides>152</Slides>
  <Notes>152</Notes>
  <HiddenSlides>0</HiddenSlides>
  <MMClips>0</MMClips>
  <ScaleCrop>false</ScaleCrop>
  <HeadingPairs>
    <vt:vector size="4" baseType="variant">
      <vt:variant>
        <vt:lpstr>Tema</vt:lpstr>
      </vt:variant>
      <vt:variant>
        <vt:i4>1</vt:i4>
      </vt:variant>
      <vt:variant>
        <vt:lpstr>Títulos de diapositiva</vt:lpstr>
      </vt:variant>
      <vt:variant>
        <vt:i4>152</vt:i4>
      </vt:variant>
    </vt:vector>
  </HeadingPairs>
  <TitlesOfParts>
    <vt:vector size="153" baseType="lpstr">
      <vt:lpstr>Office Theme</vt:lpstr>
      <vt:lpstr> </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vt:lpstr>
      <vt:lpstr>Parashá Bereshit – Vayerá</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Diapositiva 152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514</cp:revision>
  <dcterms:modified xsi:type="dcterms:W3CDTF">2023-11-03T20:02:28Z</dcterms:modified>
</cp:coreProperties>
</file>