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notesSlides/notesSlide51.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149.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5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notesSlides/notesSlide163.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71"/>
  </p:notesMasterIdLst>
  <p:sldIdLst>
    <p:sldId id="256" r:id="rId2"/>
    <p:sldId id="297" r:id="rId3"/>
    <p:sldId id="708" r:id="rId4"/>
    <p:sldId id="709" r:id="rId5"/>
    <p:sldId id="710" r:id="rId6"/>
    <p:sldId id="711" r:id="rId7"/>
    <p:sldId id="712" r:id="rId8"/>
    <p:sldId id="713" r:id="rId9"/>
    <p:sldId id="714" r:id="rId10"/>
    <p:sldId id="715" r:id="rId11"/>
    <p:sldId id="716" r:id="rId12"/>
    <p:sldId id="717" r:id="rId13"/>
    <p:sldId id="718" r:id="rId14"/>
    <p:sldId id="719" r:id="rId15"/>
    <p:sldId id="720" r:id="rId16"/>
    <p:sldId id="721" r:id="rId17"/>
    <p:sldId id="722" r:id="rId18"/>
    <p:sldId id="723" r:id="rId19"/>
    <p:sldId id="724" r:id="rId20"/>
    <p:sldId id="725" r:id="rId21"/>
    <p:sldId id="736" r:id="rId22"/>
    <p:sldId id="737" r:id="rId23"/>
    <p:sldId id="738" r:id="rId24"/>
    <p:sldId id="836" r:id="rId25"/>
    <p:sldId id="739" r:id="rId26"/>
    <p:sldId id="837" r:id="rId27"/>
    <p:sldId id="838" r:id="rId28"/>
    <p:sldId id="839" r:id="rId29"/>
    <p:sldId id="841" r:id="rId30"/>
    <p:sldId id="842" r:id="rId31"/>
    <p:sldId id="844" r:id="rId32"/>
    <p:sldId id="843" r:id="rId33"/>
    <p:sldId id="845" r:id="rId34"/>
    <p:sldId id="846" r:id="rId35"/>
    <p:sldId id="847" r:id="rId36"/>
    <p:sldId id="848" r:id="rId37"/>
    <p:sldId id="849" r:id="rId38"/>
    <p:sldId id="850" r:id="rId39"/>
    <p:sldId id="851" r:id="rId40"/>
    <p:sldId id="852" r:id="rId41"/>
    <p:sldId id="853" r:id="rId42"/>
    <p:sldId id="854" r:id="rId43"/>
    <p:sldId id="855" r:id="rId44"/>
    <p:sldId id="856" r:id="rId45"/>
    <p:sldId id="857" r:id="rId46"/>
    <p:sldId id="858" r:id="rId47"/>
    <p:sldId id="859" r:id="rId48"/>
    <p:sldId id="860" r:id="rId49"/>
    <p:sldId id="863" r:id="rId50"/>
    <p:sldId id="835" r:id="rId51"/>
    <p:sldId id="870" r:id="rId52"/>
    <p:sldId id="862" r:id="rId53"/>
    <p:sldId id="864" r:id="rId54"/>
    <p:sldId id="865" r:id="rId55"/>
    <p:sldId id="866" r:id="rId56"/>
    <p:sldId id="867" r:id="rId57"/>
    <p:sldId id="868" r:id="rId58"/>
    <p:sldId id="869" r:id="rId59"/>
    <p:sldId id="871" r:id="rId60"/>
    <p:sldId id="872" r:id="rId61"/>
    <p:sldId id="873" r:id="rId62"/>
    <p:sldId id="883" r:id="rId63"/>
    <p:sldId id="884" r:id="rId64"/>
    <p:sldId id="885" r:id="rId65"/>
    <p:sldId id="886" r:id="rId66"/>
    <p:sldId id="888" r:id="rId67"/>
    <p:sldId id="887" r:id="rId68"/>
    <p:sldId id="889" r:id="rId69"/>
    <p:sldId id="890" r:id="rId70"/>
    <p:sldId id="891" r:id="rId71"/>
    <p:sldId id="892" r:id="rId72"/>
    <p:sldId id="893" r:id="rId73"/>
    <p:sldId id="894" r:id="rId74"/>
    <p:sldId id="895" r:id="rId75"/>
    <p:sldId id="896" r:id="rId76"/>
    <p:sldId id="897" r:id="rId77"/>
    <p:sldId id="898" r:id="rId78"/>
    <p:sldId id="899" r:id="rId79"/>
    <p:sldId id="882" r:id="rId80"/>
    <p:sldId id="874" r:id="rId81"/>
    <p:sldId id="875" r:id="rId82"/>
    <p:sldId id="876" r:id="rId83"/>
    <p:sldId id="877" r:id="rId84"/>
    <p:sldId id="878" r:id="rId85"/>
    <p:sldId id="879" r:id="rId86"/>
    <p:sldId id="880" r:id="rId87"/>
    <p:sldId id="861" r:id="rId88"/>
    <p:sldId id="802" r:id="rId89"/>
    <p:sldId id="803" r:id="rId90"/>
    <p:sldId id="804" r:id="rId91"/>
    <p:sldId id="805" r:id="rId92"/>
    <p:sldId id="806" r:id="rId93"/>
    <p:sldId id="807" r:id="rId94"/>
    <p:sldId id="808" r:id="rId95"/>
    <p:sldId id="809" r:id="rId96"/>
    <p:sldId id="810" r:id="rId97"/>
    <p:sldId id="811" r:id="rId98"/>
    <p:sldId id="812" r:id="rId99"/>
    <p:sldId id="813" r:id="rId100"/>
    <p:sldId id="814" r:id="rId101"/>
    <p:sldId id="815" r:id="rId102"/>
    <p:sldId id="816" r:id="rId103"/>
    <p:sldId id="817" r:id="rId104"/>
    <p:sldId id="819" r:id="rId105"/>
    <p:sldId id="818" r:id="rId106"/>
    <p:sldId id="820" r:id="rId107"/>
    <p:sldId id="821" r:id="rId108"/>
    <p:sldId id="822" r:id="rId109"/>
    <p:sldId id="823" r:id="rId110"/>
    <p:sldId id="824" r:id="rId111"/>
    <p:sldId id="825" r:id="rId112"/>
    <p:sldId id="826" r:id="rId113"/>
    <p:sldId id="827" r:id="rId114"/>
    <p:sldId id="828" r:id="rId115"/>
    <p:sldId id="829" r:id="rId116"/>
    <p:sldId id="831" r:id="rId117"/>
    <p:sldId id="830" r:id="rId118"/>
    <p:sldId id="832" r:id="rId119"/>
    <p:sldId id="833" r:id="rId120"/>
    <p:sldId id="834" r:id="rId121"/>
    <p:sldId id="801" r:id="rId122"/>
    <p:sldId id="779" r:id="rId123"/>
    <p:sldId id="780" r:id="rId124"/>
    <p:sldId id="781" r:id="rId125"/>
    <p:sldId id="782" r:id="rId126"/>
    <p:sldId id="783" r:id="rId127"/>
    <p:sldId id="784" r:id="rId128"/>
    <p:sldId id="785" r:id="rId129"/>
    <p:sldId id="786" r:id="rId130"/>
    <p:sldId id="787" r:id="rId131"/>
    <p:sldId id="788" r:id="rId132"/>
    <p:sldId id="789" r:id="rId133"/>
    <p:sldId id="790" r:id="rId134"/>
    <p:sldId id="791" r:id="rId135"/>
    <p:sldId id="792" r:id="rId136"/>
    <p:sldId id="793" r:id="rId137"/>
    <p:sldId id="794" r:id="rId138"/>
    <p:sldId id="795" r:id="rId139"/>
    <p:sldId id="796" r:id="rId140"/>
    <p:sldId id="797" r:id="rId141"/>
    <p:sldId id="798" r:id="rId142"/>
    <p:sldId id="799" r:id="rId143"/>
    <p:sldId id="800" r:id="rId144"/>
    <p:sldId id="778" r:id="rId145"/>
    <p:sldId id="759" r:id="rId146"/>
    <p:sldId id="760" r:id="rId147"/>
    <p:sldId id="761" r:id="rId148"/>
    <p:sldId id="762" r:id="rId149"/>
    <p:sldId id="763" r:id="rId150"/>
    <p:sldId id="764" r:id="rId151"/>
    <p:sldId id="765" r:id="rId152"/>
    <p:sldId id="766" r:id="rId153"/>
    <p:sldId id="767" r:id="rId154"/>
    <p:sldId id="768" r:id="rId155"/>
    <p:sldId id="769" r:id="rId156"/>
    <p:sldId id="770" r:id="rId157"/>
    <p:sldId id="771" r:id="rId158"/>
    <p:sldId id="772" r:id="rId159"/>
    <p:sldId id="773" r:id="rId160"/>
    <p:sldId id="774" r:id="rId161"/>
    <p:sldId id="775" r:id="rId162"/>
    <p:sldId id="776" r:id="rId163"/>
    <p:sldId id="777" r:id="rId164"/>
    <p:sldId id="726" r:id="rId165"/>
    <p:sldId id="758" r:id="rId166"/>
    <p:sldId id="727" r:id="rId167"/>
    <p:sldId id="728" r:id="rId168"/>
    <p:sldId id="729" r:id="rId169"/>
    <p:sldId id="296" r:id="rId17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29" autoAdjust="0"/>
    <p:restoredTop sz="94859" autoAdjust="0"/>
  </p:normalViewPr>
  <p:slideViewPr>
    <p:cSldViewPr snapToGrid="0">
      <p:cViewPr>
        <p:scale>
          <a:sx n="89" d="100"/>
          <a:sy n="89" d="100"/>
        </p:scale>
        <p:origin x="-144" y="54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tableStyles" Target="tableStyles.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ible.ort.org/webmedia/t2/2720.r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_shemot_tetzave.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9.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s://www.sefaria.org/Shabbat.30b.11?lang=bi&amp;with=Reference&amp;lang2=en"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n-US" sz="2400" dirty="0" smtClean="0">
                <a:latin typeface="Calibri"/>
                <a:ea typeface="Calibri"/>
                <a:cs typeface="Calibri"/>
                <a:sym typeface="Calibri"/>
              </a:rPr>
              <a:t>SHEMOT TETZAVE</a:t>
            </a:r>
          </a:p>
          <a:p>
            <a:pPr marL="0" marR="0" lvl="0" indent="0" algn="ctr" rtl="0">
              <a:lnSpc>
                <a:spcPct val="90000"/>
              </a:lnSpc>
              <a:spcBef>
                <a:spcPts val="0"/>
              </a:spcBef>
              <a:spcAft>
                <a:spcPts val="0"/>
              </a:spcAft>
              <a:buNone/>
            </a:pPr>
            <a:r>
              <a:rPr lang="en-US" sz="2400" dirty="0" smtClean="0">
                <a:latin typeface="Calibri"/>
                <a:ea typeface="Calibri"/>
                <a:cs typeface="Calibri"/>
                <a:sym typeface="Calibri"/>
              </a:rPr>
              <a:t>La Ropa Dice de la Persona</a:t>
            </a:r>
            <a:endParaRPr lang="en-US" sz="2400" dirty="0" smtClean="0">
              <a:latin typeface="Calibri"/>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Calibri"/>
                <a:ea typeface="Calibri"/>
                <a:cs typeface="Calibri"/>
                <a:sym typeface="Calibri"/>
              </a:rPr>
              <a:t>Por: Eliyahu BaYonah</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Director Shalom Haverim Org</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7" name="Picture 3"/>
          <p:cNvPicPr>
            <a:picLocks noChangeAspect="1" noChangeArrowheads="1"/>
          </p:cNvPicPr>
          <p:nvPr/>
        </p:nvPicPr>
        <p:blipFill>
          <a:blip r:embed="rId3"/>
          <a:srcRect/>
          <a:stretch>
            <a:fillRect/>
          </a:stretch>
        </p:blipFill>
        <p:spPr bwMode="auto">
          <a:xfrm>
            <a:off x="619125" y="581025"/>
            <a:ext cx="7905750" cy="569595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n-US" sz="3600" b="1" dirty="0" smtClean="0">
                <a:hlinkClick r:id="rId3"/>
              </a:rPr>
              <a:t>27:20</a:t>
            </a:r>
            <a:r>
              <a:rPr lang="en-US" sz="3600" b="1" dirty="0" smtClean="0"/>
              <a:t>  </a:t>
            </a:r>
            <a:r>
              <a:rPr lang="en-US" sz="3600" b="1" dirty="0" err="1" smtClean="0"/>
              <a:t>Ve'atah</a:t>
            </a:r>
            <a:r>
              <a:rPr lang="en-US" sz="3600" b="1" dirty="0" smtClean="0"/>
              <a:t> </a:t>
            </a:r>
            <a:r>
              <a:rPr lang="en-US" sz="3600" b="1" dirty="0" err="1" smtClean="0"/>
              <a:t>tetsaveh</a:t>
            </a:r>
            <a:r>
              <a:rPr lang="en-US" sz="3600" b="1" dirty="0" smtClean="0"/>
              <a:t> et-</a:t>
            </a:r>
            <a:r>
              <a:rPr lang="en-US" sz="3600" b="1" dirty="0" err="1" smtClean="0"/>
              <a:t>beney</a:t>
            </a:r>
            <a:r>
              <a:rPr lang="en-US" sz="3600" b="1" dirty="0" smtClean="0"/>
              <a:t> </a:t>
            </a:r>
            <a:r>
              <a:rPr lang="en-US" sz="3600" b="1" dirty="0" err="1" smtClean="0"/>
              <a:t>Yisra'el</a:t>
            </a:r>
            <a:r>
              <a:rPr lang="en-US" sz="3600" b="1" dirty="0" smtClean="0"/>
              <a:t> </a:t>
            </a:r>
            <a:r>
              <a:rPr lang="en-US" sz="3600" b="1" dirty="0" err="1" smtClean="0"/>
              <a:t>veyikju</a:t>
            </a:r>
            <a:r>
              <a:rPr lang="en-US" sz="3600" b="1" dirty="0" smtClean="0"/>
              <a:t> </a:t>
            </a:r>
            <a:r>
              <a:rPr lang="en-US" sz="3600" b="1" dirty="0" err="1" smtClean="0"/>
              <a:t>eleyja</a:t>
            </a:r>
            <a:r>
              <a:rPr lang="en-US" sz="3600" b="1" dirty="0" smtClean="0"/>
              <a:t> </a:t>
            </a:r>
            <a:r>
              <a:rPr lang="en-US" sz="3600" b="1" dirty="0" err="1" smtClean="0"/>
              <a:t>shemen</a:t>
            </a:r>
            <a:r>
              <a:rPr lang="en-US" sz="3600" b="1" dirty="0" smtClean="0"/>
              <a:t> </a:t>
            </a:r>
            <a:r>
              <a:rPr lang="en-US" sz="3600" b="1" dirty="0" err="1" smtClean="0"/>
              <a:t>zayit</a:t>
            </a:r>
            <a:r>
              <a:rPr lang="en-US" sz="3600" b="1" dirty="0" smtClean="0"/>
              <a:t> </a:t>
            </a:r>
            <a:r>
              <a:rPr lang="en-US" sz="3600" b="1" dirty="0" err="1" smtClean="0"/>
              <a:t>zaj</a:t>
            </a:r>
            <a:r>
              <a:rPr lang="en-US" sz="3600" b="1" dirty="0" smtClean="0"/>
              <a:t> </a:t>
            </a:r>
            <a:r>
              <a:rPr lang="en-US" sz="3600" b="1" dirty="0" err="1" smtClean="0"/>
              <a:t>katit</a:t>
            </a:r>
            <a:r>
              <a:rPr lang="en-US" sz="3600" b="1" dirty="0" smtClean="0"/>
              <a:t> </a:t>
            </a:r>
            <a:r>
              <a:rPr lang="en-US" sz="3600" b="1" dirty="0" err="1" smtClean="0"/>
              <a:t>lama'or</a:t>
            </a:r>
            <a:r>
              <a:rPr lang="en-US" sz="3600" b="1" dirty="0" smtClean="0"/>
              <a:t> </a:t>
            </a:r>
            <a:r>
              <a:rPr lang="en-US" sz="3600" b="1" dirty="0" err="1" smtClean="0"/>
              <a:t>leha'alot</a:t>
            </a:r>
            <a:r>
              <a:rPr lang="en-US" sz="3600" b="1" dirty="0" smtClean="0"/>
              <a:t> </a:t>
            </a:r>
            <a:r>
              <a:rPr lang="en-US" sz="3600" b="1" dirty="0" err="1" smtClean="0"/>
              <a:t>ner</a:t>
            </a:r>
            <a:r>
              <a:rPr lang="en-US" sz="3600" b="1" dirty="0" smtClean="0"/>
              <a:t> </a:t>
            </a:r>
            <a:r>
              <a:rPr lang="en-US" sz="3600" b="1" dirty="0" err="1" smtClean="0"/>
              <a:t>tamid</a:t>
            </a:r>
            <a:r>
              <a:rPr lang="en-US" sz="3600" b="1" dirty="0" smtClean="0"/>
              <a:t>.</a:t>
            </a:r>
            <a:r>
              <a:rPr lang="en-US" sz="3600" dirty="0" smtClean="0"/>
              <a:t/>
            </a:r>
            <a:br>
              <a:rPr lang="en-US" sz="3600" dirty="0" smtClean="0"/>
            </a:br>
            <a:r>
              <a:rPr lang="en-US" sz="3600" dirty="0" smtClean="0"/>
              <a:t>Y </a:t>
            </a:r>
            <a:r>
              <a:rPr lang="en-US" sz="3600" dirty="0" err="1" smtClean="0"/>
              <a:t>tú</a:t>
            </a:r>
            <a:r>
              <a:rPr lang="en-US" sz="3600" dirty="0" smtClean="0"/>
              <a:t> </a:t>
            </a:r>
            <a:r>
              <a:rPr lang="en-US" sz="3600" dirty="0" err="1" smtClean="0"/>
              <a:t>ordenarás</a:t>
            </a:r>
            <a:r>
              <a:rPr lang="en-US" sz="3600" dirty="0" smtClean="0"/>
              <a:t> a los </a:t>
            </a:r>
            <a:r>
              <a:rPr lang="en-US" sz="3600" dirty="0" err="1" smtClean="0"/>
              <a:t>hijos</a:t>
            </a:r>
            <a:r>
              <a:rPr lang="en-US" sz="3600" dirty="0" smtClean="0"/>
              <a:t> de Israel </a:t>
            </a:r>
            <a:r>
              <a:rPr lang="en-US" sz="3600" dirty="0" err="1" smtClean="0"/>
              <a:t>que</a:t>
            </a:r>
            <a:r>
              <a:rPr lang="en-US" sz="3600" dirty="0" smtClean="0"/>
              <a:t> </a:t>
            </a:r>
            <a:r>
              <a:rPr lang="en-US" sz="3600" dirty="0" err="1" smtClean="0"/>
              <a:t>te</a:t>
            </a:r>
            <a:r>
              <a:rPr lang="en-US" sz="3600" dirty="0" smtClean="0"/>
              <a:t> </a:t>
            </a:r>
            <a:r>
              <a:rPr lang="en-US" sz="3600" dirty="0" err="1" smtClean="0"/>
              <a:t>traigan</a:t>
            </a:r>
            <a:r>
              <a:rPr lang="en-US" sz="3600" dirty="0" smtClean="0"/>
              <a:t> </a:t>
            </a:r>
            <a:r>
              <a:rPr lang="en-US" sz="3600" dirty="0" err="1" smtClean="0"/>
              <a:t>aceite</a:t>
            </a:r>
            <a:r>
              <a:rPr lang="en-US" sz="3600" dirty="0" smtClean="0"/>
              <a:t> de </a:t>
            </a:r>
            <a:r>
              <a:rPr lang="en-US" sz="3600" dirty="0" err="1" smtClean="0"/>
              <a:t>olivas</a:t>
            </a:r>
            <a:r>
              <a:rPr lang="en-US" sz="3600" dirty="0" smtClean="0"/>
              <a:t> </a:t>
            </a:r>
            <a:r>
              <a:rPr lang="en-US" sz="3600" dirty="0" err="1" smtClean="0"/>
              <a:t>puro</a:t>
            </a:r>
            <a:r>
              <a:rPr lang="en-US" sz="3600" dirty="0" smtClean="0"/>
              <a:t>,  </a:t>
            </a:r>
            <a:r>
              <a:rPr lang="en-US" sz="3600" dirty="0" err="1" smtClean="0">
                <a:hlinkClick r:id="rId4"/>
              </a:rPr>
              <a:t>batido</a:t>
            </a:r>
            <a:r>
              <a:rPr lang="en-US" sz="3600" dirty="0" smtClean="0">
                <a:hlinkClick r:id="rId4"/>
              </a:rPr>
              <a:t>, </a:t>
            </a:r>
            <a:r>
              <a:rPr lang="en-US" sz="3600" dirty="0" smtClean="0"/>
              <a:t> </a:t>
            </a:r>
            <a:r>
              <a:rPr lang="en-US" sz="3600" dirty="0" err="1" smtClean="0"/>
              <a:t>para</a:t>
            </a:r>
            <a:r>
              <a:rPr lang="en-US" sz="3600" dirty="0" smtClean="0"/>
              <a:t> la </a:t>
            </a:r>
            <a:r>
              <a:rPr lang="en-US" sz="3600" dirty="0" err="1" smtClean="0"/>
              <a:t>iluminación</a:t>
            </a:r>
            <a:r>
              <a:rPr lang="en-US" sz="3600" dirty="0" smtClean="0"/>
              <a:t>, </a:t>
            </a:r>
            <a:r>
              <a:rPr lang="en-US" sz="3600" dirty="0" err="1" smtClean="0"/>
              <a:t>para</a:t>
            </a:r>
            <a:r>
              <a:rPr lang="en-US" sz="3600" dirty="0" smtClean="0"/>
              <a:t> </a:t>
            </a:r>
            <a:r>
              <a:rPr lang="en-US" sz="3600" dirty="0" err="1" smtClean="0"/>
              <a:t>encender</a:t>
            </a:r>
            <a:r>
              <a:rPr lang="en-US" sz="3600" dirty="0" smtClean="0"/>
              <a:t> </a:t>
            </a:r>
            <a:r>
              <a:rPr lang="en-US" sz="3600" dirty="0" err="1" smtClean="0"/>
              <a:t>las</a:t>
            </a:r>
            <a:r>
              <a:rPr lang="en-US" sz="3600" dirty="0" smtClean="0"/>
              <a:t> </a:t>
            </a:r>
            <a:r>
              <a:rPr lang="en-US" sz="3600" dirty="0" err="1" smtClean="0"/>
              <a:t>lámparas</a:t>
            </a:r>
            <a:r>
              <a:rPr lang="en-US" sz="3600" dirty="0" smtClean="0"/>
              <a:t> </a:t>
            </a:r>
            <a:r>
              <a:rPr lang="en-US" sz="3600" dirty="0" err="1" smtClean="0"/>
              <a:t>permanentes</a:t>
            </a:r>
            <a:r>
              <a:rPr lang="en-US" sz="3600" dirty="0" smtClean="0"/>
              <a:t>.</a:t>
            </a:r>
            <a:endParaRPr lang="en-US" sz="3600" dirty="0"/>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i="1" dirty="0" smtClean="0"/>
              <a:t>Dios describió a Moisés la vestimenta y el proceso de unción de los sacerdotes.</a:t>
            </a:r>
            <a:endParaRPr lang="en-US" sz="3600" i="1" dirty="0" smtClean="0"/>
          </a:p>
          <a:p>
            <a:r>
              <a:rPr lang="es-MX" sz="3600" dirty="0" smtClean="0"/>
              <a:t>Moisés, "ordena Dios," mandarás a los hijos de Israel que usen aceite de oliva puro para encender la luz de las lámparas. </a:t>
            </a: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Aarón preparará esta luz para arder continuamente en el santuario. </a:t>
            </a:r>
          </a:p>
          <a:p>
            <a:r>
              <a:rPr lang="es-MX" sz="3600" dirty="0" smtClean="0"/>
              <a:t>Servirá como una luz para Dios para todas las generaciones.</a:t>
            </a:r>
          </a:p>
          <a:p>
            <a:r>
              <a:rPr lang="es-MX" sz="3600" dirty="0" smtClean="0"/>
              <a:t>“Que Aarón y sus hijos me sirvan como sacerdotes.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Confecciona prendas sagradas con lino fino, dorado y azul, púrpura y escarlata. </a:t>
            </a:r>
          </a:p>
          <a:p>
            <a:r>
              <a:rPr lang="es-MX" sz="3600" dirty="0" smtClean="0"/>
              <a:t>Haz para ellos una pieza para el pecho, un efod, una túnica, una túnica de trabajo a cuadros y una faja. </a:t>
            </a:r>
          </a:p>
          <a:p>
            <a:r>
              <a:rPr lang="es-MX" sz="3600" dirty="0" smtClean="0"/>
              <a:t>Estas prendas siempre deben usarse al oficiar en Mi santuario.</a:t>
            </a:r>
            <a:endParaRPr lang="en-US" sz="3600" dirty="0" smtClean="0"/>
          </a:p>
          <a:p>
            <a:endParaRPr lang="en-US" sz="3600" dirty="0"/>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“Para el efod de Aarón, toma dos piedras de </a:t>
            </a:r>
            <a:r>
              <a:rPr lang="es-MX" sz="3600" dirty="0" err="1" smtClean="0"/>
              <a:t>lazuli</a:t>
            </a:r>
            <a:r>
              <a:rPr lang="es-MX" sz="3600" dirty="0" smtClean="0"/>
              <a:t> y graba en oro los nombres de las tribus de Israel. </a:t>
            </a:r>
          </a:p>
          <a:p>
            <a:r>
              <a:rPr lang="es-MX" sz="3600" dirty="0" smtClean="0"/>
              <a:t>Así, Aarón llevará sus nombres delante de Dios como recuerdo".</a:t>
            </a:r>
            <a:endParaRPr lang="en-US" sz="3600" dirty="0" smtClean="0"/>
          </a:p>
          <a:p>
            <a:endParaRPr lang="en-US" sz="3600" dirty="0"/>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"En el santuario, dice Dios," Aarón usará una Coraza de Juicio de oro puro, con piedras grabadas que representan a las tribus de Israel. </a:t>
            </a:r>
          </a:p>
          <a:p>
            <a:r>
              <a:rPr lang="es-MX" sz="3600" dirty="0" smtClean="0"/>
              <a:t>La túnica de Aarón para oficiar será pura lana turquesa con campanas de oro por todas partes. </a:t>
            </a:r>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De esta manera, el sonido de las campanas se puede escuchar cuando el Sumo Sacerdote entra al santuario del Eterno y cuando sale, para que no pueda morir.</a:t>
            </a:r>
            <a:endParaRPr lang="en-US" sz="3600" dirty="0" smtClean="0"/>
          </a:p>
          <a:p>
            <a:endParaRPr lang="en-US" sz="3600" dirty="0"/>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"Para la frente de Aarón, harás una placa para la cabeza de oro puro con la inscripción: 'Santo para el Eterno'. </a:t>
            </a:r>
          </a:p>
          <a:p>
            <a:r>
              <a:rPr lang="es-MX" sz="3600" dirty="0" smtClean="0"/>
              <a:t>Así, Aarón traerá perdón por los pecados en los que se ofrece una ofrenda sagrada".</a:t>
            </a:r>
            <a:endParaRPr lang="en-US" sz="3600" dirty="0" smtClean="0"/>
          </a:p>
          <a:p>
            <a:endParaRPr lang="en-US" sz="3600" dirty="0"/>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“Haz túnicas, fajas y turbantes de lino bordado fino para que los hijos de Aarón les den dignidad y gloria. </a:t>
            </a:r>
          </a:p>
          <a:p>
            <a:r>
              <a:rPr lang="es-MX" sz="3600" dirty="0" smtClean="0"/>
              <a:t>Únjalos e inviértelos con toda la autoridad para que me sirvan como sacerdotes. Solo llevarán ropa de lino cuando me sirvan oficialmente.</a:t>
            </a:r>
            <a:endParaRPr lang="en-U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sz="3600" dirty="0" smtClean="0"/>
              <a:t>“De esta manera es cómo santificará a Aarón y sus hijos como sacerdotes”, continúa Dios. </a:t>
            </a:r>
          </a:p>
          <a:p>
            <a:r>
              <a:rPr lang="es-MX" sz="3600" dirty="0" smtClean="0"/>
              <a:t>“Primero prepare un toro joven y dos carneros sin mancha, y un poco de pan de matzá y pasteles de matzá amasados ​​con aceite. </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Que Aarón y sus hijos se bañen, luego se visten con sus ropas sagradas. </a:t>
            </a:r>
          </a:p>
          <a:p>
            <a:r>
              <a:rPr lang="es-MX" dirty="0" smtClean="0"/>
              <a:t>Coloque el aceite de la unción sobre la cabeza de Aarón.</a:t>
            </a:r>
          </a:p>
          <a:p>
            <a:r>
              <a:rPr lang="es-MX" dirty="0" smtClean="0"/>
              <a:t>“Entonces Aarón y sus hijos traerán el toro y la canasta con el pan de matzá al frente de la Carpa de la reunión designada. </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Sostendrán al toro como es sacrificado delante de Dios. </a:t>
            </a:r>
          </a:p>
          <a:p>
            <a:r>
              <a:rPr lang="es-MX" dirty="0" smtClean="0"/>
              <a:t>Toma un poco de la sangre del toro y con tu dedo, coloca la sangre en las esquinas elevadas del altar y su base. </a:t>
            </a:r>
          </a:p>
          <a:p>
            <a:r>
              <a:rPr lang="es-MX" dirty="0" smtClean="0"/>
              <a:t>Partes del toro arderán en el altar mientras que otras partes arderán en un fuego fuera del campamento.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Esta es una ofrenda que limpia el pecado.</a:t>
            </a:r>
          </a:p>
          <a:p>
            <a:r>
              <a:rPr lang="es-MX" dirty="0" smtClean="0"/>
              <a:t>"Mate un carnero y coloque la sangre del carnero en las prendas de Aarón y sus hijos. </a:t>
            </a:r>
          </a:p>
          <a:p>
            <a:r>
              <a:rPr lang="es-MX" dirty="0" smtClean="0"/>
              <a:t>Haga que tomen partes del carnero y parte de la matzá y las agiten. </a:t>
            </a:r>
          </a:p>
          <a:p>
            <a:r>
              <a:rPr lang="es-MX" dirty="0" smtClean="0"/>
              <a:t>Esta será una ofrenda mecida delante de Dios.</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“Las ofrendas en el altar que se elevan en humo serán una expresión de cumplimiento a Dios. Son ofrendas de fuego para Dios.</a:t>
            </a:r>
          </a:p>
          <a:p>
            <a:r>
              <a:rPr lang="es-MX" dirty="0" smtClean="0"/>
              <a:t>“Ahora se cocinará otro carnero en este lugar santo. </a:t>
            </a:r>
          </a:p>
          <a:p>
            <a:r>
              <a:rPr lang="es-MX" dirty="0" smtClean="0"/>
              <a:t>Aarón y sus hijos comerán este carnero. </a:t>
            </a:r>
          </a:p>
          <a:p>
            <a:r>
              <a:rPr lang="es-MX" dirty="0" smtClean="0"/>
              <a:t>Ningún extraño puede comer de el.</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“Siete días hará expiación sobre el altar y lo santificará. </a:t>
            </a:r>
          </a:p>
          <a:p>
            <a:r>
              <a:rPr lang="es-MX" dirty="0" smtClean="0"/>
              <a:t>De ahora en adelante el altar será un lugar santísimo. </a:t>
            </a:r>
          </a:p>
          <a:p>
            <a:r>
              <a:rPr lang="es-MX" dirty="0" smtClean="0"/>
              <a:t>Todo lo que toque el altar seguirá siendo santo".</a:t>
            </a:r>
            <a:endParaRPr lang="en-US" dirty="0" smtClean="0"/>
          </a:p>
          <a:p>
            <a:endParaRPr lang="en-US" dirty="0" smtClean="0"/>
          </a:p>
          <a:p>
            <a:endParaRPr lang="en-US" sz="3600" dirty="0" smtClean="0"/>
          </a:p>
          <a:p>
            <a:endParaRPr lang="en-US" sz="3600" dirty="0"/>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Dios continúa con Moisés: “En la carpa de las reuniones designadas, me fijaré un tiempo para reunirme con los hijos de Israel.</a:t>
            </a:r>
          </a:p>
          <a:p>
            <a:r>
              <a:rPr lang="es-MX" dirty="0" smtClean="0"/>
              <a:t> Santificaré a Aarón y a sus hijos como mis sacerdotes. </a:t>
            </a:r>
          </a:p>
          <a:p>
            <a:r>
              <a:rPr lang="es-MX" dirty="0" smtClean="0"/>
              <a:t>Moraré en medio de los hijos de Israel, y seré su Dios. </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Experimentarán que yo, Dios, soy su Dios, quien los sacó de la tierra de Mitzráyim (Egipto) para habitar en medio de ellos.</a:t>
            </a:r>
            <a:endParaRPr lang="en-US" dirty="0" smtClean="0"/>
          </a:p>
          <a:p>
            <a:r>
              <a:rPr lang="es-MX" dirty="0" smtClean="0"/>
              <a:t> “Haga un altar con incienso que Aarón hará subir el humo todas las mañanas. </a:t>
            </a:r>
          </a:p>
          <a:p>
            <a:r>
              <a:rPr lang="es-MX" dirty="0" smtClean="0"/>
              <a:t>Será un incienso continuo delante de Dios.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Una vez al año, Aarón hará expiación por los pecados sobre este altar. </a:t>
            </a:r>
          </a:p>
          <a:p>
            <a:r>
              <a:rPr lang="es-MX" dirty="0" smtClean="0"/>
              <a:t>Esta expiación anual es un lugar santísimo para Dios".</a:t>
            </a:r>
            <a:endParaRPr lang="en-US" dirty="0" smtClean="0"/>
          </a:p>
          <a:p>
            <a:endParaRPr lang="en-US" dirty="0" smtClean="0"/>
          </a:p>
          <a:p>
            <a:endParaRPr lang="en-US" sz="3600" dirty="0" smtClean="0"/>
          </a:p>
          <a:p>
            <a:endParaRPr lang="en-US" sz="3600" dirty="0"/>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Haftará Ezequiel 43:10 al 43:27</a:t>
            </a:r>
          </a:p>
          <a:p>
            <a:r>
              <a:rPr lang="es-ES" sz="2800" dirty="0" smtClean="0"/>
              <a:t>Conexión a Parashat Tetzavé</a:t>
            </a:r>
          </a:p>
          <a:p>
            <a:r>
              <a:rPr lang="es-ES" sz="2800" dirty="0" smtClean="0"/>
              <a:t>Parashat Tetzavé detalla la vestimenta que llevarán los sacerdotes que ofician en el Mishkán, el Templo temporal para los israelitas en el desierto. </a:t>
            </a:r>
          </a:p>
          <a:p>
            <a:r>
              <a:rPr lang="es-ES" sz="2800" dirty="0" smtClean="0"/>
              <a:t>La parashá anterior, </a:t>
            </a:r>
            <a:r>
              <a:rPr lang="es-ES" sz="2800" dirty="0" err="1" smtClean="0"/>
              <a:t>Terumah</a:t>
            </a:r>
            <a:r>
              <a:rPr lang="es-ES" sz="2800" dirty="0" smtClean="0"/>
              <a:t>, trataba sobre la construcción del </a:t>
            </a:r>
            <a:r>
              <a:rPr lang="es-ES" sz="2800" dirty="0" err="1" smtClean="0"/>
              <a:t>Mishkan</a:t>
            </a:r>
            <a:r>
              <a:rPr lang="es-ES" sz="2800" dirty="0" smtClean="0"/>
              <a:t> en sí, y sus diversas piezas: el Arca Santa, la mesa, los candelabros y el altar de cobre.</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Haftará Ezequiel 43:10 al 43:27</a:t>
            </a:r>
          </a:p>
          <a:p>
            <a:r>
              <a:rPr lang="es-ES" sz="2800" dirty="0" smtClean="0"/>
              <a:t>Curiosamente, una pieza del Mishkán, el altar de oro, se describe en Parashat Tetzavé después de toda la vestimenta sacerdotal, y no junto con todos los otros accesorios del Mishkán en Parashat Terumá, a donde parece pertenecer. </a:t>
            </a:r>
          </a:p>
          <a:p>
            <a:r>
              <a:rPr lang="es-ES" sz="2800" dirty="0" smtClean="0"/>
              <a:t>Los comentaristas ofrecen una variedad de razones para esta extraña ubicación de los detalles del altar de oro. </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Haftará Ezequiel 43:10 al 43:27</a:t>
            </a:r>
          </a:p>
          <a:p>
            <a:r>
              <a:rPr lang="es-ES" dirty="0" smtClean="0"/>
              <a:t>La selección de una porción de la Haftará que se centra en el altar en el Templo parece recoger esta peculiaridad de Parashat Tetzavé.</a:t>
            </a:r>
            <a:endParaRPr lang="en-US" sz="3600" dirty="0"/>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2800" b="1" i="1" dirty="0" smtClean="0"/>
              <a:t>La Ropa Dice de la Persona</a:t>
            </a:r>
            <a:endParaRPr lang="es-ES" sz="2800" b="1" i="1" dirty="0" smtClean="0"/>
          </a:p>
          <a:p>
            <a:r>
              <a:rPr lang="es-ES" sz="2000" dirty="0" smtClean="0"/>
              <a:t>Comentarios del Rabino </a:t>
            </a:r>
            <a:r>
              <a:rPr lang="es-ES" sz="2000" dirty="0" err="1" smtClean="0"/>
              <a:t>Jordan</a:t>
            </a:r>
            <a:r>
              <a:rPr lang="es-ES" sz="2000" dirty="0" smtClean="0"/>
              <a:t> Cohen</a:t>
            </a:r>
            <a:endParaRPr lang="es-ES" sz="2000" dirty="0" smtClean="0"/>
          </a:p>
          <a:p>
            <a:r>
              <a:rPr lang="es-ES" sz="3100" i="1" dirty="0" smtClean="0"/>
              <a:t>El </a:t>
            </a:r>
            <a:r>
              <a:rPr lang="es-ES" sz="3100" i="1" dirty="0" smtClean="0"/>
              <a:t>énfasis en las vestiduras sacerdotales nos enseña la importancia de dar honor y esplendor a Dios y los mandamientos</a:t>
            </a:r>
            <a:r>
              <a:rPr lang="es-ES" sz="3100" i="1" dirty="0" smtClean="0"/>
              <a:t>. </a:t>
            </a:r>
          </a:p>
          <a:p>
            <a:r>
              <a:rPr lang="es-ES" sz="3100" dirty="0" smtClean="0"/>
              <a:t>La </a:t>
            </a:r>
            <a:r>
              <a:rPr lang="es-ES" sz="3100" dirty="0" smtClean="0"/>
              <a:t>construcción e institución del Mishkán, el santuario portátil </a:t>
            </a:r>
            <a:r>
              <a:rPr lang="es-ES" sz="3100" dirty="0" smtClean="0"/>
              <a:t>fue </a:t>
            </a:r>
            <a:r>
              <a:rPr lang="es-ES" sz="3100" dirty="0" smtClean="0"/>
              <a:t>el lugar de culto de los israelitas y la Casa de Dios entre el pueblo durante los años de </a:t>
            </a:r>
            <a:r>
              <a:rPr lang="es-ES" sz="3100" dirty="0" smtClean="0"/>
              <a:t>peregrinaje </a:t>
            </a:r>
            <a:r>
              <a:rPr lang="es-ES" sz="3100" dirty="0" smtClean="0"/>
              <a:t>en el desierto</a:t>
            </a:r>
            <a:endParaRPr lang="es-ES" sz="3100" dirty="0" smtClean="0"/>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sz="3150" dirty="0" smtClean="0"/>
              <a:t>Parashat </a:t>
            </a:r>
            <a:r>
              <a:rPr lang="es-ES" sz="3150" dirty="0" smtClean="0"/>
              <a:t>Tetzavéh </a:t>
            </a:r>
            <a:r>
              <a:rPr lang="es-ES" sz="3150" dirty="0" smtClean="0"/>
              <a:t>se enfoca específicamente en los Kohanim, los Sacerdotes que realizan los rituales y sacrificios en nombre del pueblo. </a:t>
            </a:r>
            <a:endParaRPr lang="es-ES" sz="3150" dirty="0" smtClean="0"/>
          </a:p>
          <a:p>
            <a:r>
              <a:rPr lang="es-ES" sz="3150" dirty="0" smtClean="0"/>
              <a:t>Se </a:t>
            </a:r>
            <a:r>
              <a:rPr lang="es-ES" sz="3150" dirty="0" smtClean="0"/>
              <a:t>dan grandes descripciones detalladas de las complejas vestimentas rituales del Kohen Gadol (el Sumo Sacerdote, regiamente resplandeciente en oro y adornos de piedras preciosas. </a:t>
            </a: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dirty="0" smtClean="0"/>
              <a:t>También se dan detalles sobre el período de siete días de sacrificios y rituales requeridos para consagrar a los sacerdotes para el servicio. </a:t>
            </a:r>
          </a:p>
          <a:p>
            <a:r>
              <a:rPr lang="es-ES" dirty="0" smtClean="0"/>
              <a:t>La parashá termina con una breve descripción del altar de oro sobre el cual se ofreció el incienso y cómo se debe consagrar.</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sz="3000" b="1" i="1" dirty="0" smtClean="0"/>
              <a:t>Enfoque</a:t>
            </a:r>
            <a:r>
              <a:rPr lang="es-ES" sz="3000" i="1" dirty="0" smtClean="0"/>
              <a:t> -   </a:t>
            </a:r>
            <a:r>
              <a:rPr lang="es-ES" sz="3000" dirty="0" smtClean="0"/>
              <a:t>Haz </a:t>
            </a:r>
            <a:r>
              <a:rPr lang="es-ES" sz="3000" dirty="0" smtClean="0"/>
              <a:t>vestiduras sagradas para Aarón tu hermano, para dignidad y esplendor. </a:t>
            </a:r>
            <a:r>
              <a:rPr lang="es-ES" sz="2000" b="1" dirty="0" smtClean="0"/>
              <a:t>(Éxodo 28:2</a:t>
            </a:r>
            <a:r>
              <a:rPr lang="es-ES" sz="2000" b="1" dirty="0" smtClean="0"/>
              <a:t>)</a:t>
            </a:r>
            <a:endParaRPr lang="es-ES" b="1" dirty="0" smtClean="0"/>
          </a:p>
          <a:p>
            <a:r>
              <a:rPr lang="es-ES" sz="3000" b="1" i="1" dirty="0" smtClean="0"/>
              <a:t>Peshat</a:t>
            </a:r>
            <a:r>
              <a:rPr lang="es-ES" sz="3000" dirty="0" smtClean="0"/>
              <a:t> -  Siguiendo </a:t>
            </a:r>
            <a:r>
              <a:rPr lang="es-ES" sz="3000" dirty="0" smtClean="0"/>
              <a:t>las instrucciones para la construcción del </a:t>
            </a:r>
            <a:r>
              <a:rPr lang="es-ES" sz="3000" i="1" dirty="0" smtClean="0"/>
              <a:t>Aron Kodesh </a:t>
            </a:r>
            <a:r>
              <a:rPr lang="es-ES" sz="3000" dirty="0" smtClean="0"/>
              <a:t>(el Arca) en la parashá de la semana pasada y el encendido del </a:t>
            </a:r>
            <a:r>
              <a:rPr lang="es-ES" sz="3000" i="1" dirty="0" smtClean="0"/>
              <a:t>Ner Tamid </a:t>
            </a:r>
            <a:r>
              <a:rPr lang="es-ES" sz="3000" dirty="0" smtClean="0"/>
              <a:t>(Luz Eterna) al comienzo de la porción de la semana, la atención de la Torá se dirige a cuestiones relacionadas con los Cohanim </a:t>
            </a:r>
            <a:r>
              <a:rPr lang="es-ES" sz="3000" dirty="0" smtClean="0"/>
              <a:t>(sacerdotes</a:t>
            </a:r>
            <a:r>
              <a:rPr lang="es-ES" sz="3000" dirty="0" smtClean="0"/>
              <a:t>).</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sz="3120" dirty="0" smtClean="0"/>
              <a:t>En cierto modo, se considera que los Sacerdotes pertenecen a la misma categoría de </a:t>
            </a:r>
            <a:r>
              <a:rPr lang="es-ES" sz="3120" i="1" dirty="0" smtClean="0"/>
              <a:t>Klay Kodesh </a:t>
            </a:r>
            <a:r>
              <a:rPr lang="es-ES" sz="3120" dirty="0" smtClean="0"/>
              <a:t>("herramientas sagradas") que los demás objetos construidos para el Mishkán. </a:t>
            </a:r>
            <a:endParaRPr lang="es-ES" sz="3120" dirty="0" smtClean="0"/>
          </a:p>
          <a:p>
            <a:r>
              <a:rPr lang="es-ES" sz="3120" dirty="0" smtClean="0"/>
              <a:t>Aarón</a:t>
            </a:r>
            <a:r>
              <a:rPr lang="es-ES" sz="3120" dirty="0" smtClean="0"/>
              <a:t>, el hermano de Moisés, y sus hijos son seleccionados para servir en este cargo importante y hereditario de liderazgo religioso</a:t>
            </a:r>
            <a:r>
              <a:rPr lang="es-ES" sz="3120"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sz="3120" dirty="0" smtClean="0"/>
              <a:t>Pero</a:t>
            </a:r>
            <a:r>
              <a:rPr lang="es-ES" sz="3120" dirty="0" smtClean="0"/>
              <a:t>, antes de cualquier discusión sobre las responsabilidades reales del Sacerdote, se describen sus elaboradas y regias vestiduras. </a:t>
            </a:r>
            <a:endParaRPr lang="es-ES" sz="3120" dirty="0" smtClean="0"/>
          </a:p>
          <a:p>
            <a:r>
              <a:rPr lang="es-ES" sz="3120" dirty="0" smtClean="0"/>
              <a:t>Como </a:t>
            </a:r>
            <a:r>
              <a:rPr lang="es-ES" sz="3120" dirty="0" smtClean="0"/>
              <a:t>todos los demás implementos que se usarán en el Tabernáculo para la adoración de Dios, las vestiduras sacerdotales deben estar hechas de los materiales más finos, para que sean tanto funcionales como espléndidas. </a:t>
            </a:r>
            <a:endParaRPr lang="es-ES" sz="3120" dirty="0" smtClean="0"/>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sz="3100" dirty="0" smtClean="0"/>
              <a:t>El </a:t>
            </a:r>
            <a:r>
              <a:rPr lang="es-ES" sz="3100" dirty="0" smtClean="0"/>
              <a:t>traje del sumo sacerdote en especial es muy simbólico de la responsabilidad del Kohen Gadol de servir en nombre del pueblo</a:t>
            </a:r>
            <a:r>
              <a:rPr lang="es-ES" sz="3100" dirty="0" smtClean="0"/>
              <a:t>.</a:t>
            </a:r>
          </a:p>
          <a:p>
            <a:r>
              <a:rPr lang="es-ES" sz="3100" b="1" i="1" dirty="0" smtClean="0"/>
              <a:t>Drash</a:t>
            </a:r>
            <a:r>
              <a:rPr lang="es-ES" sz="3100" dirty="0" smtClean="0"/>
              <a:t> -   “</a:t>
            </a:r>
            <a:r>
              <a:rPr lang="es-ES" sz="3100" dirty="0" smtClean="0"/>
              <a:t>La ropa </a:t>
            </a:r>
            <a:r>
              <a:rPr lang="es-ES" sz="3100" dirty="0" smtClean="0"/>
              <a:t>dice del hombre</a:t>
            </a:r>
            <a:r>
              <a:rPr lang="es-ES" sz="3100" dirty="0" smtClean="0"/>
              <a:t>”, dice el viejo refrán. Bueno, la ropa ciertamente parece impresionarnos a los seres humanos. Nada te dice más acerca de una persona, o da una mejor primera impresión, que cómo se viste. </a:t>
            </a:r>
            <a:endParaRPr lang="es-ES" sz="3100" dirty="0" smtClean="0"/>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p:txBody>
      </p:sp>
      <p:pic>
        <p:nvPicPr>
          <p:cNvPr id="2050" name="Picture 2"/>
          <p:cNvPicPr>
            <a:picLocks noChangeAspect="1" noChangeArrowheads="1"/>
          </p:cNvPicPr>
          <p:nvPr/>
        </p:nvPicPr>
        <p:blipFill>
          <a:blip r:embed="rId3"/>
          <a:srcRect/>
          <a:stretch>
            <a:fillRect/>
          </a:stretch>
        </p:blipFill>
        <p:spPr bwMode="auto">
          <a:xfrm>
            <a:off x="614363" y="1233488"/>
            <a:ext cx="7915275" cy="439102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dirty="0" smtClean="0"/>
              <a:t>Es </a:t>
            </a:r>
            <a:r>
              <a:rPr lang="es-ES" dirty="0" smtClean="0"/>
              <a:t>bastante notable, de verdad. El carácter completo de una persona lo puede resumir alguien que no la conoce simplemente por cómo está vestida</a:t>
            </a:r>
            <a:r>
              <a:rPr lang="es-ES" dirty="0" smtClean="0"/>
              <a:t>.</a:t>
            </a:r>
          </a:p>
          <a:p>
            <a:r>
              <a:rPr lang="es-ES" dirty="0" smtClean="0"/>
              <a:t>Se han ganado y perdido trabajos, se han continuado o terminado relaciones, todo basado en la ropa que usamos.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p:txBody>
      </p:sp>
      <p:pic>
        <p:nvPicPr>
          <p:cNvPr id="3074" name="Picture 2"/>
          <p:cNvPicPr>
            <a:picLocks noChangeAspect="1" noChangeArrowheads="1"/>
          </p:cNvPicPr>
          <p:nvPr/>
        </p:nvPicPr>
        <p:blipFill>
          <a:blip r:embed="rId3"/>
          <a:srcRect/>
          <a:stretch>
            <a:fillRect/>
          </a:stretch>
        </p:blipFill>
        <p:spPr bwMode="auto">
          <a:xfrm>
            <a:off x="240062" y="1294410"/>
            <a:ext cx="8696960" cy="5082639"/>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dirty="0" smtClean="0"/>
              <a:t>La </a:t>
            </a:r>
            <a:r>
              <a:rPr lang="es-ES" dirty="0" smtClean="0"/>
              <a:t>industria de la moda ciertamente entiende este importante detalle de la naturaleza humana. </a:t>
            </a:r>
            <a:endParaRPr lang="es-ES" dirty="0" smtClean="0"/>
          </a:p>
          <a:p>
            <a:r>
              <a:rPr lang="es-ES" dirty="0" smtClean="0"/>
              <a:t>Así </a:t>
            </a:r>
            <a:r>
              <a:rPr lang="es-ES" dirty="0" smtClean="0"/>
              <a:t>es como ganan su dinero. </a:t>
            </a:r>
            <a:endParaRPr lang="es-ES" dirty="0" smtClean="0"/>
          </a:p>
          <a:p>
            <a:r>
              <a:rPr lang="es-ES" dirty="0" smtClean="0"/>
              <a:t>Y </a:t>
            </a:r>
            <a:r>
              <a:rPr lang="es-ES" dirty="0" smtClean="0"/>
              <a:t>también lo hacen las escuelas y los militares.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dirty="0" smtClean="0"/>
              <a:t>El objetivo de poner a las personas en uniformes es minimizar sus diferencias; hacer imposible la individualización y reducir la independencia. Eres lo que llevas. </a:t>
            </a:r>
            <a:endParaRPr lang="es-ES" dirty="0" smtClean="0"/>
          </a:p>
          <a:p>
            <a:r>
              <a:rPr lang="es-ES" dirty="0" smtClean="0"/>
              <a:t>Cuando </a:t>
            </a:r>
            <a:r>
              <a:rPr lang="es-ES" dirty="0" smtClean="0"/>
              <a:t>nos vestimos igual que los demás es porque no queremos que nos vean diferentes. Cuando queremos destacar, podemos hacerlo a través de lo que usamos.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sz="3000" dirty="0" smtClean="0"/>
              <a:t>La Torá ciertamente también entiende esto. En la parashá de esta semana, se dedican más de cuarenta versos, un número inusualmente alto para un solo tema, al tema del </a:t>
            </a:r>
            <a:r>
              <a:rPr lang="es-ES" sz="3000" i="1" dirty="0" smtClean="0"/>
              <a:t>Bigdei </a:t>
            </a:r>
            <a:r>
              <a:rPr lang="es-ES" sz="3000" i="1" dirty="0" smtClean="0"/>
              <a:t>Kódesh</a:t>
            </a:r>
            <a:r>
              <a:rPr lang="es-ES" sz="3000" dirty="0" smtClean="0"/>
              <a:t>, la vestidura sagrada o vestimenta ritual para los sumos sacerdotes. “Haz </a:t>
            </a:r>
            <a:r>
              <a:rPr lang="es-ES" sz="3000" i="1" dirty="0" smtClean="0"/>
              <a:t>Bigdei Kodesh</a:t>
            </a:r>
            <a:r>
              <a:rPr lang="es-ES" sz="3000" dirty="0" smtClean="0"/>
              <a:t>, vestiduras sagradas, para Aarón tu hermano”, se le dice a Moisés, “para dignidad y esplendor”.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sz="3050" dirty="0" smtClean="0"/>
              <a:t>La </a:t>
            </a:r>
            <a:r>
              <a:rPr lang="es-ES" sz="3050" dirty="0" smtClean="0"/>
              <a:t>mayor parte del resto de este texto es una elaboración de este mandato; detalles de cómo se van a hacer estas prendas</a:t>
            </a:r>
            <a:r>
              <a:rPr lang="es-ES" sz="3050" dirty="0" smtClean="0"/>
              <a:t>.</a:t>
            </a:r>
          </a:p>
          <a:p>
            <a:r>
              <a:rPr lang="es-ES" sz="3050" dirty="0" smtClean="0"/>
              <a:t>Entonces, ¿qué es tan importante acerca de las vestiduras del Sumo Sacerdote? ¿No se enfoca el judaísmo, particularmente en un sentido ritual, en las cualidades internas, desaprobando el materialismo externo como la ropa? </a:t>
            </a:r>
            <a:endParaRPr lang="es-ES" sz="3050" dirty="0" smtClean="0"/>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dirty="0" smtClean="0"/>
              <a:t>¿</a:t>
            </a:r>
            <a:r>
              <a:rPr lang="es-ES" dirty="0" smtClean="0"/>
              <a:t>Cómo, pues, pueden ser santas estas vestiduras? </a:t>
            </a:r>
            <a:endParaRPr lang="es-ES" dirty="0" smtClean="0"/>
          </a:p>
          <a:p>
            <a:r>
              <a:rPr lang="es-ES" dirty="0" smtClean="0"/>
              <a:t>¿</a:t>
            </a:r>
            <a:r>
              <a:rPr lang="es-ES" dirty="0" smtClean="0"/>
              <a:t>Cómo pueden ellos solos traer dignidad y esplendor</a:t>
            </a:r>
            <a:r>
              <a:rPr lang="es-ES" dirty="0" smtClean="0"/>
              <a:t>?</a:t>
            </a:r>
          </a:p>
          <a:p>
            <a:r>
              <a:rPr lang="es-ES" dirty="0" smtClean="0"/>
              <a:t>Parece que la Torá de hecho nos está diciendo que la ropa hace al hombre, o al menos el papel en el que el hombre está sirviendo.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dirty="0" smtClean="0"/>
              <a:t>Aarón</a:t>
            </a:r>
            <a:r>
              <a:rPr lang="es-ES" dirty="0" smtClean="0"/>
              <a:t>, ya muy respetado y amado entre la gente, debe vestirse como corresponde a un Kohen Gadol, un Sumo Sacerdote. </a:t>
            </a:r>
            <a:endParaRPr lang="es-ES" dirty="0" smtClean="0"/>
          </a:p>
          <a:p>
            <a:r>
              <a:rPr lang="es-ES" dirty="0" smtClean="0"/>
              <a:t>Cuando </a:t>
            </a:r>
            <a:r>
              <a:rPr lang="es-ES" dirty="0" smtClean="0"/>
              <a:t>se ocupa en una obra santa, debe vestirse adecuadamente con vestiduras sagradas; ropa que añade dignidad y esplendor al trabajo.</a:t>
            </a:r>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sz="2800" dirty="0" smtClean="0"/>
              <a:t>Esto es </a:t>
            </a:r>
            <a:r>
              <a:rPr lang="es-ES" sz="2800" i="1" dirty="0" smtClean="0"/>
              <a:t>Hiddur </a:t>
            </a:r>
            <a:r>
              <a:rPr lang="es-ES" sz="2800" i="1" dirty="0" smtClean="0"/>
              <a:t>Mitzvá</a:t>
            </a:r>
            <a:r>
              <a:rPr lang="es-ES" sz="2800" dirty="0" smtClean="0"/>
              <a:t>: </a:t>
            </a:r>
            <a:r>
              <a:rPr lang="es-ES" sz="2800" dirty="0" smtClean="0"/>
              <a:t>la mejora del cumplimiento de una mitzvá (mandamiento), a través del adorno del acto. </a:t>
            </a:r>
            <a:endParaRPr lang="es-ES" sz="2800" dirty="0" smtClean="0"/>
          </a:p>
          <a:p>
            <a:r>
              <a:rPr lang="es-ES" sz="2800" dirty="0" smtClean="0"/>
              <a:t>Es </a:t>
            </a:r>
            <a:r>
              <a:rPr lang="es-ES" sz="2800" dirty="0" smtClean="0"/>
              <a:t>por eso que decimos Kidush sobre vino fino en una hermosa copa en lugar de sobre jugo en una copa de papel. </a:t>
            </a:r>
            <a:endParaRPr lang="es-ES" sz="2800" dirty="0" smtClean="0"/>
          </a:p>
          <a:p>
            <a:r>
              <a:rPr lang="es-ES" sz="2800" dirty="0" smtClean="0"/>
              <a:t>Ambos </a:t>
            </a:r>
            <a:r>
              <a:rPr lang="es-ES" sz="2800" dirty="0" smtClean="0"/>
              <a:t>cumplirán con el requisito mínimo de la mitzvá, pero al agregar belleza, agregamos a la santidad del acto.</a:t>
            </a:r>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p:txBody>
      </p:sp>
      <p:pic>
        <p:nvPicPr>
          <p:cNvPr id="4098" name="Picture 2"/>
          <p:cNvPicPr>
            <a:picLocks noChangeAspect="1" noChangeArrowheads="1"/>
          </p:cNvPicPr>
          <p:nvPr/>
        </p:nvPicPr>
        <p:blipFill>
          <a:blip r:embed="rId3"/>
          <a:srcRect/>
          <a:stretch>
            <a:fillRect/>
          </a:stretch>
        </p:blipFill>
        <p:spPr bwMode="auto">
          <a:xfrm>
            <a:off x="391490" y="1092527"/>
            <a:ext cx="8068149" cy="507076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dirty="0" smtClean="0"/>
              <a:t>Rambán </a:t>
            </a:r>
            <a:r>
              <a:rPr lang="es-ES" dirty="0" smtClean="0"/>
              <a:t>señala que en las enseñanzas místicas, </a:t>
            </a:r>
            <a:r>
              <a:rPr lang="es-ES" dirty="0" smtClean="0"/>
              <a:t>Kavod </a:t>
            </a:r>
            <a:r>
              <a:rPr lang="es-ES" dirty="0" smtClean="0"/>
              <a:t>y </a:t>
            </a:r>
            <a:r>
              <a:rPr lang="es-ES" dirty="0" smtClean="0"/>
              <a:t>Tiferet </a:t>
            </a:r>
            <a:r>
              <a:rPr lang="es-ES" dirty="0" smtClean="0"/>
              <a:t>son Sefirot, términos cabalísticos para las emanaciones de Dios. </a:t>
            </a:r>
            <a:endParaRPr lang="es-ES" dirty="0" smtClean="0"/>
          </a:p>
          <a:p>
            <a:r>
              <a:rPr lang="es-ES" dirty="0" smtClean="0"/>
              <a:t>Y </a:t>
            </a:r>
            <a:r>
              <a:rPr lang="es-ES" dirty="0" smtClean="0"/>
              <a:t>así, a través de estos tipos muy específicos de prendas que usa el Sacerdote, Dios se está conectando con el pueblo y la presencia de Dios entre el pueblo se demuestra aún más.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sz="2900" dirty="0" smtClean="0"/>
              <a:t>De </a:t>
            </a:r>
            <a:r>
              <a:rPr lang="es-ES" sz="2900" dirty="0" smtClean="0"/>
              <a:t>alguna manera, la chispa de Dios que reside en todos nosotros, se saca a relucir en el sacerdote y se lleva por fuera con su vestimenta</a:t>
            </a:r>
            <a:r>
              <a:rPr lang="es-ES" sz="2900" dirty="0" smtClean="0"/>
              <a:t>.</a:t>
            </a:r>
          </a:p>
          <a:p>
            <a:r>
              <a:rPr lang="es-ES" sz="2900" dirty="0" smtClean="0"/>
              <a:t>Así como la corona y los colores reales inspiran el respeto de un pueblo por un rey, y realzan su posición entre su pueblo, así también el </a:t>
            </a:r>
            <a:r>
              <a:rPr lang="es-ES" sz="2900" i="1" dirty="0" smtClean="0"/>
              <a:t>Bigdei Kodesh </a:t>
            </a:r>
            <a:r>
              <a:rPr lang="es-ES" sz="2900" dirty="0" smtClean="0"/>
              <a:t>añade mucho al honor y la estima del Sumo Sacerdote, y al Divino a quien el Sumo Sacerdote sirve.</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dirty="0" smtClean="0"/>
              <a:t>Al vestirse con prendas especiales, al sacerdote se le recuerda constantemente su papel especial y la santidad de su llamado. </a:t>
            </a:r>
            <a:endParaRPr lang="es-ES" dirty="0" smtClean="0"/>
          </a:p>
          <a:p>
            <a:r>
              <a:rPr lang="es-ES" dirty="0" smtClean="0"/>
              <a:t>Es </a:t>
            </a:r>
            <a:r>
              <a:rPr lang="es-ES" dirty="0" smtClean="0"/>
              <a:t>un símbolo, un recordatorio. </a:t>
            </a:r>
            <a:endParaRPr lang="es-ES" dirty="0" smtClean="0"/>
          </a:p>
          <a:p>
            <a:r>
              <a:rPr lang="es-ES" dirty="0" smtClean="0"/>
              <a:t>Pero </a:t>
            </a:r>
            <a:r>
              <a:rPr lang="es-ES" i="1" dirty="0" smtClean="0"/>
              <a:t>Bigdei Kodesh</a:t>
            </a:r>
            <a:r>
              <a:rPr lang="es-ES" dirty="0" smtClean="0"/>
              <a:t>, las ropas sagradas, solo son sagradas cuando cubren a </a:t>
            </a:r>
            <a:r>
              <a:rPr lang="es-ES" i="1" dirty="0" smtClean="0"/>
              <a:t>Ish Kodesh</a:t>
            </a:r>
            <a:r>
              <a:rPr lang="es-ES" dirty="0" smtClean="0"/>
              <a:t>, una persona santa. Para ser un </a:t>
            </a:r>
            <a:r>
              <a:rPr lang="es-ES" i="1" dirty="0" smtClean="0"/>
              <a:t>Ish Kadosh </a:t>
            </a:r>
            <a:r>
              <a:rPr lang="es-ES" dirty="0" smtClean="0"/>
              <a:t>no es necesario ser sacerdote.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dirty="0" smtClean="0"/>
              <a:t>Todos </a:t>
            </a:r>
            <a:r>
              <a:rPr lang="es-ES" dirty="0" smtClean="0"/>
              <a:t>tenemos el potencial para tal santidad. Tal vez sólo tenemos que vestir la parte</a:t>
            </a:r>
            <a:r>
              <a:rPr lang="es-ES" dirty="0" smtClean="0"/>
              <a:t>...</a:t>
            </a:r>
          </a:p>
          <a:p>
            <a:r>
              <a:rPr lang="es-ES" dirty="0" smtClean="0"/>
              <a:t>El Sumo Sacerdote es comparado con un ángel, y debe tener vestiduras especiales para hacer su trabajo. </a:t>
            </a:r>
            <a:endParaRPr lang="es-ES" dirty="0" smtClean="0"/>
          </a:p>
          <a:p>
            <a:r>
              <a:rPr lang="es-ES" dirty="0" smtClean="0"/>
              <a:t>Así </a:t>
            </a:r>
            <a:r>
              <a:rPr lang="es-ES" dirty="0" smtClean="0"/>
              <a:t>como un ángel es puro, el Kohen Gadol debe ser puro mientras realiza sus tareas.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dirty="0" smtClean="0"/>
              <a:t>El rabino </a:t>
            </a:r>
            <a:r>
              <a:rPr lang="es-ES" dirty="0" smtClean="0"/>
              <a:t>Bahaye </a:t>
            </a:r>
            <a:r>
              <a:rPr lang="es-ES" dirty="0" smtClean="0"/>
              <a:t>pregunta: ¿Por qué solo se enumeran seis prendas en esta parte, cuando el Sumo Sacerdote en realidad vestía ocho prendas? </a:t>
            </a:r>
            <a:endParaRPr lang="es-ES" dirty="0" smtClean="0"/>
          </a:p>
          <a:p>
            <a:r>
              <a:rPr lang="es-ES" dirty="0" smtClean="0"/>
              <a:t>Porque </a:t>
            </a:r>
            <a:r>
              <a:rPr lang="es-ES" dirty="0" smtClean="0"/>
              <a:t>esta parashá se refiere únicamente a las prendas con las que Moisés lo viste. </a:t>
            </a:r>
            <a:endParaRPr lang="es-ES" dirty="0" smtClean="0"/>
          </a:p>
          <a:p>
            <a:r>
              <a:rPr lang="es-ES" dirty="0" smtClean="0"/>
              <a:t>El </a:t>
            </a:r>
            <a:r>
              <a:rPr lang="es-ES" dirty="0" smtClean="0"/>
              <a:t>Sumo Sacerdote mismo se puso los pantalones en privado;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r>
              <a:rPr lang="es-ES" dirty="0" smtClean="0"/>
              <a:t>y </a:t>
            </a:r>
            <a:r>
              <a:rPr lang="es-ES" dirty="0" smtClean="0"/>
              <a:t>el </a:t>
            </a:r>
            <a:r>
              <a:rPr lang="es-ES" i="1" dirty="0" smtClean="0"/>
              <a:t>tzitz</a:t>
            </a:r>
            <a:r>
              <a:rPr lang="es-ES" dirty="0" smtClean="0"/>
              <a:t> era una plaquita de oro que llevaba en la frente. </a:t>
            </a:r>
            <a:endParaRPr lang="es-ES" dirty="0" smtClean="0"/>
          </a:p>
          <a:p>
            <a:r>
              <a:rPr lang="es-ES" dirty="0" smtClean="0"/>
              <a:t>Era </a:t>
            </a:r>
            <a:r>
              <a:rPr lang="es-ES" dirty="0" smtClean="0"/>
              <a:t>un accesorio más que una prenda de vestir, por lo que no se menciona aquí. (Tze'enah Ur'enah)</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ES" sz="1600" b="1" i="1" dirty="0" smtClean="0"/>
              <a:t>La Ropa Dice de la Persona</a:t>
            </a:r>
            <a:endParaRPr lang="es-ES" sz="1600" b="1" i="1" dirty="0" smtClean="0"/>
          </a:p>
          <a:p>
            <a:endParaRPr lang="es-ES" dirty="0" smtClean="0"/>
          </a:p>
        </p:txBody>
      </p:sp>
      <p:pic>
        <p:nvPicPr>
          <p:cNvPr id="5122" name="Picture 2"/>
          <p:cNvPicPr>
            <a:picLocks noChangeAspect="1" noChangeArrowheads="1"/>
          </p:cNvPicPr>
          <p:nvPr/>
        </p:nvPicPr>
        <p:blipFill>
          <a:blip r:embed="rId3"/>
          <a:srcRect/>
          <a:stretch>
            <a:fillRect/>
          </a:stretch>
        </p:blipFill>
        <p:spPr bwMode="auto">
          <a:xfrm>
            <a:off x="58310" y="1615044"/>
            <a:ext cx="9133233" cy="3586348"/>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endParaRPr lang="es-ES" dirty="0" smtClean="0"/>
          </a:p>
        </p:txBody>
      </p:sp>
      <p:pic>
        <p:nvPicPr>
          <p:cNvPr id="8194" name="Picture 2"/>
          <p:cNvPicPr>
            <a:picLocks noChangeAspect="1" noChangeArrowheads="1"/>
          </p:cNvPicPr>
          <p:nvPr/>
        </p:nvPicPr>
        <p:blipFill>
          <a:blip r:embed="rId3"/>
          <a:srcRect/>
          <a:stretch>
            <a:fillRect/>
          </a:stretch>
        </p:blipFill>
        <p:spPr bwMode="auto">
          <a:xfrm>
            <a:off x="-10439" y="1323567"/>
            <a:ext cx="9154439" cy="5034216"/>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2800" b="1" i="1" dirty="0" smtClean="0"/>
              <a:t>Purim de cada día – Kipurim de cada </a:t>
            </a:r>
            <a:r>
              <a:rPr lang="es-ES" sz="2800" b="1" i="1" dirty="0" smtClean="0"/>
              <a:t>noche</a:t>
            </a:r>
          </a:p>
          <a:p>
            <a:pPr algn="ctr"/>
            <a:r>
              <a:rPr lang="es-ES" sz="2000" dirty="0" smtClean="0"/>
              <a:t>Notas de la OU</a:t>
            </a:r>
            <a:endParaRPr lang="es-ES" sz="2000" dirty="0" smtClean="0"/>
          </a:p>
          <a:p>
            <a:r>
              <a:rPr lang="es-ES" sz="2800" dirty="0" smtClean="0"/>
              <a:t>Los Ba’alei HaKabalá descubrieron </a:t>
            </a:r>
            <a:r>
              <a:rPr lang="es-ES" sz="2800" dirty="0" smtClean="0"/>
              <a:t>asociaciones místicas y paralelos entre Purim y Yom Kippurim. </a:t>
            </a:r>
            <a:endParaRPr lang="es-ES" sz="2800" dirty="0" smtClean="0"/>
          </a:p>
          <a:p>
            <a:r>
              <a:rPr lang="es-ES" sz="2800" dirty="0" smtClean="0"/>
              <a:t>Hay una declaración desconcertante de uno de los rabinos más famosos y expertos en Cabalá (conocimiento místico judío) del último milenio, el rabino Isaac Luria (conocido como el Arizal), que vivió a mediados del siglo XVI en la hermosa ciudad de Safed. (Tzefat), en Israel. </a:t>
            </a:r>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2800" b="1" i="1" dirty="0" smtClean="0"/>
              <a:t>Purim de cada día – Kipurim de cada </a:t>
            </a:r>
            <a:r>
              <a:rPr lang="es-ES" sz="2800" b="1" i="1" dirty="0" smtClean="0"/>
              <a:t>noche</a:t>
            </a:r>
          </a:p>
          <a:p>
            <a:pPr algn="ctr"/>
            <a:r>
              <a:rPr lang="es-ES" sz="2000" dirty="0" smtClean="0"/>
              <a:t>Notas de la OU</a:t>
            </a:r>
            <a:endParaRPr lang="es-ES" sz="2000" dirty="0" smtClean="0"/>
          </a:p>
          <a:p>
            <a:r>
              <a:rPr lang="es-ES" sz="2800" dirty="0" smtClean="0"/>
              <a:t>Los Ba’alei HaKabalá descubrieron </a:t>
            </a:r>
            <a:r>
              <a:rPr lang="es-ES" sz="2800" dirty="0" smtClean="0"/>
              <a:t>asociaciones místicas y paralelos entre Purim y Yom Kippurim. </a:t>
            </a:r>
            <a:endParaRPr lang="es-ES" sz="2800" dirty="0" smtClean="0"/>
          </a:p>
          <a:p>
            <a:r>
              <a:rPr lang="es-ES" sz="2800" dirty="0" smtClean="0"/>
              <a:t>Hay una declaración desconcertante de uno de los rabinos más famosos y expertos en Cabalá (conocimiento místico judío) del último milenio, el rabino Isaac Luria (conocido como el Arizal), que vivió a mediados del siglo XVI en la hermosa ciudad de Safed. (Tzefat), en Israel. </a:t>
            </a:r>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Al </a:t>
            </a:r>
            <a:r>
              <a:rPr lang="es-ES" dirty="0" smtClean="0"/>
              <a:t>comentar sobre la festividad judía de Purim (que comienza este </a:t>
            </a:r>
            <a:r>
              <a:rPr lang="es-ES" dirty="0" smtClean="0"/>
              <a:t>martes 7 </a:t>
            </a:r>
            <a:r>
              <a:rPr lang="es-ES" dirty="0" smtClean="0"/>
              <a:t>de marzo </a:t>
            </a:r>
            <a:r>
              <a:rPr lang="es-ES" dirty="0" smtClean="0"/>
              <a:t>y </a:t>
            </a:r>
            <a:r>
              <a:rPr lang="es-ES" dirty="0" smtClean="0"/>
              <a:t>continúa hasta el </a:t>
            </a:r>
            <a:r>
              <a:rPr lang="es-ES" dirty="0" smtClean="0"/>
              <a:t>miércoles por </a:t>
            </a:r>
            <a:r>
              <a:rPr lang="es-ES" dirty="0" smtClean="0"/>
              <a:t>la noche), el rabino Luria dijo que tiene mayor </a:t>
            </a:r>
            <a:r>
              <a:rPr lang="es-ES" dirty="0" smtClean="0"/>
              <a:t>santidad... </a:t>
            </a:r>
            <a:r>
              <a:rPr lang="es-ES" dirty="0" smtClean="0"/>
              <a:t>¡que Yom </a:t>
            </a:r>
            <a:r>
              <a:rPr lang="es-ES" dirty="0" smtClean="0"/>
              <a:t>Kipur!</a:t>
            </a:r>
          </a:p>
          <a:p>
            <a:r>
              <a:rPr lang="es-ES" dirty="0" smtClean="0"/>
              <a:t>La </a:t>
            </a:r>
            <a:r>
              <a:rPr lang="es-ES" b="1" i="1" dirty="0" smtClean="0"/>
              <a:t>kaf</a:t>
            </a:r>
            <a:r>
              <a:rPr lang="es-ES" dirty="0" smtClean="0"/>
              <a:t> </a:t>
            </a:r>
            <a:r>
              <a:rPr lang="es-ES" dirty="0" smtClean="0"/>
              <a:t>inicial en Kipurim indica que Yom Kipurim es un “día como Purim”, ¡Qué extraña asociación!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a:t>
            </a:r>
            <a:r>
              <a:rPr lang="es-ES" dirty="0" smtClean="0"/>
              <a:t>Pensar que el maravilloso Yom Kippur es de alguna manera similar al alegre y bullicioso Purim! </a:t>
            </a:r>
            <a:endParaRPr lang="es-ES" dirty="0" smtClean="0"/>
          </a:p>
          <a:p>
            <a:r>
              <a:rPr lang="es-ES" dirty="0" smtClean="0"/>
              <a:t>¡</a:t>
            </a:r>
            <a:r>
              <a:rPr lang="es-ES" dirty="0" smtClean="0"/>
              <a:t>Imagínese que el día más solemne y serio del año es similar al día más estridente y frívolo</a:t>
            </a:r>
            <a:r>
              <a:rPr lang="es-ES" dirty="0" smtClean="0"/>
              <a:t>!</a:t>
            </a:r>
          </a:p>
          <a:p>
            <a:r>
              <a:rPr lang="es-ES" dirty="0" smtClean="0"/>
              <a:t> </a:t>
            </a:r>
            <a:r>
              <a:rPr lang="es-ES" dirty="0" smtClean="0"/>
              <a:t>¿En qué se asemeja Iom Kipur a Purim?</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p:txBody>
      </p:sp>
      <p:pic>
        <p:nvPicPr>
          <p:cNvPr id="6146" name="Picture 2"/>
          <p:cNvPicPr>
            <a:picLocks noChangeAspect="1" noChangeArrowheads="1"/>
          </p:cNvPicPr>
          <p:nvPr/>
        </p:nvPicPr>
        <p:blipFill>
          <a:blip r:embed="rId3"/>
          <a:srcRect/>
          <a:stretch>
            <a:fillRect/>
          </a:stretch>
        </p:blipFill>
        <p:spPr bwMode="auto">
          <a:xfrm>
            <a:off x="1090613" y="1604963"/>
            <a:ext cx="6962775" cy="364807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Lo que muchos judíos consideran una fiesta menor, una mascarada principalmente para niños o una versión judía de </a:t>
            </a:r>
            <a:r>
              <a:rPr lang="es-ES" i="1" dirty="0" smtClean="0"/>
              <a:t>Mardi Gras </a:t>
            </a:r>
            <a:r>
              <a:rPr lang="es-ES" dirty="0" smtClean="0"/>
              <a:t>(es decir, una excusa para la borrachera), es en realidad, según el rabino Luria, una ocasión extremadamente </a:t>
            </a:r>
            <a:r>
              <a:rPr lang="es-ES" dirty="0" smtClean="0"/>
              <a:t>sagrada. </a:t>
            </a:r>
          </a:p>
          <a:p>
            <a:r>
              <a:rPr lang="es-ES" dirty="0" smtClean="0"/>
              <a:t>En </a:t>
            </a:r>
            <a:r>
              <a:rPr lang="es-ES" dirty="0" smtClean="0"/>
              <a:t>cierto sentido, afirma, ¡incluso eclipsa nuestro Día de Expiación!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3000" dirty="0" smtClean="0"/>
              <a:t>Y </a:t>
            </a:r>
            <a:r>
              <a:rPr lang="es-ES" sz="3000" dirty="0" smtClean="0"/>
              <a:t>esto a pesar de que Yom Kippur deriva de la propia Torá, mientras que la observancia de Purim, que conmemora la salvación del pueblo judío de los malvados designios de </a:t>
            </a:r>
            <a:r>
              <a:rPr lang="es-ES" sz="3000" dirty="0" smtClean="0"/>
              <a:t>Hamán</a:t>
            </a:r>
            <a:r>
              <a:rPr lang="es-ES" sz="3000" dirty="0" smtClean="0"/>
              <a:t>, consejero del rey del imperio persa (y antepasado espiritual de Adolf Hitler) en el siglo IV </a:t>
            </a:r>
            <a:r>
              <a:rPr lang="es-ES" sz="3000" dirty="0" smtClean="0"/>
              <a:t>a.e.c., </a:t>
            </a:r>
            <a:r>
              <a:rPr lang="es-ES" sz="3000" dirty="0" smtClean="0"/>
              <a:t>fue una promulgación muy posterior de nuestros Sabios rabínicos, como se describe en la tradición oral (Talmud).</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¿De qué estaba hablando el Arizal</a:t>
            </a:r>
            <a:r>
              <a:rPr lang="es-ES" dirty="0" smtClean="0"/>
              <a:t>?</a:t>
            </a:r>
          </a:p>
          <a:p>
            <a:r>
              <a:rPr lang="es-ES" dirty="0" smtClean="0"/>
              <a:t>La </a:t>
            </a:r>
            <a:r>
              <a:rPr lang="es-ES" dirty="0" smtClean="0"/>
              <a:t>respuesta completa requeriría un curso completo de estudio... pero aquí hay una pequeña muestra de lo que quiso decir</a:t>
            </a:r>
            <a:r>
              <a:rPr lang="es-ES" dirty="0" smtClean="0"/>
              <a:t>.</a:t>
            </a:r>
          </a:p>
          <a:p>
            <a:r>
              <a:rPr lang="es-ES" dirty="0" smtClean="0"/>
              <a:t>La </a:t>
            </a:r>
            <a:r>
              <a:rPr lang="es-ES" dirty="0" smtClean="0"/>
              <a:t>Torá nos enseña que hay </a:t>
            </a:r>
            <a:r>
              <a:rPr lang="es-ES" i="1" dirty="0" smtClean="0"/>
              <a:t>dos emociones primarias</a:t>
            </a:r>
            <a:r>
              <a:rPr lang="es-ES" dirty="0" smtClean="0"/>
              <a:t> que nos impulsan en nuestro viaje espiritual (de toda la vida) para elevarnos y acercarnos a nuestro Creador.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Uno </a:t>
            </a:r>
            <a:r>
              <a:rPr lang="es-ES" dirty="0" smtClean="0"/>
              <a:t>es </a:t>
            </a:r>
            <a:r>
              <a:rPr lang="es-ES" i="1" dirty="0" smtClean="0"/>
              <a:t>asombro</a:t>
            </a:r>
            <a:r>
              <a:rPr lang="es-ES" dirty="0" smtClean="0"/>
              <a:t> (</a:t>
            </a:r>
            <a:r>
              <a:rPr lang="es-ES" b="1" i="1" dirty="0" smtClean="0"/>
              <a:t>yir‘áh</a:t>
            </a:r>
            <a:r>
              <a:rPr lang="es-ES" dirty="0" smtClean="0"/>
              <a:t>, en hebreo), y el otro es </a:t>
            </a:r>
            <a:r>
              <a:rPr lang="es-ES" i="1" dirty="0" smtClean="0"/>
              <a:t>amor</a:t>
            </a:r>
            <a:r>
              <a:rPr lang="es-ES" dirty="0" smtClean="0"/>
              <a:t> (</a:t>
            </a:r>
            <a:r>
              <a:rPr lang="es-ES" b="1" i="1" dirty="0" smtClean="0"/>
              <a:t>ahava</a:t>
            </a:r>
            <a:r>
              <a:rPr lang="es-ES" dirty="0" smtClean="0"/>
              <a:t>). </a:t>
            </a:r>
            <a:endParaRPr lang="es-ES" dirty="0" smtClean="0"/>
          </a:p>
          <a:p>
            <a:r>
              <a:rPr lang="es-ES" dirty="0" smtClean="0"/>
              <a:t>Ambos </a:t>
            </a:r>
            <a:r>
              <a:rPr lang="es-ES" dirty="0" smtClean="0"/>
              <a:t>son necesarios, ya que Di-s es tanto nuestro “Padre” como nuestro “Rey”. </a:t>
            </a:r>
            <a:endParaRPr lang="es-ES" dirty="0" smtClean="0"/>
          </a:p>
          <a:p>
            <a:r>
              <a:rPr lang="es-ES" dirty="0" smtClean="0"/>
              <a:t>Él </a:t>
            </a:r>
            <a:r>
              <a:rPr lang="es-ES" dirty="0" smtClean="0"/>
              <a:t>está a la vez muy cerca de nosotros </a:t>
            </a:r>
            <a:r>
              <a:rPr lang="es-ES" dirty="0" smtClean="0"/>
              <a:t>(siempre supliendo </a:t>
            </a:r>
            <a:r>
              <a:rPr lang="es-ES" dirty="0" smtClean="0"/>
              <a:t>nuestras necesidades, escuchando nuestras oraciones, guiando nuestro progreso) y,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2700" dirty="0" smtClean="0"/>
              <a:t>sin </a:t>
            </a:r>
            <a:r>
              <a:rPr lang="es-ES" sz="2700" dirty="0" smtClean="0"/>
              <a:t>embargo, muy separado y alejado de nosotros (el Eterno, Hacedor del Cielo y la Tierra, cuya esencia está mucho más allá de nuestra capacidad de comprender). </a:t>
            </a:r>
            <a:endParaRPr lang="es-ES" sz="2700" dirty="0" smtClean="0"/>
          </a:p>
          <a:p>
            <a:r>
              <a:rPr lang="es-ES" sz="2700" dirty="0" smtClean="0"/>
              <a:t>El </a:t>
            </a:r>
            <a:r>
              <a:rPr lang="es-ES" sz="2700" dirty="0" smtClean="0"/>
              <a:t>amor nos acerca, en alegría y gratitud, mientras que el asombro nos impide volvernos demasiado acogedores, por así decirlo, con un Ser Supremo que nos dio nuestras vidas y nos confió la responsabilidad (y el libre albedrío) de vivirlas de acuerdo con Su pautas.</a:t>
            </a:r>
            <a:endParaRPr lang="es-ES" sz="2700" dirty="0" smtClean="0"/>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2900" dirty="0" smtClean="0"/>
              <a:t>Nuestros grandes maestros nos dicen que aunque ambas emociones son necesarias, la “superior” en la escala espiritual es el amor, </a:t>
            </a:r>
            <a:r>
              <a:rPr lang="es-ES" sz="2900" i="1" dirty="0" smtClean="0"/>
              <a:t>ahaváh</a:t>
            </a:r>
            <a:r>
              <a:rPr lang="es-ES" sz="2900" dirty="0" smtClean="0"/>
              <a:t>. </a:t>
            </a:r>
            <a:endParaRPr lang="es-ES" sz="2900" dirty="0" smtClean="0"/>
          </a:p>
          <a:p>
            <a:r>
              <a:rPr lang="es-ES" sz="2900" dirty="0" smtClean="0"/>
              <a:t>En </a:t>
            </a:r>
            <a:r>
              <a:rPr lang="es-ES" sz="2900" dirty="0" smtClean="0"/>
              <a:t>Yom Kippur, nos acercamos a Di-s principalmente a través del asombro, temblando ante Él y suplicándole sinceramente que nos ayude a mejorar y lograr la expiación (perdón y purificación espiritual) por nuestras transgresiones.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2800" dirty="0" smtClean="0"/>
              <a:t>¿Qué querían decir realmente los místicos? </a:t>
            </a:r>
            <a:endParaRPr lang="es-ES" sz="2800" dirty="0" smtClean="0"/>
          </a:p>
          <a:p>
            <a:r>
              <a:rPr lang="es-ES" sz="2800" dirty="0" smtClean="0"/>
              <a:t>El </a:t>
            </a:r>
            <a:r>
              <a:rPr lang="es-ES" sz="2800" dirty="0" smtClean="0"/>
              <a:t>rabino Soloveitchik encontró dos similitudes entre estos dos días que solo superficialmente son realmente muy diferentes. </a:t>
            </a:r>
            <a:endParaRPr lang="es-ES" sz="2800" dirty="0" smtClean="0"/>
          </a:p>
          <a:p>
            <a:r>
              <a:rPr lang="es-ES" sz="2800" dirty="0" smtClean="0"/>
              <a:t>Él </a:t>
            </a:r>
            <a:r>
              <a:rPr lang="es-ES" sz="2800" dirty="0" smtClean="0"/>
              <a:t>dice: "Quizás la característica común tanto de Purim como de Yom Kippur es ese aspecto de Purim que es un llamado a la compasión e intercesión divinas, un estado de ánimo de petición que surge de una gran angustia". </a:t>
            </a:r>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2900" dirty="0" smtClean="0"/>
              <a:t>En </a:t>
            </a:r>
            <a:r>
              <a:rPr lang="es-ES" sz="2900" dirty="0" smtClean="0"/>
              <a:t>Yom Kippur también, “el estado de ánimo de oración de Yom Kippur emerge de una sensación de ansiedad espiritual y la necesidad desesperada de reconciliación con Dios</a:t>
            </a:r>
            <a:r>
              <a:rPr lang="es-ES" sz="2900" dirty="0" smtClean="0"/>
              <a:t>”.</a:t>
            </a:r>
          </a:p>
          <a:p>
            <a:r>
              <a:rPr lang="es-ES" sz="2900" dirty="0" smtClean="0"/>
              <a:t>Pero esta gran dependencia humana de Dios, sinónimo de la estructura misma de Purim y entrelazada con la esencia de Yom Kippur, es aún más evidente en la segunda similitud señalada por el Rav.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2900" dirty="0" smtClean="0"/>
              <a:t>Tanto </a:t>
            </a:r>
            <a:r>
              <a:rPr lang="es-ES" sz="2900" dirty="0" smtClean="0"/>
              <a:t>Purim como Yom Kippur “involucran el echar suertes (</a:t>
            </a:r>
            <a:r>
              <a:rPr lang="es-ES" sz="2900" b="1" i="1" dirty="0" smtClean="0"/>
              <a:t>goral</a:t>
            </a:r>
            <a:r>
              <a:rPr lang="es-ES" sz="2900" dirty="0" smtClean="0"/>
              <a:t>) característico de los juegos de azar. En cuanto al goral de Purim, determinó la fecha elegida por Amán para la destrucción de los judíos</a:t>
            </a:r>
            <a:r>
              <a:rPr lang="es-ES" sz="2900" dirty="0" smtClean="0"/>
              <a:t>”.</a:t>
            </a:r>
          </a:p>
          <a:p>
            <a:r>
              <a:rPr lang="es-ES" sz="2900" dirty="0" smtClean="0"/>
              <a:t>Para el servicio del Templo de Yom Kippur, se trajeron dos machos cabríos, idénticos en apariencia, tamaño y valor, uno marcado "al Señor", y el otro fue arrojado a su destrucción.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a:t>
            </a:r>
            <a:r>
              <a:rPr lang="es-ES" dirty="0" smtClean="0"/>
              <a:t>Cómo se decidió quién vivirá y quién morirá? </a:t>
            </a:r>
            <a:endParaRPr lang="es-ES" dirty="0" smtClean="0"/>
          </a:p>
          <a:p>
            <a:r>
              <a:rPr lang="es-ES" dirty="0" smtClean="0"/>
              <a:t>Rashí </a:t>
            </a:r>
            <a:r>
              <a:rPr lang="es-ES" dirty="0" smtClean="0"/>
              <a:t>describe el fatídico echar suertes</a:t>
            </a:r>
            <a:r>
              <a:rPr lang="es-ES" dirty="0" smtClean="0"/>
              <a:t>:</a:t>
            </a:r>
          </a:p>
          <a:p>
            <a:r>
              <a:rPr lang="es-ES" i="1" dirty="0" smtClean="0"/>
              <a:t>Puso una cabra a su derecha y otra a su izquierda. Luego metió ambas manos en una urna y tomó un lote con la mano derecha y el otro con la izquierda. Estos los colocó sobre ellos. </a:t>
            </a:r>
            <a:endParaRPr lang="es-ES" i="1" dirty="0" smtClean="0"/>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i="1" dirty="0" smtClean="0"/>
              <a:t>El </a:t>
            </a:r>
            <a:r>
              <a:rPr lang="es-ES" i="1" dirty="0" smtClean="0"/>
              <a:t>macho cabrío sobre el que cayó la suerte con la inscripción Lashem era para el Señor, y el macho cabrío para Azazel fue enviado más tarde a Azazel </a:t>
            </a:r>
            <a:r>
              <a:rPr lang="es-ES" dirty="0" smtClean="0"/>
              <a:t>(Rashí, </a:t>
            </a:r>
            <a:r>
              <a:rPr lang="es-ES" dirty="0" smtClean="0"/>
              <a:t>Lev. 16:8</a:t>
            </a:r>
            <a:r>
              <a:rPr lang="es-ES" dirty="0" smtClean="0"/>
              <a:t>).</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4240150" cy="4526100"/>
          </a:xfrm>
          <a:prstGeom prst="rect">
            <a:avLst/>
          </a:prstGeom>
        </p:spPr>
        <p:txBody>
          <a:bodyPr spcFirstLastPara="1" wrap="square" lIns="91425" tIns="45700" rIns="91425" bIns="45700" anchor="t" anchorCtr="0">
            <a:noAutofit/>
          </a:bodyPr>
          <a:lstStyle/>
          <a:p>
            <a:pPr>
              <a:buNone/>
            </a:pPr>
            <a:r>
              <a:rPr lang="es-ES" sz="2300" i="1" dirty="0" smtClean="0"/>
              <a:t>Puso una cabra a su derecha y otra a su izquierda. Luego metió ambas manos en una urna y tomó un lote con la mano derecha y el otro con la izquierda. Estos los colocó sobre ellos. </a:t>
            </a:r>
          </a:p>
          <a:p>
            <a:pPr>
              <a:buNone/>
            </a:pPr>
            <a:r>
              <a:rPr lang="es-ES" sz="2300" i="1" dirty="0" smtClean="0"/>
              <a:t>El </a:t>
            </a:r>
            <a:r>
              <a:rPr lang="es-ES" sz="2300" i="1" dirty="0" smtClean="0"/>
              <a:t>macho cabrío sobre el que cayó la suerte con la inscripción Lashem era para el Señor, y el macho cabrío para Azazel fue enviado más tarde a Azazel </a:t>
            </a:r>
            <a:r>
              <a:rPr lang="es-ES" sz="1600" dirty="0" smtClean="0"/>
              <a:t>(Rashí, </a:t>
            </a:r>
            <a:r>
              <a:rPr lang="es-ES" sz="1600" dirty="0" smtClean="0"/>
              <a:t>Lev. 16:8</a:t>
            </a:r>
            <a:r>
              <a:rPr lang="es-ES" sz="1600" dirty="0" smtClean="0"/>
              <a:t>).</a:t>
            </a:r>
            <a:endParaRPr lang="es-ES" sz="2300" dirty="0" smtClean="0"/>
          </a:p>
          <a:p>
            <a:endParaRPr lang="es-ES" dirty="0" smtClean="0"/>
          </a:p>
        </p:txBody>
      </p:sp>
      <p:pic>
        <p:nvPicPr>
          <p:cNvPr id="7170" name="Picture 2"/>
          <p:cNvPicPr>
            <a:picLocks noChangeAspect="1" noChangeArrowheads="1"/>
          </p:cNvPicPr>
          <p:nvPr/>
        </p:nvPicPr>
        <p:blipFill>
          <a:blip r:embed="rId3"/>
          <a:srcRect/>
          <a:stretch>
            <a:fillRect/>
          </a:stretch>
        </p:blipFill>
        <p:spPr bwMode="auto">
          <a:xfrm>
            <a:off x="4582393" y="2674422"/>
            <a:ext cx="4537857" cy="2313417"/>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¿Cuál es entonces la similitud entre el </a:t>
            </a:r>
            <a:r>
              <a:rPr lang="es-ES" dirty="0" err="1" smtClean="0"/>
              <a:t>pur</a:t>
            </a:r>
            <a:r>
              <a:rPr lang="es-ES" dirty="0" smtClean="0"/>
              <a:t>, el goral de Purim y el sorteo en Yom Kippur? </a:t>
            </a:r>
            <a:endParaRPr lang="es-ES" dirty="0" smtClean="0"/>
          </a:p>
          <a:p>
            <a:r>
              <a:rPr lang="es-ES" dirty="0" smtClean="0"/>
              <a:t>Ambos </a:t>
            </a:r>
            <a:r>
              <a:rPr lang="es-ES" dirty="0" smtClean="0"/>
              <a:t>apuntan a la condición básica del hombre de vulnerabilidad, inseguridad e inconstancia. </a:t>
            </a:r>
            <a:endParaRPr lang="es-ES" dirty="0" smtClean="0"/>
          </a:p>
          <a:p>
            <a:r>
              <a:rPr lang="es-ES" dirty="0" smtClean="0"/>
              <a:t>Toda </a:t>
            </a:r>
            <a:r>
              <a:rPr lang="es-ES" dirty="0" smtClean="0"/>
              <a:t>la historia de Purim está llena de eventos irrazonables, absurdos e irracionales.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Un </a:t>
            </a:r>
            <a:r>
              <a:rPr lang="es-ES" dirty="0" smtClean="0"/>
              <a:t>día los judíos estarán seguros en Persia; al día siguiente se enfrentan a la destrucción. Un día, </a:t>
            </a:r>
            <a:r>
              <a:rPr lang="es-ES" dirty="0" smtClean="0"/>
              <a:t>Mordejai </a:t>
            </a:r>
            <a:r>
              <a:rPr lang="es-ES" dirty="0" smtClean="0"/>
              <a:t>se enfrenta a la ejecución, al día siguiente es primer ministro. </a:t>
            </a:r>
            <a:endParaRPr lang="es-ES" dirty="0" smtClean="0"/>
          </a:p>
          <a:p>
            <a:r>
              <a:rPr lang="es-ES" dirty="0" smtClean="0"/>
              <a:t>La </a:t>
            </a:r>
            <a:r>
              <a:rPr lang="es-ES" dirty="0" smtClean="0"/>
              <a:t>conspiración de Amán contra los judíos surge de la nada.</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Por lo tanto, necesita echar suertes cuando matarlos. No hay razón racional o evento que conduzca a la ejecución. </a:t>
            </a:r>
            <a:endParaRPr lang="es-ES" dirty="0" smtClean="0"/>
          </a:p>
          <a:p>
            <a:r>
              <a:rPr lang="es-ES" dirty="0" smtClean="0"/>
              <a:t>“</a:t>
            </a:r>
            <a:r>
              <a:rPr lang="es-ES" dirty="0" smtClean="0"/>
              <a:t>Purim, por lo tanto”, explica el Rav, “resume la inestabilidad, la incertidumbre y la vulnerabilidad que caracterizan la vida humana en general, pero que gobiernan particularmente el destino de los judíos. . . .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3000" dirty="0" smtClean="0"/>
              <a:t>Alerta </a:t>
            </a:r>
            <a:r>
              <a:rPr lang="es-ES" sz="3000" dirty="0" smtClean="0"/>
              <a:t>al judío sobre los cambios repentinos de la fortuna, los peligros que acechan, la inconstancia de la vida, incluso cuando el propio </a:t>
            </a:r>
            <a:r>
              <a:rPr lang="es-ES" sz="3000" i="1" dirty="0" smtClean="0"/>
              <a:t>goral</a:t>
            </a:r>
            <a:r>
              <a:rPr lang="es-ES" sz="3000" dirty="0" smtClean="0"/>
              <a:t> parece operar por pura casualidad</a:t>
            </a:r>
            <a:r>
              <a:rPr lang="es-ES" sz="3000" dirty="0" smtClean="0"/>
              <a:t>”.</a:t>
            </a:r>
          </a:p>
          <a:p>
            <a:r>
              <a:rPr lang="es-ES" sz="3000" dirty="0" smtClean="0"/>
              <a:t>¿Por qué peca el hombre? ¿Por qué dos hermanos, quizás mellizos, o dos jóvenes criados en la misma comunidad, resultan tan diferentes, uno tzadik, el otro </a:t>
            </a:r>
            <a:r>
              <a:rPr lang="es-ES" sz="3000" dirty="0" smtClean="0"/>
              <a:t>rashá? </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Presiones</a:t>
            </a:r>
            <a:r>
              <a:rPr lang="es-ES" dirty="0" smtClean="0"/>
              <a:t>, tentaciones, señuelos de placeres embriagadores, apelaciones de ideologías políticas y sociales, antecedentes familiares, falta de instrucción o inspiración moral, fortunas cambiantes, circunstancias apremiantes, todo esto y más son parte de la vulnerabilidad humana, reconocida por Dios y al mismo tiempo perdonado por Él.</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3000" dirty="0" smtClean="0"/>
              <a:t>Sí, son gemelos, pero la diferencia de ambiente afectó sus personalidades. Tantas circunstancias fortuitas afectan la dirección de la vida. Mucho de lo que uno finalmente se convierte es un goral que lo impulsa a uno en varias direcciones. </a:t>
            </a:r>
            <a:endParaRPr lang="es-ES" sz="3000" dirty="0" smtClean="0"/>
          </a:p>
          <a:p>
            <a:r>
              <a:rPr lang="es-ES" sz="3000" dirty="0" smtClean="0"/>
              <a:t>“</a:t>
            </a:r>
            <a:r>
              <a:rPr lang="es-ES" sz="3000" dirty="0" smtClean="0"/>
              <a:t>Es por esto”, dice el Rav, “que el hombre puede pararse ante el Tribunal Celestial de Justicia, esperando compasión y perdón.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A </a:t>
            </a:r>
            <a:r>
              <a:rPr lang="es-ES" dirty="0" smtClean="0"/>
              <a:t>pesar de su libre albedrío y responsabilidad por sus actos, el hombre presenta su súplica ante el Todopoderoso, afirmando que él no es el autor ni el diseñador de los placeres mundanos que eran demasiado poderosos para resistir”. </a:t>
            </a:r>
            <a:endParaRPr lang="es-ES" dirty="0" smtClean="0"/>
          </a:p>
          <a:p>
            <a:r>
              <a:rPr lang="es-ES" dirty="0" smtClean="0"/>
              <a:t>Las </a:t>
            </a:r>
            <a:r>
              <a:rPr lang="es-ES" dirty="0" smtClean="0"/>
              <a:t>tentaciones eran todas parte del gran goral.</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A </a:t>
            </a:r>
            <a:r>
              <a:rPr lang="es-ES" dirty="0" smtClean="0"/>
              <a:t>pesar de su libre albedrío y responsabilidad por sus actos, el hombre presenta su súplica ante el Todopoderoso, afirmando que él no es el autor ni el diseñador de los placeres mundanos que eran demasiado poderosos para resistir”. </a:t>
            </a:r>
            <a:endParaRPr lang="es-ES" dirty="0" smtClean="0"/>
          </a:p>
          <a:p>
            <a:r>
              <a:rPr lang="es-ES" dirty="0" smtClean="0"/>
              <a:t>Las </a:t>
            </a:r>
            <a:r>
              <a:rPr lang="es-ES" dirty="0" smtClean="0"/>
              <a:t>tentaciones eran todas parte del gran </a:t>
            </a:r>
            <a:r>
              <a:rPr lang="es-ES" dirty="0" smtClean="0"/>
              <a:t>goral (el echar suertes).</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3000" dirty="0" smtClean="0"/>
              <a:t>Iom Kipur entonces es muy parecido a Purim. Ambos involucran al Pur, el gran goral. </a:t>
            </a:r>
            <a:endParaRPr lang="es-ES" sz="3000" dirty="0" smtClean="0"/>
          </a:p>
          <a:p>
            <a:r>
              <a:rPr lang="es-ES" sz="3000" dirty="0" smtClean="0"/>
              <a:t>Todas </a:t>
            </a:r>
            <a:r>
              <a:rPr lang="es-ES" sz="3000" dirty="0" smtClean="0"/>
              <a:t>las incógnitas, los irracionales de la vida, retratados en cada tela del tapiz de Purim a nivel comunal-nacional, se repiten en la rutina diaria de la vida de cada hombre, obligando así al hombre a buscar la compasión y el perdón de Dios en Yom Kippur.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En </a:t>
            </a:r>
            <a:r>
              <a:rPr lang="es-ES" dirty="0" smtClean="0"/>
              <a:t>cierto sentido, todos los días es Purim; tumulto, confusión, incertidumbre, peligros y tentaciones al acecho. </a:t>
            </a:r>
            <a:endParaRPr lang="es-ES" dirty="0" smtClean="0"/>
          </a:p>
          <a:p>
            <a:r>
              <a:rPr lang="es-ES" dirty="0" smtClean="0"/>
              <a:t>Cada </a:t>
            </a:r>
            <a:r>
              <a:rPr lang="es-ES" dirty="0" smtClean="0"/>
              <a:t>noche es Yom Kippur; arrepentimiento, tristeza, inseguridad, necesidad de comprensión, sensibilidad, compasión y perdón.</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2800" dirty="0" smtClean="0"/>
              <a:t>El </a:t>
            </a:r>
            <a:r>
              <a:rPr lang="es-ES" sz="2800" dirty="0" smtClean="0"/>
              <a:t>Gaón </a:t>
            </a:r>
            <a:r>
              <a:rPr lang="es-ES" sz="2800" dirty="0" smtClean="0"/>
              <a:t>de Vilna enseñó que hay dos excepciones al bien conocido principio de que cada Yom Tov está dedicado mitad a Dios y mitad a nuestros placeres y disfrute, </a:t>
            </a:r>
            <a:r>
              <a:rPr lang="es-ES" sz="2800" b="1" i="1" dirty="0" smtClean="0"/>
              <a:t>jatzi </a:t>
            </a:r>
            <a:r>
              <a:rPr lang="es-ES" sz="2800" b="1" i="1" dirty="0" smtClean="0"/>
              <a:t>La'Shem </a:t>
            </a:r>
            <a:r>
              <a:rPr lang="es-ES" sz="2800" b="1" i="1" dirty="0" smtClean="0"/>
              <a:t>V‘jatzi </a:t>
            </a:r>
            <a:r>
              <a:rPr lang="es-ES" sz="2800" b="1" i="1" dirty="0" smtClean="0"/>
              <a:t>lajem</a:t>
            </a:r>
            <a:r>
              <a:rPr lang="es-ES" sz="2800" dirty="0" smtClean="0"/>
              <a:t>. Las excepciones, dijo, son Yom Kippur, dedicado exclusivamente a los asuntos de Dios y el espíritu, y Purim, dedicado principalmente a los placeres físicos, como </a:t>
            </a:r>
            <a:r>
              <a:rPr lang="es-ES" sz="2800" b="1" i="1" dirty="0" smtClean="0"/>
              <a:t>mishloaj manot </a:t>
            </a:r>
            <a:r>
              <a:rPr lang="es-ES" sz="2800" i="1" dirty="0" smtClean="0"/>
              <a:t>(enviar porciones) </a:t>
            </a:r>
            <a:r>
              <a:rPr lang="es-ES" sz="2800" b="1" i="1" dirty="0" smtClean="0"/>
              <a:t>y matanot </a:t>
            </a:r>
            <a:r>
              <a:rPr lang="es-ES" sz="2800" b="1" i="1" dirty="0" smtClean="0"/>
              <a:t>l'evyonim </a:t>
            </a:r>
            <a:r>
              <a:rPr lang="es-ES" sz="2800" i="1" dirty="0" smtClean="0"/>
              <a:t>(donaciones a necesitados). </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Mientras </a:t>
            </a:r>
            <a:r>
              <a:rPr lang="es-ES" dirty="0" smtClean="0"/>
              <a:t>que en todas las demás festividades observamos las mitzvot ordenadas por Dios, rezamos, leemos la Torá y estudiamos, mientras que al mismo tiempo comemos comidas festivas, hacemos Kidush, nos vestimos elegantemente y compartimos placeres mundanos, Iom Kipur es todo espíritu y Purim es todo placer.</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3600" dirty="0" smtClean="0"/>
              <a:t>En </a:t>
            </a:r>
            <a:r>
              <a:rPr lang="es-ES" sz="3600" dirty="0" smtClean="0"/>
              <a:t>Purim, nos acercamos a Di-s a través de una abrumadora efusión de amor, regocijándonos ante Él y agradeciéndole por librarnos del exterminio</a:t>
            </a:r>
            <a:r>
              <a:rPr lang="es-ES" sz="3600" dirty="0" smtClean="0"/>
              <a:t>.</a:t>
            </a:r>
          </a:p>
          <a:p>
            <a:r>
              <a:rPr lang="es-ES" sz="3600" dirty="0" smtClean="0"/>
              <a:t>¡El amor conduce a una mayor cercanía con Di-s, a una mayor santidad, que el asombro! </a:t>
            </a:r>
            <a:endParaRPr lang="es-E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Además</a:t>
            </a:r>
            <a:r>
              <a:rPr lang="es-ES" dirty="0" smtClean="0"/>
              <a:t>, el concepto de santidad en el judaísmo generalmente no es divorciarse de los placeres físicos de la vida (el camino que Di-s nos dice que adoptemos en el día de Yom Kippur), sino santificar y elevar esos placeres, usarlos para servir a Di-s. con alegría.</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2800" dirty="0" smtClean="0"/>
              <a:t>Esto lo hacemos en Purim, comiendo e incluso bebiendo (aunque no actuando como animales), en verdadera santidad ante Di-s, dejando que nuestros cuerpos físicos se deleiten junto con nuestras almas</a:t>
            </a:r>
            <a:r>
              <a:rPr lang="es-ES" sz="2800" dirty="0" smtClean="0"/>
              <a:t>.</a:t>
            </a:r>
          </a:p>
          <a:p>
            <a:r>
              <a:rPr lang="es-ES" sz="2800" dirty="0" smtClean="0"/>
              <a:t>Y nuestro regocijo se hace idealmente con la ayuda del vino (aunque no es pecado </a:t>
            </a:r>
            <a:r>
              <a:rPr lang="es-ES" sz="2800" dirty="0" smtClean="0"/>
              <a:t>acabar con el </a:t>
            </a:r>
            <a:r>
              <a:rPr lang="es-ES" sz="2800" dirty="0" smtClean="0"/>
              <a:t>Jack Daniel's también), porque el vino, específicamente, nos ayuda a recordar la liberación milagrosa registrada en la Meguilá. </a:t>
            </a:r>
            <a:endParaRPr lang="es-E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La </a:t>
            </a:r>
            <a:r>
              <a:rPr lang="es-ES" dirty="0" smtClean="0"/>
              <a:t>historia comienza con una (destinada) fiesta del vino, y el vino juega un papel crucial en otros momentos de la historia. </a:t>
            </a:r>
            <a:endParaRPr lang="es-ES" dirty="0" smtClean="0"/>
          </a:p>
          <a:p>
            <a:r>
              <a:rPr lang="es-ES" dirty="0" smtClean="0"/>
              <a:t>Tenga </a:t>
            </a:r>
            <a:r>
              <a:rPr lang="es-ES" dirty="0" smtClean="0"/>
              <a:t>en cuenta, sin embargo, que a pesar de lo que el adolescente en nosotros quisiera creer, los Sabios nunca decretaron que deberíamos emborracharnos en Purim.</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dirty="0" smtClean="0"/>
              <a:t>Más bien, la mitzvá es regocijarse con la comida y el vino, alcanzar un estado de tal felicidad con las salvaciones milagrosas de Di-s que no podemos discernir cuál es una mayor revelación de Su gloria en el mundo: la elevación de los justos [“ bendito sea Mordejai”], o la ruina de los impíos [“maldito sea Amán”].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2750" dirty="0" smtClean="0"/>
              <a:t>¡</a:t>
            </a:r>
            <a:r>
              <a:rPr lang="es-ES" sz="2750" dirty="0" smtClean="0"/>
              <a:t>Ambos son vistos como la mano de Di-s! Alcanzamos un nivel de alegría tal que todo lo que vemos es el bien que hace Hashem, incluso si es a través de los malvados, sus éxitos temporales y su caída final</a:t>
            </a:r>
            <a:r>
              <a:rPr lang="es-ES" sz="2750" dirty="0" smtClean="0"/>
              <a:t>.</a:t>
            </a:r>
          </a:p>
          <a:p>
            <a:r>
              <a:rPr lang="es-ES" sz="2750" dirty="0" smtClean="0"/>
              <a:t>Fundamentalmente, nos regocijamos en Purim junto con nuestros hermanos judíos, y las celebraciones del día están destinadas a aumentar nuestro sentimiento de amor y hermandad con ellos. </a:t>
            </a:r>
            <a:endParaRPr lang="es-ES" sz="2750" dirty="0" smtClean="0"/>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2750" dirty="0" smtClean="0"/>
              <a:t>[</a:t>
            </a:r>
            <a:r>
              <a:rPr lang="es-ES" sz="2750" dirty="0" smtClean="0"/>
              <a:t>Las cuatro celebraciones principales son: reunirse para leer el Libro de Ester, enviar porciones de comida al menos a otra persona judía, dar obsequios especiales de caridad a nuestros hermanos judíos y tener un Purim se'udah o fiesta.] </a:t>
            </a:r>
            <a:endParaRPr lang="es-ES" sz="2750" dirty="0" smtClean="0"/>
          </a:p>
          <a:p>
            <a:r>
              <a:rPr lang="es-ES" sz="2750" dirty="0" smtClean="0"/>
              <a:t>En </a:t>
            </a:r>
            <a:r>
              <a:rPr lang="es-ES" sz="2750" dirty="0" smtClean="0"/>
              <a:t>Purim , nos damos cuenta de que debemos acercarnos a Di-s colectivamente a través de nuestra experiencia, destino y misión compartidos para ser un "pueblo santo" y una "luz para las naciones".</a:t>
            </a:r>
            <a:endParaRPr lang="es-ES" sz="2750" dirty="0" smtClean="0"/>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Purim de cada día – Kipurim de cada </a:t>
            </a:r>
            <a:r>
              <a:rPr lang="es-ES" sz="1600" b="1" i="1" dirty="0" smtClean="0"/>
              <a:t>noche</a:t>
            </a:r>
          </a:p>
          <a:p>
            <a:r>
              <a:rPr lang="es-ES" sz="2900" dirty="0" smtClean="0"/>
              <a:t>Purim es un día de gran cercanía con Di-s, un día de amor sin límites entre Él y el pueblo judío, cuando nuestras oraciones (si logramos colarlas en medio de toda la conmoción) pueden lograr efectos muy poderosos. </a:t>
            </a:r>
            <a:endParaRPr lang="es-ES" sz="2900" dirty="0" smtClean="0"/>
          </a:p>
          <a:p>
            <a:r>
              <a:rPr lang="es-ES" sz="2900" dirty="0" smtClean="0"/>
              <a:t>De </a:t>
            </a:r>
            <a:r>
              <a:rPr lang="es-ES" sz="2900" dirty="0" smtClean="0"/>
              <a:t>hecho, muchos grandes sabios nos han instado deliberadamente a no desperdiciar la oportunidad y a hacer tiempo para derramar nuestros corazones en oración a Di-s en este día sagrado.</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2800" b="1" i="1" dirty="0" smtClean="0">
                <a:solidFill>
                  <a:srgbClr val="FF0000"/>
                </a:solidFill>
              </a:rPr>
              <a:t>A veces el silencio es </a:t>
            </a:r>
            <a:r>
              <a:rPr lang="es-ES" sz="2800" b="1" i="1" dirty="0" smtClean="0">
                <a:solidFill>
                  <a:srgbClr val="FF0000"/>
                </a:solidFill>
              </a:rPr>
              <a:t>Lashón Hará</a:t>
            </a:r>
            <a:endParaRPr lang="es-ES" sz="2800" b="1" i="1" dirty="0" smtClean="0">
              <a:solidFill>
                <a:srgbClr val="FF0000"/>
              </a:solidFill>
            </a:endParaRPr>
          </a:p>
          <a:p>
            <a:r>
              <a:rPr lang="es-ES" sz="2000" dirty="0" smtClean="0"/>
              <a:t>Comentarios del Rabino Eliahu </a:t>
            </a:r>
            <a:r>
              <a:rPr lang="es-ES" sz="2000" dirty="0" smtClean="0"/>
              <a:t>Safrán</a:t>
            </a:r>
            <a:endParaRPr lang="es-ES" sz="2000" dirty="0" smtClean="0"/>
          </a:p>
          <a:p>
            <a:r>
              <a:rPr lang="es-ES" i="1" dirty="0" smtClean="0"/>
              <a:t>No hablo porque tengo el poder de hablar; Hablo porque no tengo el poder de permanecer en silencio. </a:t>
            </a:r>
            <a:r>
              <a:rPr lang="es-ES" dirty="0" smtClean="0"/>
              <a:t>-Rav Kook</a:t>
            </a:r>
          </a:p>
          <a:p>
            <a:r>
              <a:rPr lang="es-ES" dirty="0" smtClean="0"/>
              <a:t>“Harás el manto del efod… una campanilla de oro y una granada… en el borde del manto, todo alrededor. Debe estar sobre Aarón para poder ministrar. </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Su sonido será… – “escuche cuando entre en el Santuario… y cuando salga, para que no muera…” </a:t>
            </a:r>
            <a:r>
              <a:rPr lang="es-ES" sz="2000" b="1" dirty="0" smtClean="0"/>
              <a:t>(Shemot 28: 31-35)</a:t>
            </a:r>
            <a:endParaRPr lang="es-ES" b="1" dirty="0" smtClean="0"/>
          </a:p>
          <a:p>
            <a:r>
              <a:rPr lang="es-ES" dirty="0" smtClean="0"/>
              <a:t>Rashí enfatiza que el Kohén debe vestirse con las </a:t>
            </a:r>
            <a:r>
              <a:rPr lang="es-ES" i="1" dirty="0" smtClean="0"/>
              <a:t>begadim</a:t>
            </a:r>
            <a:r>
              <a:rPr lang="es-ES" dirty="0" smtClean="0"/>
              <a:t> -vestiduras sacerdotales apropiados para asistir a la avodáh -labor, de lo contrario morirá por la mano del Cielo.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El Talmud (Zevajim 17b) enseña que cuando sus vestiduras sagradas están sobre ellos, su kehuná está sobre ellos. Si no están usando sus vestiduras, se les considera no Kohanim y su avodá no tiene sentido.</a:t>
            </a:r>
          </a:p>
          <a:p>
            <a:r>
              <a:rPr lang="es-ES" dirty="0" smtClean="0"/>
              <a:t>Esto parece bastante sencillo. </a:t>
            </a:r>
          </a:p>
          <a:p>
            <a:r>
              <a:rPr lang="es-ES" dirty="0" smtClean="0"/>
              <a:t>Sin embargo, Rambán estaba desconcertado. </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2800" dirty="0" smtClean="0"/>
              <a:t>Se preguntó, ¿por qué la Torá interrumpió la lista de </a:t>
            </a:r>
            <a:r>
              <a:rPr lang="es-ES" sz="2800" i="1" dirty="0" smtClean="0"/>
              <a:t>bigdei Kehuná </a:t>
            </a:r>
            <a:r>
              <a:rPr lang="es-ES" sz="2800" dirty="0" smtClean="0"/>
              <a:t>(vestidura sacerdotal) para enseñar esto? </a:t>
            </a:r>
          </a:p>
          <a:p>
            <a:r>
              <a:rPr lang="es-ES" sz="2800" dirty="0" smtClean="0"/>
              <a:t>Más aún, ¿por qué asociar esta ley con una enseñanza sobre el me’il (túnica) en lugar de esperar hasta que se describan todas las prendas? Después de todo, el me'il ni siquiera se encuentra entre las prendas que usa un </a:t>
            </a:r>
            <a:r>
              <a:rPr lang="es-ES" sz="2800" i="1" dirty="0" smtClean="0"/>
              <a:t>kohen hedyot </a:t>
            </a:r>
            <a:r>
              <a:rPr lang="es-ES" sz="2800" dirty="0" smtClean="0"/>
              <a:t>(sacerdote regular).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Solo lo usa el Kohen Gadol, lo que hace que la ubicación de la ley sea aún más desconcertante.</a:t>
            </a:r>
          </a:p>
          <a:p>
            <a:r>
              <a:rPr lang="es-ES" dirty="0" smtClean="0"/>
              <a:t>Para reconciliar su perplejidad, Rambán interpreta </a:t>
            </a:r>
            <a:r>
              <a:rPr lang="es-ES" i="1" dirty="0" smtClean="0"/>
              <a:t>v'lo yamut</a:t>
            </a:r>
            <a:r>
              <a:rPr lang="es-ES" dirty="0" smtClean="0"/>
              <a:t>, y no morirá, no como que moriría si no usaba las prendas, sino como informando al Kohen que no moriría si hace lo que enseña la Torá. </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Además, Rambán centró su atención en las campanas y señaló que no tienen ninguna asociación con el atuendo de la nobleza. </a:t>
            </a:r>
          </a:p>
          <a:p>
            <a:r>
              <a:rPr lang="es-ES" dirty="0" smtClean="0"/>
              <a:t>Sin embargo, la Torá es clara al instruir al Kohen a usar cascabeles en el borde de su </a:t>
            </a:r>
            <a:r>
              <a:rPr lang="es-ES" i="1" dirty="0" smtClean="0"/>
              <a:t>me'il</a:t>
            </a:r>
            <a:r>
              <a:rPr lang="es-ES" dirty="0" smtClean="0"/>
              <a:t> para anunciar su entrada y salida del espacio sagrado. </a:t>
            </a:r>
          </a:p>
          <a:p>
            <a:r>
              <a:rPr lang="es-ES" dirty="0" smtClean="0"/>
              <a:t>Esto refleja cortesía básica. </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3100" dirty="0" smtClean="0"/>
              <a:t>Es de mala educación entrar en los aposentos privados de otra persona sin previo aviso. </a:t>
            </a:r>
          </a:p>
          <a:p>
            <a:r>
              <a:rPr lang="es-ES" sz="3100" dirty="0" smtClean="0"/>
              <a:t>El Kohen, al entrar en el Lugar Santísimo, está entrando en el dominio privado de Dios. </a:t>
            </a:r>
          </a:p>
          <a:p>
            <a:r>
              <a:rPr lang="es-ES" sz="3100" dirty="0" smtClean="0"/>
              <a:t>Hacerlo sin previo aviso no solo es descortés, sino que también pondría en peligro al Kohen. </a:t>
            </a:r>
          </a:p>
          <a:p>
            <a:r>
              <a:rPr lang="es-ES" sz="3100" dirty="0" smtClean="0"/>
              <a:t>De ahí las campanas.</a:t>
            </a:r>
            <a:endParaRPr lang="es-MX" sz="3100" dirty="0" smtClean="0"/>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Es cierto, reconoce Rambán, que en Yom Kipur, cuando el Kohen Gadol entraba en el Lugar Santísimo, vestía las prendas blancas especiales. </a:t>
            </a:r>
          </a:p>
          <a:p>
            <a:r>
              <a:rPr lang="es-ES" dirty="0" smtClean="0"/>
              <a:t>Aun así, las campanas anunciaron su llegada al </a:t>
            </a:r>
            <a:r>
              <a:rPr lang="es-ES" i="1" dirty="0" smtClean="0"/>
              <a:t>Ohel Moed </a:t>
            </a:r>
            <a:r>
              <a:rPr lang="es-ES" dirty="0" smtClean="0"/>
              <a:t>cuando las vestiduras doradas ya estaban puestas.</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Así como el Kohen Gadol nunca entraría en ninguna parte de la casa de Dios sin previo aviso, también se nos recuerda que nunca debemos irrumpir en la casa u oficina de nadie sin llamar a la puerta o tocar el timbre. Nosotros también debemos usar “campanas en el dobladillo”. Salvaguardar la privacidad de otra persona es sagrado.</a:t>
            </a:r>
            <a:endParaRPr lang="es-MX" dirty="0" smtClean="0"/>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2800" dirty="0" smtClean="0"/>
              <a:t>¡Qué lección tan poderosa! Pero, ¿por qué es el Kohen Gadol quien lo está enseñando? </a:t>
            </a:r>
          </a:p>
          <a:p>
            <a:r>
              <a:rPr lang="es-ES" sz="2800" dirty="0" smtClean="0"/>
              <a:t>¿Por qué no alguien de modales groseros? </a:t>
            </a:r>
          </a:p>
          <a:p>
            <a:r>
              <a:rPr lang="es-ES" sz="2800" dirty="0" smtClean="0"/>
              <a:t>¿Por qué no un adolescente ruidoso con poca consideración por las reglas o los límites? </a:t>
            </a:r>
          </a:p>
          <a:p>
            <a:r>
              <a:rPr lang="es-ES" sz="2800" dirty="0" smtClean="0"/>
              <a:t>El rabino Ari Enkin responde: “¡No hay mejor modelo a seguir en el mundo para enseñarnos la lección relativamente ‘menor’ de ‘tocar antes de entrar’ que el Kohen Gadol!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¿Por qué? Porque a veces, cuando las personas se enfocan en acercarse a Dios, se olvidan de "las cosas pequeñas". </a:t>
            </a:r>
          </a:p>
          <a:p>
            <a:r>
              <a:rPr lang="es-ES" dirty="0" smtClean="0"/>
              <a:t>Las campanas de Kohen Gadol nos recuerdan que la decencia humana básica difícilmente es una “pequeña patata”. </a:t>
            </a:r>
          </a:p>
          <a:p>
            <a:r>
              <a:rPr lang="es-ES" dirty="0" smtClean="0"/>
              <a:t>Ser un mensch es siempre un gran problema.</a:t>
            </a:r>
            <a:endParaRPr lang="es-MX" dirty="0" smtClean="0"/>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El Talmud (Arajin 16a) enseña que el </a:t>
            </a:r>
            <a:r>
              <a:rPr lang="es-ES" i="1" dirty="0" smtClean="0"/>
              <a:t>me'il</a:t>
            </a:r>
            <a:r>
              <a:rPr lang="es-ES" dirty="0" smtClean="0"/>
              <a:t> se usa para expiar el pecado de </a:t>
            </a:r>
            <a:r>
              <a:rPr lang="es-ES" i="1" dirty="0" smtClean="0"/>
              <a:t>lashón hará</a:t>
            </a:r>
            <a:r>
              <a:rPr lang="es-ES" dirty="0" smtClean="0"/>
              <a:t>, diciendo: Que un objeto como una campana, que emite sonido, venga y expíe un pecado hecho con sonido. </a:t>
            </a:r>
          </a:p>
          <a:p>
            <a:r>
              <a:rPr lang="es-ES" dirty="0" smtClean="0"/>
              <a:t>Pero espere, si buscamos la expiación por lashón hará, un pecado cometido mediante el uso del sonido (habla), </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¿no debería buscarse la expiación de algo que no produce sonido, para que podamos aprender de ello e imitarlo?</a:t>
            </a:r>
          </a:p>
          <a:p>
            <a:r>
              <a:rPr lang="es-ES" dirty="0" smtClean="0"/>
              <a:t>El Jáfetz Jaim, nuestro mayor maestro de Shemirat HaLashón, a menudo decía que la Torá no busca enmudecer a un judío, que siempre esté absteniéndose de hablar. El poder del habla nos define como humanos.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Cuando la Torá afirma que "el hombre se convirtió en un alma viviente" - néfesh hayá - Targum traduce la frase, </a:t>
            </a:r>
            <a:r>
              <a:rPr lang="es-ES" i="1" dirty="0" smtClean="0"/>
              <a:t>ruah memalela </a:t>
            </a:r>
            <a:r>
              <a:rPr lang="es-ES" dirty="0" smtClean="0"/>
              <a:t>- una criatura capaz de hablar.</a:t>
            </a:r>
          </a:p>
          <a:p>
            <a:r>
              <a:rPr lang="es-ES" dirty="0" smtClean="0"/>
              <a:t>El habla es nuestra corona, nuestra gloria. </a:t>
            </a:r>
          </a:p>
          <a:p>
            <a:r>
              <a:rPr lang="es-ES" dirty="0" smtClean="0"/>
              <a:t>Dios no busca nuestro silencio, ni en nuestra vida ni en nuestra expiación.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El Jáfetz Jaim enseña que la verdadera lección de nuestro discurso proviene no solo de las campanas del </a:t>
            </a:r>
            <a:r>
              <a:rPr lang="es-ES" i="1" dirty="0" smtClean="0"/>
              <a:t>me'il</a:t>
            </a:r>
            <a:r>
              <a:rPr lang="es-ES" dirty="0" smtClean="0"/>
              <a:t> sino de las granadas de lana que colgaban del borde del </a:t>
            </a:r>
            <a:r>
              <a:rPr lang="es-ES" i="1" dirty="0" smtClean="0"/>
              <a:t>me'il</a:t>
            </a:r>
            <a:r>
              <a:rPr lang="es-ES" dirty="0" smtClean="0"/>
              <a:t> junto a esas campanas.</a:t>
            </a:r>
          </a:p>
          <a:p>
            <a:r>
              <a:rPr lang="es-ES" dirty="0" smtClean="0"/>
              <a:t>Las campanas nos enseñan a usar nuestro sonido, nuestro habla, de manera constructiva: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rezar, aprender, animar, calmar, expresar lo mejor de nuestra humanidad. </a:t>
            </a:r>
          </a:p>
          <a:p>
            <a:r>
              <a:rPr lang="es-ES" dirty="0" smtClean="0"/>
              <a:t>Las granadas nos recuerdan que cuando no tenemos nada bueno que decir, lo mejor es callar. </a:t>
            </a:r>
          </a:p>
          <a:p>
            <a:r>
              <a:rPr lang="es-ES" dirty="0" smtClean="0"/>
              <a:t>R' Shimón enseñó (Avot 1:17): </a:t>
            </a:r>
            <a:r>
              <a:rPr lang="es-ES" sz="3000" dirty="0" smtClean="0"/>
              <a:t>"Me crié toda mi vida en compañía de los Sabios, y no encontré mejor rasgo que </a:t>
            </a:r>
            <a:r>
              <a:rPr lang="es-ES" sz="3000" i="1" dirty="0" smtClean="0"/>
              <a:t>shetiká</a:t>
            </a:r>
            <a:r>
              <a:rPr lang="es-ES" sz="3000" dirty="0" smtClean="0"/>
              <a:t>: el silencio".</a:t>
            </a:r>
            <a:endParaRPr lang="es-MX"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El </a:t>
            </a:r>
            <a:r>
              <a:rPr lang="es-ES" i="1" dirty="0" smtClean="0"/>
              <a:t>me'il</a:t>
            </a:r>
            <a:r>
              <a:rPr lang="es-ES" dirty="0" smtClean="0"/>
              <a:t> enseña el habla y el silencio, dos caras de una misma lección. </a:t>
            </a:r>
          </a:p>
          <a:p>
            <a:r>
              <a:rPr lang="es-ES" dirty="0" smtClean="0"/>
              <a:t>Una vida con sentido se define por saber cómo controlar el habla, cuándo “hacer sonar” como un </a:t>
            </a:r>
            <a:r>
              <a:rPr lang="es-ES" i="1" dirty="0" smtClean="0"/>
              <a:t>pa’amon</a:t>
            </a:r>
            <a:r>
              <a:rPr lang="es-ES" dirty="0" smtClean="0"/>
              <a:t> (campana) y cuándo “cerrar” como una granada.</a:t>
            </a:r>
          </a:p>
          <a:p>
            <a:endParaRPr lang="es-MX"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endParaRPr lang="es-MX" sz="3000" dirty="0" smtClean="0"/>
          </a:p>
        </p:txBody>
      </p:sp>
      <p:pic>
        <p:nvPicPr>
          <p:cNvPr id="1026" name="Picture 2"/>
          <p:cNvPicPr>
            <a:picLocks noChangeAspect="1" noChangeArrowheads="1"/>
          </p:cNvPicPr>
          <p:nvPr/>
        </p:nvPicPr>
        <p:blipFill>
          <a:blip r:embed="rId3"/>
          <a:srcRect/>
          <a:stretch>
            <a:fillRect/>
          </a:stretch>
        </p:blipFill>
        <p:spPr bwMode="auto">
          <a:xfrm>
            <a:off x="403762" y="1705346"/>
            <a:ext cx="8253350" cy="392802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2900" dirty="0" smtClean="0"/>
              <a:t>Sabemos que cada una de las doce tribus estaba representada por una piedra preciosa única en el pectoral del Kohen Gadol. </a:t>
            </a:r>
          </a:p>
          <a:p>
            <a:r>
              <a:rPr lang="es-ES" sz="2900" dirty="0" smtClean="0"/>
              <a:t>La piedra de Binyamin se llamaba </a:t>
            </a:r>
            <a:r>
              <a:rPr lang="es-ES" sz="2900" i="1" dirty="0" smtClean="0"/>
              <a:t>yoshfei</a:t>
            </a:r>
            <a:r>
              <a:rPr lang="es-ES" sz="2900" dirty="0" smtClean="0"/>
              <a:t>. </a:t>
            </a:r>
          </a:p>
          <a:p>
            <a:r>
              <a:rPr lang="es-ES" sz="2900" dirty="0" smtClean="0"/>
              <a:t>Los comentaristas sugieren que piedra debe leerse como dos palabras, </a:t>
            </a:r>
            <a:r>
              <a:rPr lang="es-ES" sz="2900" i="1" dirty="0" smtClean="0"/>
              <a:t>yeish peh </a:t>
            </a:r>
            <a:r>
              <a:rPr lang="es-ES" sz="2900" dirty="0" smtClean="0"/>
              <a:t>–Jaspe, hay una boca - una referencia a que Binyamin no le reveló a Yakov que Yosef estaba vivo a pesar de que sabía y no tenía prohibido decirlo.</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Sí, lo sabía. Pero era Dios quien tenía que revelarlo, no él.</a:t>
            </a:r>
          </a:p>
          <a:p>
            <a:r>
              <a:rPr lang="es-ES" sz="3000" dirty="0" smtClean="0"/>
              <a:t>Para su moderación, su piedra era el yoshfei. </a:t>
            </a:r>
          </a:p>
          <a:p>
            <a:r>
              <a:rPr lang="es-ES" sz="3000" dirty="0" smtClean="0"/>
              <a:t>¡La ironía! Por permanecer en silencio, fue recompensado con una piedra que significa "hay una boca", lo que sugiere que el verdadero poder del habla es saber cuándo usarla y cuándo retenerla.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El juicio de cuándo hablar y cuándo permanecer en silencio es nuestro desafío constante.</a:t>
            </a:r>
          </a:p>
          <a:p>
            <a:r>
              <a:rPr lang="es-ES" dirty="0" smtClean="0"/>
              <a:t>Así como con nuestros grandes dones de memoria y olvido, confundimos el tiempo de hablar con el tiempo de callar por nuestra cuenta y riesgo.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Recordar lo que debe olvidarse y olvidar lo que debe recordarse pone nuestro mundo patas arriba. </a:t>
            </a:r>
          </a:p>
          <a:p>
            <a:r>
              <a:rPr lang="es-ES" sz="3000" dirty="0" smtClean="0"/>
              <a:t>Hablar cuando se requiere silencio y permanecer en silencio cuando se necesita nuestra voz pone patas arriba el mundo que Dios nos ha llamado a proteger.</a:t>
            </a:r>
          </a:p>
          <a:p>
            <a:endParaRPr lang="es-MX"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¿Pasa un día en que no recordamos el daño causado por lashón hará? </a:t>
            </a:r>
          </a:p>
          <a:p>
            <a:r>
              <a:rPr lang="es-ES" dirty="0" smtClean="0"/>
              <a:t>Las advertencias para evitar lashón hará bien para evitar que hablemos. </a:t>
            </a:r>
          </a:p>
          <a:p>
            <a:r>
              <a:rPr lang="es-ES" dirty="0" smtClean="0"/>
              <a:t>Sin embargo, si permanecemos en silencio frente al mal porque tememos a lashón hará, cometemos un error terrible.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Cuando lashón hará no es el instrumento que salvaguarda la decencia humana, sino que se tuerce en un vehículo que destruye vidas, ¡entonces las campanas y las granadas se mezclan! Cuando la gente sabe de abuso; cuando la gente sabe que se está cometiendo el mal a su alrededor, entonces es su propio silencio el que grita ¡lashón hará!</a:t>
            </a:r>
            <a:endParaRPr lang="es-MX"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2900" dirty="0" smtClean="0"/>
              <a:t>Cada judío necesita sentir un profundo amor por los demás. </a:t>
            </a:r>
          </a:p>
          <a:p>
            <a:r>
              <a:rPr lang="es-ES" sz="2900" dirty="0" smtClean="0"/>
              <a:t>Cuando uno realmente ama tan profundamente, uno no puede evitar hablar. Cuando sabemos del dolor de otro judío, el silencio nunca es una opción.</a:t>
            </a:r>
          </a:p>
          <a:p>
            <a:r>
              <a:rPr lang="es-ES" sz="2900" dirty="0" smtClean="0"/>
              <a:t>El rabino Daniel Z. </a:t>
            </a:r>
            <a:r>
              <a:rPr lang="es-ES" sz="2900" dirty="0" err="1" smtClean="0"/>
              <a:t>Feldman</a:t>
            </a:r>
            <a:r>
              <a:rPr lang="es-ES" sz="2900" dirty="0" smtClean="0"/>
              <a:t>, </a:t>
            </a:r>
            <a:r>
              <a:rPr lang="es-ES" sz="2900" dirty="0" err="1" smtClean="0"/>
              <a:t>rosh</a:t>
            </a:r>
            <a:r>
              <a:rPr lang="es-ES" sz="2900" dirty="0" smtClean="0"/>
              <a:t> </a:t>
            </a:r>
            <a:r>
              <a:rPr lang="es-ES" sz="2900" dirty="0" err="1" smtClean="0"/>
              <a:t>ieshivá</a:t>
            </a:r>
            <a:r>
              <a:rPr lang="es-ES" sz="2900" dirty="0" smtClean="0"/>
              <a:t> en YU/RIETS, habla de la necesidad (JewishLink.com 5/1/22) de hablar cuando sea necesario. </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2900" dirty="0" smtClean="0"/>
              <a:t>“Si bien los chismes maliciosos, incluso cuando son ciertos, están prohibidos, la información que tiene un propósito, conocida como </a:t>
            </a:r>
            <a:r>
              <a:rPr lang="es-ES" sz="2900" i="1" dirty="0" smtClean="0"/>
              <a:t>l’toelet</a:t>
            </a:r>
            <a:r>
              <a:rPr lang="es-ES" sz="2900" dirty="0" smtClean="0"/>
              <a:t>, no se incluye en esa categoría y, a menudo, se requiere que se comparta. </a:t>
            </a:r>
          </a:p>
          <a:p>
            <a:r>
              <a:rPr lang="es-ES" sz="2900" dirty="0" smtClean="0"/>
              <a:t>Aunque el Jáfetz Jaim es percibido como alguien que empujó el mensaje de 'lo que no se debe decir', en realidad es mucho más claro en este mandato de difundir información útil y necesaria...</a:t>
            </a:r>
            <a:endParaRPr lang="es-MX" sz="2900" dirty="0" smtClean="0"/>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“Lo primero y más importante es la necesidad apremiante de proteger a las posibles víctimas actuales o futuras. </a:t>
            </a:r>
          </a:p>
          <a:p>
            <a:r>
              <a:rPr lang="es-ES" dirty="0" smtClean="0"/>
              <a:t>Esta consideración está prescrita explícitamente por el Talmud (Niddah 61a), específicamente en el contexto del destinatario de la información.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Allí, el Talmud advierte que incluso cuando no hay base suficiente para aceptar completamente un informe como definitivamente cierto, aún se debe reconocer la posibilidad de que lo sea y tomar medidas de protección”.</a:t>
            </a:r>
          </a:p>
          <a:p>
            <a:r>
              <a:rPr lang="es-ES" dirty="0" smtClean="0"/>
              <a:t>Hablar o callar.</a:t>
            </a:r>
            <a:endParaRPr lang="es-MX"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Keli Yakar enseña que hay más que aprender del me'il y cuándo hablar. </a:t>
            </a:r>
          </a:p>
          <a:p>
            <a:r>
              <a:rPr lang="es-ES" dirty="0" smtClean="0"/>
              <a:t>El Talmud (Arajin 15b) nos dice que Hashem le dio a nuestra boca dos puertas, los labios y los dientes, para recordarnos que debemos pensar dos veces antes de hablar. ¡Estos son un doble candado en la puerta de nuestros pensamientos!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p:txBody>
      </p:sp>
      <p:pic>
        <p:nvPicPr>
          <p:cNvPr id="2050" name="Picture 2"/>
          <p:cNvPicPr>
            <a:picLocks noChangeAspect="1" noChangeArrowheads="1"/>
          </p:cNvPicPr>
          <p:nvPr/>
        </p:nvPicPr>
        <p:blipFill>
          <a:blip r:embed="rId3"/>
          <a:srcRect/>
          <a:stretch>
            <a:fillRect/>
          </a:stretch>
        </p:blipFill>
        <p:spPr bwMode="auto">
          <a:xfrm>
            <a:off x="700644" y="1148134"/>
            <a:ext cx="8087096" cy="5062333"/>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dirty="0" smtClean="0"/>
              <a:t>¡Un solo candado es insuficiente para una boca que puede hablar cuando no debe! </a:t>
            </a:r>
          </a:p>
          <a:p>
            <a:r>
              <a:rPr lang="es-ES" dirty="0" smtClean="0"/>
              <a:t>Al igual que nuestras bocas, la abertura en el cuello del me'il también tenía esa "puerta". </a:t>
            </a:r>
          </a:p>
          <a:p>
            <a:r>
              <a:rPr lang="es-ES" dirty="0" smtClean="0"/>
              <a:t>La Torá nos dice que el escote del me'il estaba tejido en doble grosor para crear un borde alrededor de la abertura.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p:txBody>
      </p:sp>
      <p:pic>
        <p:nvPicPr>
          <p:cNvPr id="3074" name="Picture 2"/>
          <p:cNvPicPr>
            <a:picLocks noChangeAspect="1" noChangeArrowheads="1"/>
          </p:cNvPicPr>
          <p:nvPr/>
        </p:nvPicPr>
        <p:blipFill>
          <a:blip r:embed="rId3"/>
          <a:srcRect/>
          <a:stretch>
            <a:fillRect/>
          </a:stretch>
        </p:blipFill>
        <p:spPr bwMode="auto">
          <a:xfrm>
            <a:off x="3254148" y="1311296"/>
            <a:ext cx="2861644" cy="508950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2900" dirty="0" smtClean="0"/>
              <a:t>¡Este borde es un </a:t>
            </a:r>
            <a:r>
              <a:rPr lang="es-ES" sz="2900" i="1" dirty="0" smtClean="0"/>
              <a:t>safa yihei l'fiv</a:t>
            </a:r>
            <a:r>
              <a:rPr lang="es-ES" sz="2900" dirty="0" smtClean="0"/>
              <a:t>, un labio en su boca, que la Torá ordena, </a:t>
            </a:r>
            <a:r>
              <a:rPr lang="es-ES" sz="2900" i="1" dirty="0" smtClean="0"/>
              <a:t>lo yikareah </a:t>
            </a:r>
            <a:r>
              <a:rPr lang="es-ES" sz="2900" dirty="0" smtClean="0"/>
              <a:t>(no se rasgará)!</a:t>
            </a:r>
          </a:p>
          <a:p>
            <a:r>
              <a:rPr lang="es-ES" sz="2900" dirty="0" smtClean="0"/>
              <a:t>La lección es clara. Debemos estar siempre atentos a nuestro discurso. </a:t>
            </a:r>
          </a:p>
          <a:p>
            <a:r>
              <a:rPr lang="es-ES" sz="2900" dirty="0" smtClean="0"/>
              <a:t>Nunca debemos permitirnos perder el control y usar nuestro don del habla de manera inapropiada: ¡debemos respetar el doble candado!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r>
              <a:rPr lang="es-ES" sz="1600" b="1" i="1" dirty="0" smtClean="0"/>
              <a:t>A veces el silencio es </a:t>
            </a:r>
            <a:r>
              <a:rPr lang="es-ES" sz="1600" b="1" i="1" dirty="0" err="1" smtClean="0"/>
              <a:t>Lashon</a:t>
            </a:r>
            <a:r>
              <a:rPr lang="es-ES" sz="1600" b="1" i="1" dirty="0" smtClean="0"/>
              <a:t> </a:t>
            </a:r>
            <a:r>
              <a:rPr lang="es-ES" sz="1600" b="1" i="1" dirty="0" err="1" smtClean="0"/>
              <a:t>Hara</a:t>
            </a:r>
            <a:endParaRPr lang="es-ES" sz="1600" b="1" i="1" dirty="0" smtClean="0"/>
          </a:p>
          <a:p>
            <a:r>
              <a:rPr lang="es-ES" sz="3000" dirty="0" smtClean="0"/>
              <a:t>De la misma manera, nunca debemos permitir que nuestra determinación de evitar lashón hará nos impida hablar cuando nuestras voces se necesitan desesperadamente.“No puedo hablar y denunciar a un abusador porque eso sería lashón hará” ¡pone nuestra obligación de cabeza! ¡La misma ley que prohíbe lashón hará nos obliga a decir la verdad! ¡Las granadas no son campanas y las campanas no son granadas!</a:t>
            </a:r>
            <a:endParaRPr lang="es-MX" sz="3000" dirty="0" smtClean="0"/>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r>
              <a:rPr lang="es-MX" sz="2800" b="1" dirty="0" smtClean="0"/>
              <a:t>La ropa hace a la persona</a:t>
            </a:r>
            <a:endParaRPr lang="en-US" sz="2800" dirty="0" smtClean="0"/>
          </a:p>
          <a:p>
            <a:r>
              <a:rPr lang="es-MX" sz="2800" dirty="0" smtClean="0"/>
              <a:t>El énfasis en las ropas sacerdotales nos enseña la importancia de traer honor y esplendor a Dios y los mandamientos.</a:t>
            </a:r>
            <a:endParaRPr lang="en-US" sz="2800" dirty="0" smtClean="0"/>
          </a:p>
          <a:p>
            <a:r>
              <a:rPr lang="es-MX" sz="2000" i="1" dirty="0" smtClean="0"/>
              <a:t>Notas tomadas del rabino </a:t>
            </a:r>
            <a:r>
              <a:rPr lang="es-MX" sz="2000" i="1" dirty="0" err="1" smtClean="0"/>
              <a:t>Jordan</a:t>
            </a:r>
            <a:r>
              <a:rPr lang="es-MX" sz="2000" i="1" dirty="0" smtClean="0"/>
              <a:t> D. Cohen</a:t>
            </a:r>
            <a:endParaRPr lang="en-US" sz="2000" i="1" dirty="0" smtClean="0"/>
          </a:p>
          <a:p>
            <a:r>
              <a:rPr lang="es-MX" sz="2800" dirty="0" smtClean="0"/>
              <a:t> Comentario sobre Parashat Tetzavé, Éxodo 27:20 - 30:10</a:t>
            </a:r>
            <a:endParaRPr lang="en-US" sz="2800" dirty="0" smtClean="0"/>
          </a:p>
          <a:p>
            <a:r>
              <a:rPr lang="es-MX" sz="2800" dirty="0" smtClean="0"/>
              <a:t>Continuamos con el tema que define la mayor parte del resto del Libro del Éxodo: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La construcción e institución del Mishkán, el santuario portátil que fue el lugar de culto de los israelitas y la Casa de Dios entre el pueblo durante los años de andar en el desierto.</a:t>
            </a:r>
          </a:p>
          <a:p>
            <a:r>
              <a:rPr lang="es-MX" dirty="0" smtClean="0"/>
              <a:t>Parashat Tetzavé se centra específicamente en los Kohanim, los sacerdotes que realizan los rituales y sacrificios en nombre del pueblo.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Se dan descripciones muy detalladas de las complejas vestimentas rituales del Kohén Gadol (el Sumo Sacerdote, majestuoso resplandeciente en oro y adornos de piedras preciosas. </a:t>
            </a:r>
          </a:p>
          <a:p>
            <a:r>
              <a:rPr lang="es-MX" dirty="0" smtClean="0"/>
              <a:t>También se dan detalles del período de siete días de sacrificios y rituales necesarios para consagrar a los sacerdotes para el servicio.</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La parashá termina con una breve descripción del altar de oro sobre el cual se ofrecía el incienso y cómo también debe ser consagrado.</a:t>
            </a:r>
          </a:p>
          <a:p>
            <a:r>
              <a:rPr lang="es-MX" b="1" dirty="0" smtClean="0"/>
              <a:t>Enfoque</a:t>
            </a:r>
            <a:endParaRPr lang="en-US" dirty="0" smtClean="0"/>
          </a:p>
          <a:p>
            <a:r>
              <a:rPr lang="es-MX" dirty="0" smtClean="0"/>
              <a:t>Haz vestiduras sagradas para tu hermano Aarón, por dignidad y esplendor. </a:t>
            </a:r>
            <a:r>
              <a:rPr lang="es-MX" sz="2000" dirty="0" smtClean="0"/>
              <a:t>(Éxodo 28: 2)</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b="1" dirty="0" smtClean="0"/>
              <a:t>Peshat</a:t>
            </a:r>
            <a:endParaRPr lang="en-US" dirty="0" smtClean="0"/>
          </a:p>
          <a:p>
            <a:r>
              <a:rPr lang="es-MX" dirty="0" smtClean="0"/>
              <a:t>Siguiendo las instrucciones para la construcción del </a:t>
            </a:r>
            <a:r>
              <a:rPr lang="es-MX" b="1" i="1" dirty="0" smtClean="0"/>
              <a:t>Aron Kódesh </a:t>
            </a:r>
            <a:r>
              <a:rPr lang="es-MX" dirty="0" smtClean="0"/>
              <a:t>(el Arca) en la parashá de la semana pasada y el encendido de </a:t>
            </a:r>
            <a:r>
              <a:rPr lang="es-MX" b="1" i="1" dirty="0" smtClean="0"/>
              <a:t>Ner Tamid </a:t>
            </a:r>
            <a:r>
              <a:rPr lang="es-MX" dirty="0" smtClean="0"/>
              <a:t>(Luz Eterna) al comienzo de la porción de la semana, la atención de la Torá se centra en cuestiones relacionadas con los Kohanim ( Sacerdotes).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En cierto modo, se considera que los sacerdotes pertenecen a la misma categoría de </a:t>
            </a:r>
            <a:r>
              <a:rPr lang="es-MX" b="1" i="1" dirty="0" smtClean="0"/>
              <a:t>Klay Kódesh </a:t>
            </a:r>
            <a:r>
              <a:rPr lang="es-MX" dirty="0" smtClean="0"/>
              <a:t>("herramientas sagradas") que los otros objetos construidos para el Mishkán. </a:t>
            </a:r>
          </a:p>
          <a:p>
            <a:r>
              <a:rPr lang="es-MX" dirty="0" smtClean="0"/>
              <a:t>Aarón, el hermano de Moisés y sus hijos son seleccionados para servir en este importante y hereditario cargo de liderazgo religioso.</a:t>
            </a:r>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Pero, antes de cualquier discusión sobre las responsabilidades reales del sacerdote, se describen sus elaboradas y regias vestiduras. </a:t>
            </a:r>
          </a:p>
          <a:p>
            <a:r>
              <a:rPr lang="es-MX" dirty="0" smtClean="0"/>
              <a:t>Como todos los demás implementos que se usarán en el Tabernáculo para la adoración de Dios, las vestiduras sacerdotales deben estar hechas de los mejores materiales, para que sean funcionales y espléndidas. </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El traje del sumo sacerdote especialmente es muy simbólico de la responsabilidad del Kohén Gadol de servir en nombre del pueblo.</a:t>
            </a:r>
            <a:endParaRPr lang="en-US" dirty="0" smtClean="0"/>
          </a:p>
          <a:p>
            <a:r>
              <a:rPr lang="es-MX" b="1" dirty="0" smtClean="0"/>
              <a:t>Drash</a:t>
            </a:r>
            <a:endParaRPr lang="en-US" dirty="0" smtClean="0"/>
          </a:p>
          <a:p>
            <a:r>
              <a:rPr lang="es-MX" dirty="0" smtClean="0"/>
              <a:t>“La ropa hace al hombre”, dice el viejo refrán. Bueno, la ropa ciertamente parece impresionarnos a los seres humanos. </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2800" dirty="0" smtClean="0"/>
              <a:t>Nada dice más sobre una persona, o da una mejor primera impresión, que cómo se viste. Realmente es bastante notable. </a:t>
            </a:r>
          </a:p>
          <a:p>
            <a:r>
              <a:rPr lang="es-MX" sz="2800" dirty="0" smtClean="0"/>
              <a:t>El carácter completo de una persona puede ser resumido por alguien que no la conoce simplemente por cómo está vestida.</a:t>
            </a:r>
            <a:endParaRPr lang="en-US" sz="2800" dirty="0" smtClean="0"/>
          </a:p>
          <a:p>
            <a:r>
              <a:rPr lang="es-MX" sz="2800" dirty="0" smtClean="0"/>
              <a:t>Se han ganado y perdido trabajos, las relaciones continuaron o terminaron, todo según la ropa que usamos.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La industria de la moda ciertamente comprende este importante detalle de la naturaleza humana. Así es como ganan dinero. Y también las escuelas y el ejército.</a:t>
            </a:r>
            <a:endParaRPr lang="en-US" dirty="0" smtClean="0"/>
          </a:p>
          <a:p>
            <a:r>
              <a:rPr lang="es-MX" dirty="0" smtClean="0"/>
              <a:t>El objetivo de poner uniformes a las personas es minimizar sus diferencias; hacer imposible la individualización y reducir la independencia. Eres lo que llevas. </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Cuando nos vestimos igual que los demás, es porque no queremos que nos vean como diferentes. </a:t>
            </a:r>
          </a:p>
          <a:p>
            <a:r>
              <a:rPr lang="es-MX" dirty="0" smtClean="0"/>
              <a:t>Cuando queremos destacar, podemos hacerlo a través de lo que vestimos.</a:t>
            </a:r>
          </a:p>
          <a:p>
            <a:r>
              <a:rPr lang="es-MX" dirty="0" smtClean="0"/>
              <a:t>La Torá ciertamente también comprende esto. </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3100" dirty="0" smtClean="0"/>
              <a:t>En la parashá de esta semana, más de cuarenta versículos, un número inusualmente alto para un solo tema, están dedicados al tema del </a:t>
            </a:r>
            <a:r>
              <a:rPr lang="es-MX" sz="3100" b="1" i="1" dirty="0" smtClean="0"/>
              <a:t>Bigdei Kódesh</a:t>
            </a:r>
            <a:r>
              <a:rPr lang="es-MX" sz="3100" dirty="0" smtClean="0"/>
              <a:t>, la vestimenta sagrada o vestimenta ritual para los sumos sacerdotes. "</a:t>
            </a:r>
            <a:r>
              <a:rPr lang="es-MX" sz="3100" b="1" i="1" dirty="0" smtClean="0"/>
              <a:t>Haz Bigdei </a:t>
            </a:r>
            <a:r>
              <a:rPr lang="es-MX" sz="3100" b="1" i="1" dirty="0" err="1" smtClean="0"/>
              <a:t>Kodesh</a:t>
            </a:r>
            <a:r>
              <a:rPr lang="es-MX" sz="3100" dirty="0" smtClean="0"/>
              <a:t>, vestiduras sagradas, para tu hermano Aarón", se le dice a Moisés, "para que sea digno y esplendoroso". </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3000" dirty="0" smtClean="0"/>
              <a:t>La mayor parte del resto de este texto es una elaboración de este comando; detalles de cómo se harán estas prendas.</a:t>
            </a:r>
            <a:endParaRPr lang="en-US" sz="3000" dirty="0" smtClean="0"/>
          </a:p>
          <a:p>
            <a:r>
              <a:rPr lang="es-MX" sz="3000" dirty="0" smtClean="0"/>
              <a:t>Entonces, ¿qué es tan importante acerca de las vestiduras del Sumo Sacerdote? ¿No suele el judaísmo, sobre todo en un sentido ritual, centrarse en las cualidades internas, frunciendo el ceño ante un materialismo externo como la ropa?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2800" dirty="0" smtClean="0"/>
              <a:t>Entonces, ¿cómo pueden ser santas estas vestiduras? ¿Cómo pueden ellos solos traer dignidad y esplendor?</a:t>
            </a:r>
          </a:p>
          <a:p>
            <a:r>
              <a:rPr lang="es-MX" sz="2800" dirty="0" smtClean="0"/>
              <a:t>Parece que la Torá de hecho nos está diciendo que la ropa hace al hombre, o al menos el papel que desempeña el hombre. Aarón, que ya es muy respetado y amado entre el pueblo, debe vestirse como corresponde a un Kohén Gadol, un sumo sacerdote.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Cuando se dedique a una obra santa, deberá vestirse adecuadamente con vestiduras sagradas; ropa que agregue dignidad y esplendor al trabajo.</a:t>
            </a:r>
          </a:p>
          <a:p>
            <a:r>
              <a:rPr lang="es-MX" dirty="0" smtClean="0"/>
              <a:t>Esto es </a:t>
            </a:r>
            <a:r>
              <a:rPr lang="es-MX" b="1" i="1" dirty="0" smtClean="0"/>
              <a:t>Hiddur Mitzvá</a:t>
            </a:r>
            <a:r>
              <a:rPr lang="es-MX" dirty="0" smtClean="0"/>
              <a:t>, la mejora del cumplimiento de una mitzvá (mandamiento), a través del adorno del acto.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Es por eso que decimos Kidush con buen vino en una taza hermosa en lugar de jugo en una taza de papel. </a:t>
            </a:r>
          </a:p>
          <a:p>
            <a:r>
              <a:rPr lang="es-MX" dirty="0" smtClean="0"/>
              <a:t>Ambos cumplirán con el requisito mínimo de la mitzvá, pero al agregar belleza, agregamos a la santidad del acto.</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2900" dirty="0" smtClean="0"/>
              <a:t>Pero Rambán (Rabí Moses Ben Najmán) señala que el mandamiento de vestir al Sumo Sacerdote con vestiduras para gloria (</a:t>
            </a:r>
            <a:r>
              <a:rPr lang="es-MX" sz="2900" b="1" i="1" dirty="0" smtClean="0"/>
              <a:t>kavod</a:t>
            </a:r>
            <a:r>
              <a:rPr lang="es-MX" sz="2900" dirty="0" smtClean="0"/>
              <a:t>) y esplendor (</a:t>
            </a:r>
            <a:r>
              <a:rPr lang="es-MX" sz="2900" b="1" i="1" dirty="0" err="1" smtClean="0"/>
              <a:t>tiferet</a:t>
            </a:r>
            <a:r>
              <a:rPr lang="es-MX" sz="2900" dirty="0" smtClean="0"/>
              <a:t>) no es solo para realzar el estatus del sacerdote mismo, sino también para realzar la gloria de Dios.</a:t>
            </a:r>
            <a:endParaRPr lang="en-US" sz="2900" dirty="0" smtClean="0"/>
          </a:p>
          <a:p>
            <a:r>
              <a:rPr lang="es-MX" sz="2900" dirty="0" smtClean="0"/>
              <a:t>Rambán señala que en las enseñanzas místicas, Kavod y Tiféret son Sefirot, términos cabalísticos para las emanaciones de Dios.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Y así, a través de estos tipos muy específicos de prendas que usa el sacerdote, Dios se está conectando con la gente y la presencia de Dios entre la gente se demuestra aún más. </a:t>
            </a:r>
          </a:p>
          <a:p>
            <a:r>
              <a:rPr lang="es-MX" dirty="0" smtClean="0"/>
              <a:t>De alguna manera, la chispa de Dios que reside en todos nosotros se saca en el sacerdote y se desgasta por fuera con su ropa.</a:t>
            </a:r>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2800" dirty="0" smtClean="0"/>
              <a:t>Así como la corona y los colores reales imponen el respeto de un pueblo por un rey y realzan su posición entre su pueblo, así también las </a:t>
            </a:r>
            <a:r>
              <a:rPr lang="es-MX" sz="2800" i="1" dirty="0" smtClean="0"/>
              <a:t>Bigdei Kódesh </a:t>
            </a:r>
            <a:r>
              <a:rPr lang="es-MX" sz="2800" dirty="0" smtClean="0"/>
              <a:t>añaden mucho al honor y la estima del Sumo Sacerdote y al Divino a quien el Sumo El sacerdote sirve.</a:t>
            </a:r>
            <a:endParaRPr lang="en-US" sz="2800" dirty="0" smtClean="0"/>
          </a:p>
          <a:p>
            <a:r>
              <a:rPr lang="es-MX" sz="2800" dirty="0" smtClean="0"/>
              <a:t>Al vestirse con ropas especiales, al sacerdote se le recuerda constantemente su papel especial y la santidad de su vocación. </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Es un símbolo, un recordatorio. </a:t>
            </a:r>
          </a:p>
          <a:p>
            <a:r>
              <a:rPr lang="es-MX" dirty="0" smtClean="0"/>
              <a:t>Pero </a:t>
            </a:r>
            <a:r>
              <a:rPr lang="es-MX" i="1" dirty="0" smtClean="0"/>
              <a:t>Bigdei Kódesh</a:t>
            </a:r>
            <a:r>
              <a:rPr lang="es-MX" dirty="0" smtClean="0"/>
              <a:t>, los vestidos sagrados, solo son santos cuando cubren al </a:t>
            </a:r>
            <a:r>
              <a:rPr lang="es-MX" b="1" i="1" dirty="0" smtClean="0"/>
              <a:t>Ish Kódesh</a:t>
            </a:r>
            <a:r>
              <a:rPr lang="es-MX" dirty="0" smtClean="0"/>
              <a:t>, una persona santa. </a:t>
            </a:r>
          </a:p>
          <a:p>
            <a:r>
              <a:rPr lang="es-MX" dirty="0" smtClean="0"/>
              <a:t>Para ser un </a:t>
            </a:r>
            <a:r>
              <a:rPr lang="es-MX" b="1" i="1" dirty="0" smtClean="0"/>
              <a:t>Ish Kadosh </a:t>
            </a:r>
            <a:r>
              <a:rPr lang="es-MX" dirty="0" smtClean="0"/>
              <a:t>no es necesario ser sacerdote. Todos tenemos el potencial para tal santidad. Quizás solo necesitamos vestirnos para el papel….</a:t>
            </a:r>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b="1" dirty="0" err="1" smtClean="0"/>
              <a:t>Dvar</a:t>
            </a:r>
            <a:r>
              <a:rPr lang="es-MX" b="1" dirty="0" smtClean="0"/>
              <a:t> </a:t>
            </a:r>
            <a:r>
              <a:rPr lang="es-MX" b="1" dirty="0" err="1" smtClean="0"/>
              <a:t>Aher</a:t>
            </a:r>
            <a:endParaRPr lang="en-US" dirty="0" smtClean="0"/>
          </a:p>
          <a:p>
            <a:r>
              <a:rPr lang="es-MX" i="1" dirty="0" smtClean="0"/>
              <a:t>Estas son las ropas que harán ... </a:t>
            </a:r>
            <a:r>
              <a:rPr lang="es-MX" sz="2000" b="1" dirty="0" smtClean="0"/>
              <a:t>(Éxodo 28: 4)</a:t>
            </a:r>
            <a:endParaRPr lang="en-US" b="1" dirty="0" smtClean="0"/>
          </a:p>
          <a:p>
            <a:r>
              <a:rPr lang="es-MX" dirty="0" smtClean="0"/>
              <a:t>El Sumo Sacerdote se compara con un ángel y debe tener vestiduras especiales para hacer su trabajo. </a:t>
            </a:r>
          </a:p>
          <a:p>
            <a:r>
              <a:rPr lang="es-MX" dirty="0" smtClean="0"/>
              <a:t>Así como un ángel es puro, el Kohén Gadol debe ser puro mientras realiza sus tareas.</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sz="3000" dirty="0" smtClean="0"/>
              <a:t>El rabino Behayé pregunta: ¿Por qué solo se enumeran seis prendas en esta parte, cuando el Sumo Sacerdote en realidad vestía ocho prendas? </a:t>
            </a:r>
          </a:p>
          <a:p>
            <a:r>
              <a:rPr lang="es-MX" sz="3000" dirty="0" smtClean="0"/>
              <a:t>Porque esta parashá se refiere solo a las prendas con las que Moisés lo viste. El propio Sumo Sacerdote se puso los pantalones en privado; y el tzitz era una placa de oro que llevaba en la frente. </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algn="ctr">
              <a:buNone/>
            </a:pPr>
            <a:r>
              <a:rPr lang="es-MX" sz="1800" b="1" dirty="0" smtClean="0"/>
              <a:t>La ropa hace a la persona</a:t>
            </a:r>
            <a:endParaRPr lang="en-US" sz="1800" dirty="0" smtClean="0"/>
          </a:p>
          <a:p>
            <a:r>
              <a:rPr lang="es-MX" dirty="0" smtClean="0"/>
              <a:t>Era un accesorio más que una prenda de vestir, por lo que no se menciona aquí. (</a:t>
            </a:r>
            <a:r>
              <a:rPr lang="es-MX" b="1" i="1" dirty="0" err="1" smtClean="0"/>
              <a:t>Tze'enah</a:t>
            </a:r>
            <a:r>
              <a:rPr lang="es-MX" b="1" i="1" dirty="0" smtClean="0"/>
              <a:t> </a:t>
            </a:r>
            <a:r>
              <a:rPr lang="es-MX" b="1" i="1" dirty="0" err="1" smtClean="0"/>
              <a:t>Ur'enah</a:t>
            </a:r>
            <a:r>
              <a:rPr lang="es-MX" dirty="0" smtClean="0"/>
              <a:t>)</a:t>
            </a:r>
          </a:p>
          <a:p>
            <a:endParaRPr lang="en-US" dirty="0" smtClean="0"/>
          </a:p>
          <a:p>
            <a:r>
              <a:rPr lang="es-MX" sz="2800" i="1" dirty="0" smtClean="0"/>
              <a:t>Proporcionado por KOLEL, el Centro de Adultos para el Aprendizaje Judío Liberal, que está afiliado al movimiento de reforma de Canadá.</a:t>
            </a:r>
            <a:endParaRPr lang="en-US" sz="2800" i="1"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sz="2000" b="1" dirty="0" smtClean="0"/>
              <a:t>Ein Yaakov (Edición Glick), Shabat 2:13</a:t>
            </a:r>
          </a:p>
          <a:p>
            <a:r>
              <a:rPr lang="es-ES" sz="3000" dirty="0" smtClean="0"/>
              <a:t>Nuestros rabinos enseñaron: Un hombre deberá ser siempre tan paciente como Hilel y no tan excitable como Shamai. </a:t>
            </a:r>
          </a:p>
          <a:p>
            <a:r>
              <a:rPr lang="es-ES" sz="3000" dirty="0" smtClean="0"/>
              <a:t>Una vez sucedió que dos hombres hicieron una apuesta entre ellos (Fol. 31a) para que cualquiera que tuviera éxito en poner a Hillel fuera de control debería recibir cuatrocientos zouzim </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"Iré y lo pondré fuera de control“, dijo uno. </a:t>
            </a:r>
          </a:p>
          <a:p>
            <a:r>
              <a:rPr lang="es-ES" dirty="0" smtClean="0"/>
              <a:t>Era el viernes por la tarde, y Hillel se estaba lavando, cuando el hombre pasó por la puerta de su casa, gritando: </a:t>
            </a:r>
          </a:p>
          <a:p>
            <a:r>
              <a:rPr lang="es-ES" dirty="0" smtClean="0"/>
              <a:t>"¿Hillel vive aquí? ¿Hillel vive aquí?" </a:t>
            </a:r>
          </a:p>
          <a:p>
            <a:r>
              <a:rPr lang="es-ES" dirty="0" smtClean="0"/>
              <a:t>Hillel envolvió su manto alrededor de él y salió a su encuentro. "Mi hijo", le dijo, "¿qué deseas?" </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"Tengo una pregunta que hacer", fue la respuesta. </a:t>
            </a:r>
          </a:p>
          <a:p>
            <a:r>
              <a:rPr lang="es-ES" dirty="0" smtClean="0"/>
              <a:t>"Pregunta, hijo mío, pregunta", dijo Hillel. </a:t>
            </a:r>
          </a:p>
          <a:p>
            <a:r>
              <a:rPr lang="es-ES" dirty="0" smtClean="0"/>
              <a:t>"¿Por qué son redondas las cabezas de los babilonios?" preguntó el hombre. </a:t>
            </a:r>
          </a:p>
          <a:p>
            <a:r>
              <a:rPr lang="es-ES" dirty="0" smtClean="0"/>
              <a:t>"Una gran pregunta que has hecho, hijo mío. Porque no tienen parteras capacitadas".</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El hombre se fue y después de un rato, volvió gritando: "¿Hillel vive aquí? ¿Hillel vive aquí?" </a:t>
            </a:r>
          </a:p>
          <a:p>
            <a:r>
              <a:rPr lang="es-ES" dirty="0" smtClean="0"/>
              <a:t>Hillel volvió a envolverse con su manto y salió a su encuentro. "Mi hijo", dijo, "¿qué deseas?" </a:t>
            </a:r>
          </a:p>
          <a:p>
            <a:r>
              <a:rPr lang="es-ES" dirty="0" smtClean="0"/>
              <a:t>"Tengo que hacer una gran pregunta", dijo. </a:t>
            </a:r>
          </a:p>
          <a:p>
            <a:r>
              <a:rPr lang="es-ES" dirty="0" smtClean="0"/>
              <a:t>"Pregunta, hijo mío, pregunta", dijo Hillel. </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"¿Por qué la gente de Tarmod (Palmira) tiene los ojos débiles?" preguntó él. </a:t>
            </a:r>
          </a:p>
          <a:p>
            <a:r>
              <a:rPr lang="es-ES" dirty="0" smtClean="0"/>
              <a:t>Hillel dijo: "Hiciste una gran pregunta. Porque viven en un país arenoso". </a:t>
            </a:r>
          </a:p>
          <a:p>
            <a:r>
              <a:rPr lang="es-ES" dirty="0" smtClean="0"/>
              <a:t>El hombre se fue, y después de esperar un rato, volvió gritando: "¿Hillel vive aquí? ¿Hillel vive aquí?" Hillel envolvió su manto alrededor de él y salió a su encuentro.</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sz="3000" dirty="0" smtClean="0"/>
              <a:t>"Mi hijo", dijo, "¿qué deseas?" </a:t>
            </a:r>
          </a:p>
          <a:p>
            <a:r>
              <a:rPr lang="es-ES" sz="3000" dirty="0" smtClean="0"/>
              <a:t>"Tengo una pregunta que hacer“, dijo el hombre. </a:t>
            </a:r>
          </a:p>
          <a:p>
            <a:r>
              <a:rPr lang="es-ES" sz="3000" dirty="0" smtClean="0"/>
              <a:t>"Pregunta. Hijo mío, pregunta", dijo Hillel. </a:t>
            </a:r>
          </a:p>
          <a:p>
            <a:r>
              <a:rPr lang="es-ES" sz="3000" dirty="0" smtClean="0"/>
              <a:t>"¿Por qué los pies de los africanos son tan anchos?" </a:t>
            </a:r>
          </a:p>
          <a:p>
            <a:r>
              <a:rPr lang="es-ES" sz="3000" dirty="0" smtClean="0"/>
              <a:t>"¡Has hecho una gran pregunta! Porque viven en tierra pantanosa". </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"Tengo muchas más preguntas que hacer", dijo el hombre, "pero tengo miedo de hacerte enojar". </a:t>
            </a:r>
          </a:p>
          <a:p>
            <a:r>
              <a:rPr lang="es-ES" dirty="0" smtClean="0"/>
              <a:t>Hillel, envolviendo su manto alrededor de él, se sentó ante el hombre y le dijo: "Todas las preguntas que tienes que hacer, por favor pregunta". </a:t>
            </a: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sz="3100" dirty="0" smtClean="0"/>
              <a:t>"¿Eres Hillel?", Dijo, "¿quién es llamado Príncipe de Israel?" </a:t>
            </a:r>
          </a:p>
          <a:p>
            <a:r>
              <a:rPr lang="es-ES" sz="3100" dirty="0" smtClean="0"/>
              <a:t>"Sí", respondió Hillel.</a:t>
            </a:r>
          </a:p>
          <a:p>
            <a:r>
              <a:rPr lang="es-ES" sz="3100" dirty="0" smtClean="0"/>
              <a:t>"Si tú eres el indicado, entonces oro para que no haya muchos más en Israel como tú". </a:t>
            </a:r>
          </a:p>
          <a:p>
            <a:r>
              <a:rPr lang="es-ES" sz="3100" dirty="0" smtClean="0"/>
              <a:t>"¿Por qué es eso, hijo mío?" preguntó Hillel. "Porque", dijo el hombre, "he perdido cuatrocientos zouzim por ti". </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"Ten cuidado con tu temperamento", dijo Hillel. "Es mejor que pierdas cuatrocientos zouzim y cuatrocientos zouzim más, pero que Hillel no se emocione". </a:t>
            </a:r>
          </a:p>
          <a:p>
            <a:r>
              <a:rPr lang="es-ES" dirty="0" smtClean="0"/>
              <a:t>Nuestros rabinos enseñaron que una vez un pagano se presentó ante Shammai y dijo: "¿Cuántas Torá tienes?" Shammai respondió: "Tenemos dos; la Torá escrita y la Torá oral". </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El pagano le dijo: "En la Torá escrita te creo, pero en la Torá oral no te creo. Hazme, por lo tanto, un prosélito con la condición de que me enseñes solo la Torá escrita". </a:t>
            </a:r>
          </a:p>
          <a:p>
            <a:r>
              <a:rPr lang="es-ES" dirty="0" smtClean="0"/>
              <a:t>Shammai lo reprendió bruscamente y lo envió enojado. </a:t>
            </a:r>
          </a:p>
          <a:p>
            <a:r>
              <a:rPr lang="es-ES" dirty="0" smtClean="0"/>
              <a:t>El pagano apareció ante Hillel, y este último lo convirtió en prosélito. </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El primer día, Hillel le enseñó el Alef, Bet, Gímel, Dalet. </a:t>
            </a:r>
          </a:p>
          <a:p>
            <a:r>
              <a:rPr lang="es-ES" dirty="0" smtClean="0"/>
              <a:t>Al día siguiente, Hillel invirtió el orden de estas letras (comenzando con la última letra). "No me lo enseñaste ayer", le dijo el prosélito. </a:t>
            </a:r>
          </a:p>
          <a:p>
            <a:r>
              <a:rPr lang="es-ES" dirty="0" smtClean="0"/>
              <a:t>"Cierto", dijo Hillel. "¿No confías en mí? ¿Por qué no confías en mí con la Torá oral?" </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En otra ocasión sucedió que un pagano apareció ante Shammai y dijo: "Conviérteme al judaísmo pero con la condición de que me enseñes toda la Torá, mientras estoy parado sobre una pierna". </a:t>
            </a:r>
          </a:p>
          <a:p>
            <a:r>
              <a:rPr lang="es-ES" dirty="0" smtClean="0"/>
              <a:t>Shammai lo echó con el ángulo del constructor (medida) que sostenía en la mano. </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Entonces el pagano apareció ante Hillel, y él lo hizo prosélito, y le dijo: "Lo que es odioso para ti no le hagas a tu prójimo, esto es toda la Torá, y el resto es simplemente su comentario". </a:t>
            </a:r>
          </a:p>
          <a:p>
            <a:r>
              <a:rPr lang="es-ES" dirty="0" smtClean="0"/>
              <a:t>Nuevamente sucedió que mientras un pagano pasaba por la parte trasera de una sinagoga, oyó la voz de un escriba que decía: </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Y estas son las vestiduras que harán; un peto, un efod y una bata. (Ex. 28, 4). </a:t>
            </a:r>
          </a:p>
          <a:p>
            <a:r>
              <a:rPr lang="es-ES" dirty="0" smtClean="0"/>
              <a:t>"¿Para quién son estos?" preguntó el pagano. </a:t>
            </a:r>
          </a:p>
          <a:p>
            <a:r>
              <a:rPr lang="es-ES" dirty="0" smtClean="0"/>
              <a:t>"Para el Sumo Sacerdote", respondió el escriba "Así que el pagano se dijo a sí mismo:" Iré y seré un prosélito con la condición de que me conviertan en Sumo Sacerdote ". </a:t>
            </a:r>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Vino ante Shammai y le dijo:" Hazme un prosélito con la condición de que me conviertas en Sumo Sacerdote ". </a:t>
            </a:r>
          </a:p>
          <a:p>
            <a:r>
              <a:rPr lang="es-ES" dirty="0" smtClean="0"/>
              <a:t>Shammai lo alejó con el codo de los constructores –ángulo- que tenía en la mano. </a:t>
            </a:r>
          </a:p>
          <a:p>
            <a:r>
              <a:rPr lang="es-ES" dirty="0" smtClean="0"/>
              <a:t>El pagano se presentó ante Hillel; este último lo convirtió en prosélito y le dijo:" </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¿Es posible que uno se convierta en rey a menos que conozca las ceremonias de la corte? </a:t>
            </a:r>
          </a:p>
          <a:p>
            <a:r>
              <a:rPr lang="es-ES" dirty="0" smtClean="0"/>
              <a:t>Ve, estudia primero las ceremonias de la corte”. </a:t>
            </a:r>
          </a:p>
          <a:p>
            <a:r>
              <a:rPr lang="es-ES" dirty="0" smtClean="0"/>
              <a:t>El prosélito inmediatamente fue y aprendió la Torá. </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Cuando llegó al pasaje (Números 3, 10). “Y el extraño que se acercare será muerto…”, preguntó:" ¿Por quién? ¿se entiende ese pasaje? “</a:t>
            </a:r>
          </a:p>
          <a:p>
            <a:r>
              <a:rPr lang="es-ES" dirty="0" smtClean="0"/>
              <a:t>"Incluso para David, el Rey de Israel ", respondió Hillel. </a:t>
            </a:r>
          </a:p>
          <a:p>
            <a:r>
              <a:rPr lang="es-ES" dirty="0" smtClean="0"/>
              <a:t>Entonces el prosélito llegó a la siguiente conclusión:</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"Si para los israelitas, a quienes se les llama los hijos de Dios y que por el amor de Dios que se les muestra, se les llama </a:t>
            </a:r>
            <a:r>
              <a:rPr lang="es-ES" sz="2000" dirty="0" smtClean="0"/>
              <a:t>(Ex. 4. 22)</a:t>
            </a:r>
            <a:r>
              <a:rPr lang="es-ES" dirty="0" smtClean="0"/>
              <a:t>, Mi hijo, mi primogénito, Israel, se escribe una advertencia, “y el extraño que se acerque será asesinado”, ¿cuánto más se aplica esto al mero prosélito que vino con su bastón y su bolsa de viaje?"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El converso se presentó ante Shammai y le dijo que se retracta de su demanda de nombrarlo Sumo Sacerdote, diciendo: ¿Soy digno de ser Sumo Sacerdote? ¿No está escrito en la Torá: Y el hombre común que se acerca será muerto? </a:t>
            </a:r>
          </a:p>
          <a:p>
            <a:r>
              <a:rPr lang="es-ES" dirty="0" smtClean="0"/>
              <a:t>Se presentó ante Hillel y le dijo: </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355601" y="1837267"/>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La Paciencia y la Impaciencia</a:t>
            </a:r>
          </a:p>
          <a:p>
            <a:r>
              <a:rPr lang="es-ES" dirty="0" smtClean="0"/>
              <a:t>Hillel el paciente, que las bendiciones descansen sobre tu cabeza mientras me llevas bajo las alas de la Divina Presencia. </a:t>
            </a:r>
          </a:p>
          <a:p>
            <a:r>
              <a:rPr lang="es-ES" dirty="0" smtClean="0"/>
              <a:t>La Gemará relata: Finalmente, los tres conversos se reunieron en un solo lugar y dijeron: la impaciencia de Shammai buscó expulsarnos del mundo; La paciencia de Hillel nos trajo bajo las alas de la Presencia Divina.</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27: 20 – 30: 10 y  Ezequiel 43:10 al 43:27</a:t>
            </a:r>
          </a:p>
          <a:p>
            <a:r>
              <a:rPr lang="es-MX" dirty="0" smtClean="0"/>
              <a:t>Parashat Tetzavé: Preguntas de discusión</a:t>
            </a:r>
            <a:endParaRPr lang="en-US" dirty="0" smtClean="0"/>
          </a:p>
          <a:p>
            <a:r>
              <a:rPr lang="es-MX" dirty="0" smtClean="0"/>
              <a:t>1) Una luz debe estar encendida continuamente en el santuario. ¿Cómo es esta “luz eterna” un símbolo ante el Eterno para todas las generaciones? </a:t>
            </a:r>
          </a:p>
          <a:p>
            <a:r>
              <a:rPr lang="es-MX" dirty="0" smtClean="0"/>
              <a:t>¿Cómo te sientes cuando ves "la luz eterna" en la sinagoga?</a:t>
            </a:r>
            <a:endParaRPr lang="en-US" dirty="0" smtClean="0"/>
          </a:p>
          <a:p>
            <a:pPr>
              <a:buNone/>
            </a:pPr>
            <a:endParaRPr lang="en-US" sz="3600" dirty="0"/>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sz="3600" dirty="0"/>
          </a:p>
        </p:txBody>
      </p:sp>
      <p:pic>
        <p:nvPicPr>
          <p:cNvPr id="1026" name="Picture 2"/>
          <p:cNvPicPr>
            <a:picLocks noChangeAspect="1" noChangeArrowheads="1"/>
          </p:cNvPicPr>
          <p:nvPr/>
        </p:nvPicPr>
        <p:blipFill>
          <a:blip r:embed="rId3"/>
          <a:srcRect/>
          <a:stretch>
            <a:fillRect/>
          </a:stretch>
        </p:blipFill>
        <p:spPr bwMode="auto">
          <a:xfrm>
            <a:off x="75414" y="83125"/>
            <a:ext cx="9026630" cy="6709558"/>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27: 20 – 30: 10 y  Ezequiel 43:10 al 43:27</a:t>
            </a:r>
          </a:p>
          <a:p>
            <a:r>
              <a:rPr lang="es-MX" sz="2000" dirty="0" smtClean="0"/>
              <a:t>Parashat Tetzavé: Preguntas de discusión</a:t>
            </a:r>
            <a:endParaRPr lang="en-US" sz="2000" dirty="0" smtClean="0"/>
          </a:p>
          <a:p>
            <a:r>
              <a:rPr lang="es-MX" dirty="0" smtClean="0"/>
              <a:t>2) Dios le dice a Moisés lo que los sacerdotes deben usar en el Santuario. </a:t>
            </a:r>
          </a:p>
          <a:p>
            <a:r>
              <a:rPr lang="es-MX" dirty="0" smtClean="0"/>
              <a:t>¿Qué diferencia hace para ti lo que lleva tu rabino? </a:t>
            </a:r>
          </a:p>
          <a:p>
            <a:r>
              <a:rPr lang="es-MX" dirty="0" smtClean="0"/>
              <a:t>¿Te hace una diferencia lo que vistes en la sinagoga?</a:t>
            </a:r>
            <a:endParaRPr lang="en-US" dirty="0" smtClean="0"/>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27: 20 – 30: 10 y  Ezequiel 43:10 al 43:27</a:t>
            </a:r>
          </a:p>
          <a:p>
            <a:r>
              <a:rPr lang="es-MX" sz="2000" dirty="0" smtClean="0"/>
              <a:t>Parashat Tetzavé: Preguntas de discusión</a:t>
            </a:r>
            <a:endParaRPr lang="en-US" sz="2000" dirty="0" smtClean="0"/>
          </a:p>
          <a:p>
            <a:r>
              <a:rPr lang="es-MX" dirty="0" smtClean="0"/>
              <a:t>3) La placa de Aarón de oro puro tiene la inscripción "Santo para el Eterno". </a:t>
            </a:r>
          </a:p>
          <a:p>
            <a:r>
              <a:rPr lang="es-MX" dirty="0" smtClean="0"/>
              <a:t>¿En qué parte de tu cuerpo colocarías una señal con la inscripción "¿Santo para </a:t>
            </a:r>
            <a:r>
              <a:rPr lang="es-MX" smtClean="0"/>
              <a:t>el Eterno?"</a:t>
            </a:r>
            <a:endParaRPr lang="en-US" dirty="0" smtClean="0"/>
          </a:p>
          <a:p>
            <a:pPr>
              <a:buNone/>
            </a:pPr>
            <a:endParaRPr lang="en-US" sz="3600" dirty="0"/>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TETZAVE</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27: 20 – 30: 10 y  Ezequiel 43:10 al 43:27</a:t>
            </a:r>
          </a:p>
          <a:p>
            <a:r>
              <a:rPr lang="es-MX" sz="2000" dirty="0" smtClean="0"/>
              <a:t>Parashat Tetzavé: Preguntas de discusión</a:t>
            </a:r>
            <a:endParaRPr lang="en-US" sz="2000" dirty="0" smtClean="0"/>
          </a:p>
          <a:p>
            <a:r>
              <a:rPr lang="es-MX" dirty="0" smtClean="0"/>
              <a:t>4) ¿Por qué crees que los animales son sacrificados a Dios? </a:t>
            </a:r>
          </a:p>
          <a:p>
            <a:r>
              <a:rPr lang="es-MX" dirty="0" smtClean="0"/>
              <a:t>¿Cuál es el significado de la sangre colocada alrededor del altar y en la ropa de Aarón? </a:t>
            </a:r>
          </a:p>
          <a:p>
            <a:r>
              <a:rPr lang="es-MX" dirty="0" smtClean="0"/>
              <a:t>¿Cómo te sientes cuando ves sangre?</a:t>
            </a:r>
            <a:endParaRPr lang="en-US" dirty="0" smtClean="0"/>
          </a:p>
          <a:p>
            <a:endParaRPr lang="en-US" dirty="0" smtClean="0"/>
          </a:p>
          <a:p>
            <a:endParaRPr lang="en-US" sz="3600" dirty="0" smtClean="0"/>
          </a:p>
          <a:p>
            <a:endParaRPr lang="en-US" sz="3600" dirty="0"/>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hlinkClick r:id="rId5"/>
              </a:rPr>
              <a:t>https://www.sefaria.org/Shabbat.30b.11?lang=bi&amp;with=Reference&amp;lang2=en</a:t>
            </a:r>
            <a:endParaRPr lang="en-US" sz="1200" dirty="0" smtClean="0"/>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7 </a:t>
            </a:r>
            <a:r>
              <a:rPr lang="es-ES" sz="1800" dirty="0" smtClean="0"/>
              <a:t>de Adar, </a:t>
            </a:r>
            <a:r>
              <a:rPr lang="es-ES" sz="1800" b="0" i="0" u="none" strike="noStrike" cap="none" dirty="0" smtClean="0">
                <a:solidFill>
                  <a:srgbClr val="898989"/>
                </a:solidFill>
                <a:latin typeface="Calibri"/>
                <a:ea typeface="Calibri"/>
                <a:cs typeface="Calibri"/>
                <a:sym typeface="Calibri"/>
              </a:rPr>
              <a:t>5783  </a:t>
            </a:r>
            <a:r>
              <a:rPr lang="es-ES" sz="1800" b="0" i="0" u="none" strike="noStrike" cap="none" dirty="0">
                <a:solidFill>
                  <a:srgbClr val="898989"/>
                </a:solidFill>
                <a:latin typeface="Calibri"/>
                <a:ea typeface="Calibri"/>
                <a:cs typeface="Calibri"/>
                <a:sym typeface="Calibri"/>
              </a:rPr>
              <a:t>–  </a:t>
            </a:r>
            <a:r>
              <a:rPr lang="es-ES" sz="1800" dirty="0" smtClean="0"/>
              <a:t>Febrero </a:t>
            </a:r>
            <a:r>
              <a:rPr lang="es-ES" sz="1800" dirty="0" smtClean="0"/>
              <a:t>28</a:t>
            </a:r>
            <a:r>
              <a:rPr lang="es-ES" sz="1800" b="0" i="0" u="none" strike="noStrike" cap="none" dirty="0" smtClean="0">
                <a:solidFill>
                  <a:srgbClr val="898989"/>
                </a:solidFill>
                <a:latin typeface="Calibri"/>
                <a:ea typeface="Calibri"/>
                <a:cs typeface="Calibri"/>
                <a:sym typeface="Calibri"/>
              </a:rPr>
              <a:t>, 2023-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37324</TotalTime>
  <Words>10949</Words>
  <Application>Microsoft Office PowerPoint</Application>
  <PresentationFormat>Presentación en pantalla (4:3)</PresentationFormat>
  <Paragraphs>899</Paragraphs>
  <Slides>169</Slides>
  <Notes>169</Notes>
  <HiddenSlides>0</HiddenSlides>
  <MMClips>0</MMClips>
  <ScaleCrop>false</ScaleCrop>
  <HeadingPairs>
    <vt:vector size="4" baseType="variant">
      <vt:variant>
        <vt:lpstr>Tema</vt:lpstr>
      </vt:variant>
      <vt:variant>
        <vt:i4>1</vt:i4>
      </vt:variant>
      <vt:variant>
        <vt:lpstr>Títulos de diapositiva</vt:lpstr>
      </vt:variant>
      <vt:variant>
        <vt:i4>169</vt:i4>
      </vt:variant>
    </vt:vector>
  </HeadingPairs>
  <TitlesOfParts>
    <vt:vector size="170" baseType="lpstr">
      <vt:lpstr>Office Theme</vt:lpstr>
      <vt:lpstr> </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PARASHA SHEMOT TETZAVE</vt:lpstr>
      <vt:lpstr>Diapositiva 169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328</cp:revision>
  <dcterms:modified xsi:type="dcterms:W3CDTF">2023-03-03T21:42:10Z</dcterms:modified>
</cp:coreProperties>
</file>