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9"/>
  </p:notesMasterIdLst>
  <p:sldIdLst>
    <p:sldId id="897" r:id="rId2"/>
    <p:sldId id="1327" r:id="rId3"/>
    <p:sldId id="1328" r:id="rId4"/>
    <p:sldId id="1330" r:id="rId5"/>
    <p:sldId id="1331" r:id="rId6"/>
    <p:sldId id="1332" r:id="rId7"/>
    <p:sldId id="1333" r:id="rId8"/>
    <p:sldId id="1334" r:id="rId9"/>
    <p:sldId id="1335" r:id="rId10"/>
    <p:sldId id="1336" r:id="rId11"/>
    <p:sldId id="1337" r:id="rId12"/>
    <p:sldId id="1338" r:id="rId13"/>
    <p:sldId id="1339" r:id="rId14"/>
    <p:sldId id="1340" r:id="rId15"/>
    <p:sldId id="1341" r:id="rId16"/>
    <p:sldId id="1342" r:id="rId17"/>
    <p:sldId id="1343" r:id="rId18"/>
    <p:sldId id="1344" r:id="rId19"/>
    <p:sldId id="1345" r:id="rId20"/>
    <p:sldId id="1346" r:id="rId21"/>
    <p:sldId id="1347" r:id="rId22"/>
    <p:sldId id="1349" r:id="rId23"/>
    <p:sldId id="1348" r:id="rId24"/>
    <p:sldId id="1350" r:id="rId25"/>
    <p:sldId id="1351" r:id="rId26"/>
    <p:sldId id="1352" r:id="rId27"/>
    <p:sldId id="1353" r:id="rId28"/>
    <p:sldId id="1354" r:id="rId29"/>
    <p:sldId id="1355" r:id="rId30"/>
    <p:sldId id="1356" r:id="rId31"/>
    <p:sldId id="1357" r:id="rId32"/>
    <p:sldId id="1358" r:id="rId33"/>
    <p:sldId id="1359" r:id="rId34"/>
    <p:sldId id="1360" r:id="rId35"/>
    <p:sldId id="1361" r:id="rId36"/>
    <p:sldId id="935" r:id="rId37"/>
    <p:sldId id="306" r:id="rId3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34" autoAdjust="0"/>
    <p:restoredTop sz="94660"/>
  </p:normalViewPr>
  <p:slideViewPr>
    <p:cSldViewPr snapToGrid="0">
      <p:cViewPr>
        <p:scale>
          <a:sx n="75" d="100"/>
          <a:sy n="75" d="100"/>
        </p:scale>
        <p:origin x="-174" y="2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jewishaction.com/content/uploads/2021/11/AP_24602549278-scaled.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jewishaction.com/content/uploads/2021/11/AdobeStock_195681835-scaled.jpe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4.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CO" sz="2800" dirty="0" smtClean="0">
                <a:latin typeface="Bookman Old Style" pitchFamily="18" charset="0"/>
              </a:rPr>
              <a:t>La Revista de la OU, </a:t>
            </a:r>
            <a:r>
              <a:rPr lang="es-CO" sz="2800" dirty="0" err="1" smtClean="0">
                <a:latin typeface="Bookman Old Style" pitchFamily="18" charset="0"/>
              </a:rPr>
              <a:t>Jewish</a:t>
            </a:r>
            <a:r>
              <a:rPr lang="es-CO" sz="2800" dirty="0" smtClean="0">
                <a:latin typeface="Bookman Old Style" pitchFamily="18" charset="0"/>
              </a:rPr>
              <a:t> </a:t>
            </a:r>
            <a:r>
              <a:rPr lang="es-CO" sz="2800" dirty="0" err="1" smtClean="0">
                <a:latin typeface="Bookman Old Style" pitchFamily="18" charset="0"/>
              </a:rPr>
              <a:t>Action</a:t>
            </a:r>
            <a:r>
              <a:rPr lang="es-CO" sz="2800" dirty="0" smtClean="0">
                <a:latin typeface="Bookman Old Style" pitchFamily="18" charset="0"/>
              </a:rPr>
              <a:t> habló con el rabino </a:t>
            </a:r>
            <a:r>
              <a:rPr lang="es-CO" sz="2800" dirty="0" err="1" smtClean="0">
                <a:latin typeface="Bookman Old Style" pitchFamily="18" charset="0"/>
              </a:rPr>
              <a:t>Ezra</a:t>
            </a:r>
            <a:r>
              <a:rPr lang="es-CO" sz="2800" dirty="0" smtClean="0">
                <a:latin typeface="Bookman Old Style" pitchFamily="18" charset="0"/>
              </a:rPr>
              <a:t> </a:t>
            </a:r>
            <a:r>
              <a:rPr lang="es-CO" sz="2800" dirty="0" err="1" smtClean="0">
                <a:latin typeface="Bookman Old Style" pitchFamily="18" charset="0"/>
              </a:rPr>
              <a:t>Friedman</a:t>
            </a:r>
            <a:r>
              <a:rPr lang="es-CO" sz="2800" dirty="0" smtClean="0">
                <a:latin typeface="Bookman Old Style" pitchFamily="18" charset="0"/>
              </a:rPr>
              <a:t>, director del Centro </a:t>
            </a:r>
            <a:r>
              <a:rPr lang="es-CO" sz="2800" dirty="0" err="1" smtClean="0">
                <a:latin typeface="Bookman Old Style" pitchFamily="18" charset="0"/>
              </a:rPr>
              <a:t>Gustave</a:t>
            </a:r>
            <a:r>
              <a:rPr lang="es-CO" sz="2800" dirty="0" smtClean="0">
                <a:latin typeface="Bookman Old Style" pitchFamily="18" charset="0"/>
              </a:rPr>
              <a:t> y Carol </a:t>
            </a:r>
            <a:r>
              <a:rPr lang="es-CO" sz="2800" dirty="0" err="1" smtClean="0">
                <a:latin typeface="Bookman Old Style" pitchFamily="18" charset="0"/>
              </a:rPr>
              <a:t>Jacobs</a:t>
            </a:r>
            <a:r>
              <a:rPr lang="es-CO" sz="2800" dirty="0" smtClean="0">
                <a:latin typeface="Bookman Old Style" pitchFamily="18" charset="0"/>
              </a:rPr>
              <a:t> para la Educación de </a:t>
            </a:r>
            <a:r>
              <a:rPr lang="es-CO" sz="2800" dirty="0" err="1" smtClean="0">
                <a:latin typeface="Bookman Old Style" pitchFamily="18" charset="0"/>
              </a:rPr>
              <a:t>Kashrut</a:t>
            </a:r>
            <a:r>
              <a:rPr lang="es-CO" sz="2800" dirty="0" smtClean="0">
                <a:latin typeface="Bookman Old Style" pitchFamily="18" charset="0"/>
              </a:rPr>
              <a:t> de OU Israel y representante de campo rabínico para Israel, sobre diferentes aspectos de la mitzvá de </a:t>
            </a:r>
            <a:r>
              <a:rPr lang="es-CO" sz="2800" dirty="0" err="1" smtClean="0">
                <a:latin typeface="Bookman Old Style" pitchFamily="18" charset="0"/>
              </a:rPr>
              <a:t>shemitá</a:t>
            </a:r>
            <a:r>
              <a:rPr lang="es-CO" sz="2800" dirty="0" smtClean="0">
                <a:latin typeface="Bookman Old Style" pitchFamily="18" charset="0"/>
              </a:rPr>
              <a:t>, incluidas las nuevas tecnologías agrícolas que están avanzando en su observancia.</a:t>
            </a:r>
            <a:endParaRPr lang="en-US"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CO" sz="2900" dirty="0" smtClean="0">
                <a:latin typeface="Bookman Old Style" pitchFamily="18" charset="0"/>
              </a:rPr>
              <a:t>¿Shemitá es hoy en día una mitzvá bíblica o rabínica?</a:t>
            </a:r>
          </a:p>
          <a:p>
            <a:r>
              <a:rPr lang="es-CO" sz="2900" dirty="0" smtClean="0">
                <a:latin typeface="Bookman Old Style" pitchFamily="18" charset="0"/>
              </a:rPr>
              <a:t>Esa es una buena pregunta con implicaciones importantes ya que tendemos a ser más indulgentes con las prohibiciones rabínicas. De hecho, hay </a:t>
            </a:r>
            <a:r>
              <a:rPr lang="es-CO" sz="2900" i="1" dirty="0" smtClean="0">
                <a:latin typeface="Bookman Old Style" pitchFamily="18" charset="0"/>
              </a:rPr>
              <a:t>heterim</a:t>
            </a:r>
            <a:r>
              <a:rPr lang="es-CO" sz="2900" dirty="0" smtClean="0">
                <a:latin typeface="Bookman Old Style" pitchFamily="18" charset="0"/>
              </a:rPr>
              <a:t> (indulgencias) que pueden dejar de ser válidas una vez que la mitzvá se convierte en un mandato bíblico.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CO" sz="2600" dirty="0" smtClean="0">
                <a:latin typeface="Bookman Old Style" pitchFamily="18" charset="0"/>
              </a:rPr>
              <a:t>Hoy en día, sin embargo, la mitzvá de Shemitá se considera rabínica porque no hemos cumplido con el requisito de “</a:t>
            </a:r>
            <a:r>
              <a:rPr lang="es-CO" sz="2600" i="1" dirty="0" smtClean="0">
                <a:latin typeface="Bookman Old Style" pitchFamily="18" charset="0"/>
              </a:rPr>
              <a:t>biat kuljem</a:t>
            </a:r>
            <a:r>
              <a:rPr lang="es-CO" sz="2600" dirty="0" smtClean="0">
                <a:latin typeface="Bookman Old Style" pitchFamily="18" charset="0"/>
              </a:rPr>
              <a:t>”, es decir, cuando todo o la mayoría del pueblo judío vive en la Tierra de Israel.</a:t>
            </a:r>
          </a:p>
          <a:p>
            <a:r>
              <a:rPr lang="es-CO" sz="2600" dirty="0" smtClean="0">
                <a:latin typeface="Bookman Old Style" pitchFamily="18" charset="0"/>
              </a:rPr>
              <a:t>El concepto de biat kuljem en realidad se deriva de la mitzvá de </a:t>
            </a:r>
            <a:r>
              <a:rPr lang="es-CO" sz="2600" i="1" dirty="0" smtClean="0">
                <a:latin typeface="Bookman Old Style" pitchFamily="18" charset="0"/>
              </a:rPr>
              <a:t>hafrashat jalá</a:t>
            </a:r>
            <a:r>
              <a:rPr lang="es-CO" sz="2600" dirty="0" smtClean="0">
                <a:latin typeface="Bookman Old Style" pitchFamily="18" charset="0"/>
              </a:rPr>
              <a:t>, separando jalá, que es solo </a:t>
            </a:r>
            <a:r>
              <a:rPr lang="es-CO" sz="2600" i="1" dirty="0" smtClean="0">
                <a:latin typeface="Bookman Old Style" pitchFamily="18" charset="0"/>
              </a:rPr>
              <a:t>d'Oraita</a:t>
            </a:r>
            <a:r>
              <a:rPr lang="es-CO" sz="2600" dirty="0" smtClean="0">
                <a:latin typeface="Bookman Old Style" pitchFamily="18" charset="0"/>
              </a:rPr>
              <a:t> en Israel cuando la mayoría de los judíos viven en la Tierra de Israel </a:t>
            </a:r>
            <a:r>
              <a:rPr lang="es-CO" sz="1800" b="1" dirty="0" smtClean="0">
                <a:latin typeface="Bookman Old Style" pitchFamily="18" charset="0"/>
              </a:rPr>
              <a:t>(Ketubot 25a). </a:t>
            </a:r>
            <a:endParaRPr lang="es-CO" sz="26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CO" dirty="0" smtClean="0">
                <a:latin typeface="Bookman Old Style" pitchFamily="18" charset="0"/>
              </a:rPr>
              <a:t>Desde la época del Segundo Templo, lamentablemente no ha habido una mayoría de judíos viviendo en la Tierra de Israel.</a:t>
            </a:r>
          </a:p>
          <a:p>
            <a:r>
              <a:rPr lang="es-CO" dirty="0" smtClean="0">
                <a:latin typeface="Bookman Old Style" pitchFamily="18" charset="0"/>
              </a:rPr>
              <a:t>¿Podría ser factible que en un futuro cercano la mayoría del pueblo judío viva en Eretz Yisrael, haciendo bíblica la mitzvá de Shemitá?</a:t>
            </a:r>
            <a:endParaRPr lang="en-U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CO" dirty="0" smtClean="0">
                <a:latin typeface="Bookman Old Style" pitchFamily="18" charset="0"/>
              </a:rPr>
              <a:t>Hay opiniones que afirman que para que la Shemitá sea un mandato bíblico, no basta con que la mayoría de los judíos vivan en la Tierra de Israel, sino que cada judío tiene que saber a qué </a:t>
            </a:r>
            <a:r>
              <a:rPr lang="es-CO" i="1" dirty="0" smtClean="0">
                <a:latin typeface="Bookman Old Style" pitchFamily="18" charset="0"/>
              </a:rPr>
              <a:t>shevet</a:t>
            </a:r>
            <a:r>
              <a:rPr lang="es-CO" dirty="0" smtClean="0">
                <a:latin typeface="Bookman Old Style" pitchFamily="18" charset="0"/>
              </a:rPr>
              <a:t> –tribu-pertenece y debe morar en la </a:t>
            </a:r>
            <a:r>
              <a:rPr lang="es-CO" i="1" dirty="0" smtClean="0">
                <a:latin typeface="Bookman Old Style" pitchFamily="18" charset="0"/>
              </a:rPr>
              <a:t>najaláh</a:t>
            </a:r>
            <a:r>
              <a:rPr lang="es-CO" dirty="0" smtClean="0">
                <a:latin typeface="Bookman Old Style" pitchFamily="18" charset="0"/>
              </a:rPr>
              <a:t> particular de la shevet, porción de la Tierra.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CO" sz="2800" dirty="0" smtClean="0">
                <a:latin typeface="Bookman Old Style" pitchFamily="18" charset="0"/>
              </a:rPr>
              <a:t>Así que “biat kuljem”, según este punto de vista, significa que la mayoría de los judíos deben establecerse en la Tierra con cada shevet en su propia najaláh.</a:t>
            </a:r>
          </a:p>
          <a:p>
            <a:r>
              <a:rPr lang="es-ES" sz="2800" dirty="0" smtClean="0">
                <a:latin typeface="Bookman Old Style" pitchFamily="18" charset="0"/>
              </a:rPr>
              <a:t>¿Cómo se debe hacer para comprar frutas o verduras durante el año </a:t>
            </a:r>
            <a:r>
              <a:rPr lang="es-ES" sz="2800" dirty="0" err="1" smtClean="0">
                <a:latin typeface="Bookman Old Style" pitchFamily="18" charset="0"/>
              </a:rPr>
              <a:t>shemitá</a:t>
            </a:r>
            <a:r>
              <a:rPr lang="es-ES" sz="2800" dirty="0" smtClean="0">
                <a:latin typeface="Bookman Old Style" pitchFamily="18" charset="0"/>
              </a:rPr>
              <a:t>?</a:t>
            </a:r>
          </a:p>
          <a:p>
            <a:r>
              <a:rPr lang="es-ES" sz="2800" dirty="0" smtClean="0">
                <a:latin typeface="Bookman Old Style" pitchFamily="18" charset="0"/>
              </a:rPr>
              <a:t>Los consumidores pueden hacer una de las siguientes cosas:</a:t>
            </a:r>
          </a:p>
          <a:p>
            <a:r>
              <a:rPr lang="es-ES" sz="2800" dirty="0" smtClean="0">
                <a:latin typeface="Bookman Old Style" pitchFamily="18" charset="0"/>
              </a:rPr>
              <a:t>1. Confiar en </a:t>
            </a:r>
            <a:r>
              <a:rPr lang="es-ES" sz="2800" i="1" dirty="0" smtClean="0">
                <a:latin typeface="Bookman Old Style" pitchFamily="18" charset="0"/>
              </a:rPr>
              <a:t>yevul nacri</a:t>
            </a:r>
            <a:r>
              <a:rPr lang="es-ES" sz="2800" dirty="0" smtClean="0">
                <a:latin typeface="Bookman Old Style" pitchFamily="18" charset="0"/>
              </a:rPr>
              <a:t>.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La mayoría de las autoridades halájicas consideran que los productos de los campos de Israel que son propiedad de no judíos están exentos de las leyes de Shemitá y, por lo tanto, los productos no tienen </a:t>
            </a:r>
            <a:r>
              <a:rPr lang="es-ES" sz="2800" i="1" dirty="0" smtClean="0">
                <a:latin typeface="Bookman Old Style" pitchFamily="18" charset="0"/>
              </a:rPr>
              <a:t>kedushat shevi'it</a:t>
            </a:r>
            <a:r>
              <a:rPr lang="es-ES" sz="2800" dirty="0" smtClean="0">
                <a:latin typeface="Bookman Old Style" pitchFamily="18" charset="0"/>
              </a:rPr>
              <a:t>. (Las frutas y verduras que han alcanzado una cierta etapa de crecimiento durante la Shemitá tienen una santidad especial llamada kedushat shevi'it). </a:t>
            </a:r>
            <a:endParaRPr lang="en-US" sz="2800" dirty="0" smtClean="0">
              <a:latin typeface="Bookman Old Style" pitchFamily="18" charset="0"/>
            </a:endParaRPr>
          </a:p>
          <a:p>
            <a:endParaRPr lang="en-US"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Alternativamente, se pueden comprar productos de Turquía, Grecia u otros países cercanos sin ninguna preocupación por la Shemitá.</a:t>
            </a:r>
          </a:p>
          <a:p>
            <a:r>
              <a:rPr lang="es-ES" sz="2800" dirty="0" smtClean="0">
                <a:latin typeface="Bookman Old Style" pitchFamily="18" charset="0"/>
              </a:rPr>
              <a:t>2. Comprar productos de un </a:t>
            </a:r>
            <a:r>
              <a:rPr lang="es-ES" sz="2800" i="1" dirty="0" smtClean="0">
                <a:latin typeface="Bookman Old Style" pitchFamily="18" charset="0"/>
              </a:rPr>
              <a:t>otzar beit din</a:t>
            </a:r>
            <a:r>
              <a:rPr lang="es-ES" sz="2800" dirty="0" smtClean="0">
                <a:latin typeface="Bookman Old Style" pitchFamily="18" charset="0"/>
              </a:rPr>
              <a:t>, un sistema de distribución dirigido por los tribunales rabínicos. El beit din contrata a agricultores como agentes para cosechar sus propias frutas y verduras y luego distribuye los productos al público.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A los agricultores se les paga una tarifa fija por su tiempo, pero no por el producto real. </a:t>
            </a:r>
          </a:p>
          <a:p>
            <a:r>
              <a:rPr lang="es-ES" sz="2800" dirty="0" smtClean="0">
                <a:latin typeface="Bookman Old Style" pitchFamily="18" charset="0"/>
              </a:rPr>
              <a:t>Los productos de un otzar beit din tienen el estatus de kedushat shevi’it. </a:t>
            </a:r>
          </a:p>
          <a:p>
            <a:r>
              <a:rPr lang="es-ES" sz="2800" dirty="0" smtClean="0">
                <a:latin typeface="Bookman Old Style" pitchFamily="18" charset="0"/>
              </a:rPr>
              <a:t>Este enfoque es único en el sentido de que brinda a las personas la oportunidad de beneficiarse de la santidad de los productos Shemitá. </a:t>
            </a:r>
            <a:endParaRPr lang="en-US" sz="2800" dirty="0" smtClean="0">
              <a:latin typeface="Bookman Old Style" pitchFamily="18" charset="0"/>
            </a:endParaRPr>
          </a:p>
          <a:p>
            <a:endParaRPr lang="en-US"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De acuerdo con algunas opiniones rabínicas, existe una mitzvá positiva para consumir tales productos </a:t>
            </a:r>
            <a:r>
              <a:rPr lang="es-ES" sz="2000" b="1" dirty="0" smtClean="0">
                <a:latin typeface="Bookman Old Style" pitchFamily="18" charset="0"/>
              </a:rPr>
              <a:t>(ver Meguilat Ester sobre Rambán, Shejijat Asin 3).</a:t>
            </a:r>
            <a:endParaRPr lang="es-ES" sz="2800" b="1" dirty="0" smtClean="0">
              <a:latin typeface="Bookman Old Style" pitchFamily="18" charset="0"/>
            </a:endParaRPr>
          </a:p>
          <a:p>
            <a:r>
              <a:rPr lang="es-ES" sz="2800" dirty="0" smtClean="0">
                <a:latin typeface="Bookman Old Style" pitchFamily="18" charset="0"/>
              </a:rPr>
              <a:t>3. Compre productos que se cultiven separados del suelo (es decir, en macetas selladas) y con una cubierta de techo (como un invernadero). </a:t>
            </a:r>
          </a:p>
          <a:p>
            <a:r>
              <a:rPr lang="es-ES" sz="2800" dirty="0" smtClean="0">
                <a:latin typeface="Bookman Old Style" pitchFamily="18" charset="0"/>
              </a:rPr>
              <a:t>Tal producto se llama </a:t>
            </a:r>
            <a:r>
              <a:rPr lang="es-ES" sz="2800" i="1" dirty="0" smtClean="0">
                <a:latin typeface="Bookman Old Style" pitchFamily="18" charset="0"/>
              </a:rPr>
              <a:t>matzá menutak.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descr="https://jewishaction.com/content/uploads/2021/11/AP_24602549278-1024x683.jpg">
            <a:hlinkClick r:id="rId4"/>
          </p:cNvPr>
          <p:cNvPicPr/>
          <p:nvPr/>
        </p:nvPicPr>
        <p:blipFill>
          <a:blip r:embed="rId5" cstate="print"/>
          <a:srcRect/>
          <a:stretch>
            <a:fillRect/>
          </a:stretch>
        </p:blipFill>
        <p:spPr bwMode="auto">
          <a:xfrm>
            <a:off x="1589" y="315595"/>
            <a:ext cx="9091611" cy="607250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Según muchas autoridades, las verduras cultivadas de esta manera están exentas de las restricciones del Shemitá.</a:t>
            </a:r>
          </a:p>
          <a:p>
            <a:r>
              <a:rPr lang="es-ES" sz="2800" dirty="0" smtClean="0">
                <a:latin typeface="Bookman Old Style" pitchFamily="18" charset="0"/>
              </a:rPr>
              <a:t>4. Comprar productos cultivados en tierras vendidas a no judíos, conocidas como </a:t>
            </a:r>
            <a:r>
              <a:rPr lang="es-ES" sz="2800" i="1" dirty="0" smtClean="0">
                <a:latin typeface="Bookman Old Style" pitchFamily="18" charset="0"/>
              </a:rPr>
              <a:t>heter mejiráh</a:t>
            </a:r>
            <a:r>
              <a:rPr lang="es-ES" sz="2800" dirty="0" smtClean="0">
                <a:latin typeface="Bookman Old Style" pitchFamily="18" charset="0"/>
              </a:rPr>
              <a:t>. </a:t>
            </a:r>
          </a:p>
          <a:p>
            <a:r>
              <a:rPr lang="es-ES" sz="2800" dirty="0" smtClean="0">
                <a:latin typeface="Bookman Old Style" pitchFamily="18" charset="0"/>
              </a:rPr>
              <a:t>Algunas autoridades sostienen que este enfoque es halájicamente problemático. La OU no se fundamenta en este heter.</a:t>
            </a:r>
            <a:endParaRPr lang="en-US" sz="2800" dirty="0" smtClean="0">
              <a:latin typeface="Bookman Old Style" pitchFamily="18" charset="0"/>
            </a:endParaRPr>
          </a:p>
          <a:p>
            <a:endParaRPr lang="en-US" sz="2800" dirty="0" smtClean="0">
              <a:latin typeface="Bookman Old Style" pitchFamily="18" charset="0"/>
            </a:endParaRPr>
          </a:p>
          <a:p>
            <a:endParaRPr lang="en-US" sz="28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700" dirty="0" smtClean="0">
                <a:latin typeface="Bookman Old Style" pitchFamily="18" charset="0"/>
              </a:rPr>
              <a:t>5. Comprar productos del bajo Négev, que no está dentro de los límites halájicos de Eretz Yisrael y, por lo tanto, está exento de las leyes de Shemitá. </a:t>
            </a:r>
          </a:p>
          <a:p>
            <a:r>
              <a:rPr lang="es-ES" sz="2700" dirty="0" smtClean="0">
                <a:latin typeface="Bookman Old Style" pitchFamily="18" charset="0"/>
              </a:rPr>
              <a:t>Es importante tener en cuenta que existen diferentes opiniones rabínicas con respecto a los límites halájicos exactos del bajo Négev; por lo tanto, diferentes </a:t>
            </a:r>
            <a:r>
              <a:rPr lang="es-ES" sz="2700" dirty="0" err="1" smtClean="0">
                <a:latin typeface="Bookman Old Style" pitchFamily="18" charset="0"/>
              </a:rPr>
              <a:t>hashgajot</a:t>
            </a:r>
            <a:r>
              <a:rPr lang="es-ES" sz="2700" dirty="0" smtClean="0">
                <a:latin typeface="Bookman Old Style" pitchFamily="18" charset="0"/>
              </a:rPr>
              <a:t> (supervisiones) usarán productos de diferentes ubicaciones geográficas.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Existe una disputa entre las autoridades halájicas sobre si los productos cultivados en un invernadero están sujetos a las leyes de la Shemitá. La Guemará sugiere que uno podría plantar durante la Shemitá en una casa en lugar de un campo, </a:t>
            </a:r>
            <a:r>
              <a:rPr lang="es-ES" sz="2800" i="1" dirty="0" smtClean="0">
                <a:latin typeface="Bookman Old Style" pitchFamily="18" charset="0"/>
              </a:rPr>
              <a:t>"bayit v'lo sadéh</a:t>
            </a:r>
            <a:r>
              <a:rPr lang="es-ES" sz="2800" dirty="0" smtClean="0">
                <a:latin typeface="Bookman Old Style" pitchFamily="18" charset="0"/>
              </a:rPr>
              <a:t>", porque dicho producto será de calidad inferior debido al hecho de que un entorno cerrado no es un hábitat natural para las plantas.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El Jazón Ish –Abraham Yeshayá Karelitz m. 1953- sostuvo que los productos plantados en un edificio cerrado, en plantas selladas o macetas selladas, están exentos de las leyes de Shemitá.</a:t>
            </a:r>
          </a:p>
          <a:p>
            <a:r>
              <a:rPr lang="es-ES" sz="2800" dirty="0" smtClean="0">
                <a:latin typeface="Bookman Old Style" pitchFamily="18" charset="0"/>
              </a:rPr>
              <a:t>Rav Nissim Karelitz sostuvo, sin embargo, que a pesar de que los productos de invernadero se encuentran en una estructura cerrada, no están exentos de las leyes de Shemitá.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600" dirty="0" smtClean="0">
                <a:latin typeface="Bookman Old Style" pitchFamily="18" charset="0"/>
              </a:rPr>
              <a:t>Él opinó que cuando la Guemará declaró "bayit v'lo sadéh", se refería al cultivo de productos en una casa ordinaria, no en un invernadero, que es un entorno especialmente diseñado para que las plantas florezcan.</a:t>
            </a:r>
          </a:p>
          <a:p>
            <a:r>
              <a:rPr lang="es-ES" sz="2600" dirty="0" smtClean="0">
                <a:latin typeface="Bookman Old Style" pitchFamily="18" charset="0"/>
              </a:rPr>
              <a:t>Además, Rav Shmuel </a:t>
            </a:r>
            <a:r>
              <a:rPr lang="es-ES" sz="2600" dirty="0" err="1" smtClean="0">
                <a:latin typeface="Bookman Old Style" pitchFamily="18" charset="0"/>
              </a:rPr>
              <a:t>Wosner</a:t>
            </a:r>
            <a:r>
              <a:rPr lang="es-ES" sz="2600" dirty="0" smtClean="0">
                <a:latin typeface="Bookman Old Style" pitchFamily="18" charset="0"/>
              </a:rPr>
              <a:t> expresó su preocupación de que si los productos de invernadero están exentos de las leyes de </a:t>
            </a:r>
            <a:r>
              <a:rPr lang="es-ES" sz="2600" dirty="0" err="1" smtClean="0">
                <a:latin typeface="Bookman Old Style" pitchFamily="18" charset="0"/>
              </a:rPr>
              <a:t>shemitá</a:t>
            </a:r>
            <a:r>
              <a:rPr lang="es-ES" sz="2600" dirty="0" smtClean="0">
                <a:latin typeface="Bookman Old Style" pitchFamily="18" charset="0"/>
              </a:rPr>
              <a:t>, todos los agricultores de Israel construirán un invernadero.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Esto, creía, es problemático ya que la mitzvá de Shemitá, con el tiempo, se olvidará.</a:t>
            </a:r>
          </a:p>
          <a:p>
            <a:r>
              <a:rPr lang="es-ES" sz="2800" dirty="0" smtClean="0">
                <a:latin typeface="Bookman Old Style" pitchFamily="18" charset="0"/>
              </a:rPr>
              <a:t>La mayoría de los posekim no están de acuerdo con Rav Karelitz y postulan que si una planta no está conectada a la tierra de ninguna manera (se cultiva en una maceta que está sellada en la parte inferior, o se cultiva sobre la tierra), las leyes de Shemitá no aplican.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3100" dirty="0" smtClean="0">
                <a:latin typeface="Bookman Old Style" pitchFamily="18" charset="0"/>
              </a:rPr>
              <a:t>Rav Ovadia Yosef y Rav Tzvi Pesach Frank también ocuparon esta posición. </a:t>
            </a:r>
          </a:p>
          <a:p>
            <a:r>
              <a:rPr lang="es-ES" sz="3100" dirty="0" smtClean="0">
                <a:latin typeface="Bookman Old Style" pitchFamily="18" charset="0"/>
              </a:rPr>
              <a:t>Afirman que dado que las plantas que se cultivan en un invernadero son </a:t>
            </a:r>
            <a:r>
              <a:rPr lang="es-ES" sz="3100" i="1" dirty="0" smtClean="0">
                <a:latin typeface="Bookman Old Style" pitchFamily="18" charset="0"/>
              </a:rPr>
              <a:t>"lo k'derej</a:t>
            </a:r>
            <a:r>
              <a:rPr lang="es-ES" sz="3100" dirty="0" smtClean="0">
                <a:latin typeface="Bookman Old Style" pitchFamily="18" charset="0"/>
              </a:rPr>
              <a:t>", no de la forma en que sembramos normalmente, es aceptable plantar y cultivar tales cultivos durante la Shemitá.</a:t>
            </a:r>
            <a:endParaRPr lang="en-US" sz="31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3100" dirty="0" smtClean="0">
                <a:latin typeface="Bookman Old Style" pitchFamily="18" charset="0"/>
              </a:rPr>
              <a:t>Para que un invernadero esté exento de Shemitá, el suelo debe estar revestido con una lámina de plástico grueso para garantizar que el producto no obtenga ningún alimento del suelo; también debe haber un techo intacto. Los invernaderos se están volviendo más populares a medida que la tecnología avanza.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Israel es en realidad un gran líder en este campo. Por supuesto, no todas las verduras se pueden cultivar con éxito en un invernadero. </a:t>
            </a:r>
          </a:p>
          <a:p>
            <a:r>
              <a:rPr lang="es-ES" dirty="0" smtClean="0">
                <a:latin typeface="Bookman Old Style" pitchFamily="18" charset="0"/>
              </a:rPr>
              <a:t>Otra nueva tecnología involucra el cultivo vertical de productos.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Según ciertas autoridades halájicas, dado que la hidroponía vertical, que a veces se cultiva al aire libre, difiere mucho de la agricultura tradicional, las leyes de la Shemitá no se aplican a los productos cultivados de esa manera.</a:t>
            </a: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descr="https://jewishaction.com/content/uploads/2021/11/AdobeStock_195681835-1024x683.jpeg">
            <a:hlinkClick r:id="rId4"/>
          </p:cNvPr>
          <p:cNvPicPr/>
          <p:nvPr/>
        </p:nvPicPr>
        <p:blipFill>
          <a:blip r:embed="rId5" cstate="print"/>
          <a:srcRect/>
          <a:stretch>
            <a:fillRect/>
          </a:stretch>
        </p:blipFill>
        <p:spPr bwMode="auto">
          <a:xfrm>
            <a:off x="65089" y="480695"/>
            <a:ext cx="9053512" cy="590740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Hay bastantes historias que involucran a propietarios de vinerías que decidieron observar Shemitá y tomarse un descanso durante el séptimo año y vieron que la calidad de sus uvas y vino era excepcionalmente excelente, tanto el año anterior como el siguiente.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Pero también se está desarrollando una tecnología agrícola extraordinaria en Israel que realmente está impactando la observancia de la </a:t>
            </a:r>
            <a:r>
              <a:rPr lang="es-ES" dirty="0" err="1" smtClean="0">
                <a:latin typeface="Bookman Old Style" pitchFamily="18" charset="0"/>
              </a:rPr>
              <a:t>shemitá</a:t>
            </a:r>
            <a:r>
              <a:rPr lang="es-ES" dirty="0" smtClean="0">
                <a:latin typeface="Bookman Old Style" pitchFamily="18" charset="0"/>
              </a:rPr>
              <a:t>.</a:t>
            </a:r>
          </a:p>
          <a:p>
            <a:r>
              <a:rPr lang="es-ES" dirty="0" smtClean="0">
                <a:latin typeface="Bookman Old Style" pitchFamily="18" charset="0"/>
              </a:rPr>
              <a:t>Un nuevo desarrollo son las instalaciones de almacenamiento de alta tecnología.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Existe más de una empresa que está desarrollando tecnología para almacenar repollo y otras verduras durante meses. La empresa construyó un hangar donde se usa nitrógeno para aumentar la vida útil de las verduras (el oxígeno hace que los alimentos se echen a perder más rápido).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El resultado es que la col almacenada allí puede permanecer fresca durante meses. </a:t>
            </a:r>
          </a:p>
          <a:p>
            <a:r>
              <a:rPr lang="es-ES" dirty="0" smtClean="0">
                <a:latin typeface="Bookman Old Style" pitchFamily="18" charset="0"/>
              </a:rPr>
              <a:t>Esto podría ser tremendamente útil durante la Shemitá, ya que permite almacenar las verduras del año anterior. </a:t>
            </a: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Parece que hay bastantes lagunas y formas de eludir la mitzvá de Shemitá, pero ¿no estamos derrotando el propósito de la mitzvá? </a:t>
            </a:r>
          </a:p>
          <a:p>
            <a:r>
              <a:rPr lang="es-ES" dirty="0" smtClean="0">
                <a:latin typeface="Bookman Old Style" pitchFamily="18" charset="0"/>
              </a:rPr>
              <a:t>¿Cuáles son las lecciones de Shemitá? </a:t>
            </a:r>
          </a:p>
          <a:p>
            <a:r>
              <a:rPr lang="es-ES" dirty="0" smtClean="0">
                <a:latin typeface="Bookman Old Style" pitchFamily="18" charset="0"/>
              </a:rPr>
              <a:t>Jazal tiene claro lo que Shemitá viene a enseñar.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En primer lugar, así como hay Shabat, un día de descanso y elevación espiritual para el mundo, así también la tierra debe beneficiarse de un Shabat espiritual, un año de descanso. </a:t>
            </a:r>
          </a:p>
          <a:p>
            <a:r>
              <a:rPr lang="es-ES" dirty="0" smtClean="0">
                <a:latin typeface="Bookman Old Style" pitchFamily="18" charset="0"/>
              </a:rPr>
              <a:t>En Shabat nos enfocamos en nuestro Creador y Su mundo.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De manera similar, cada siete años pasamos tiempo apreciando la creación de Hashem y reconociendo el hecho de que Él es el Creador.</a:t>
            </a:r>
          </a:p>
          <a:p>
            <a:r>
              <a:rPr lang="es-ES" dirty="0" smtClean="0">
                <a:latin typeface="Bookman Old Style" pitchFamily="18" charset="0"/>
              </a:rPr>
              <a:t>Otro tema principal de Shemitá se relaciona con la declaración de Jazal: </a:t>
            </a:r>
            <a:r>
              <a:rPr lang="es-ES" i="1" dirty="0" smtClean="0">
                <a:latin typeface="Bookman Old Style" pitchFamily="18" charset="0"/>
              </a:rPr>
              <a:t>"</a:t>
            </a:r>
            <a:r>
              <a:rPr lang="es-ES" i="1" dirty="0" err="1" smtClean="0">
                <a:latin typeface="Bookman Old Style" pitchFamily="18" charset="0"/>
              </a:rPr>
              <a:t>Zar'u</a:t>
            </a:r>
            <a:r>
              <a:rPr lang="es-ES" i="1" dirty="0" smtClean="0">
                <a:latin typeface="Bookman Old Style" pitchFamily="18" charset="0"/>
              </a:rPr>
              <a:t> </a:t>
            </a:r>
            <a:r>
              <a:rPr lang="es-ES" i="1" dirty="0" err="1" smtClean="0">
                <a:latin typeface="Bookman Old Style" pitchFamily="18" charset="0"/>
              </a:rPr>
              <a:t>sheish</a:t>
            </a:r>
            <a:r>
              <a:rPr lang="es-ES" i="1" dirty="0" smtClean="0">
                <a:latin typeface="Bookman Old Style" pitchFamily="18" charset="0"/>
              </a:rPr>
              <a:t>, </a:t>
            </a:r>
            <a:r>
              <a:rPr lang="es-ES" i="1" dirty="0" err="1" smtClean="0">
                <a:latin typeface="Bookman Old Style" pitchFamily="18" charset="0"/>
              </a:rPr>
              <a:t>veshametu</a:t>
            </a:r>
            <a:r>
              <a:rPr lang="es-ES" i="1" dirty="0" smtClean="0">
                <a:latin typeface="Bookman Old Style" pitchFamily="18" charset="0"/>
              </a:rPr>
              <a:t> </a:t>
            </a:r>
            <a:r>
              <a:rPr lang="es-ES" i="1" dirty="0" err="1" smtClean="0">
                <a:latin typeface="Bookman Old Style" pitchFamily="18" charset="0"/>
              </a:rPr>
              <a:t>sheva</a:t>
            </a:r>
            <a:r>
              <a:rPr lang="es-ES" i="1" dirty="0" smtClean="0">
                <a:latin typeface="Bookman Old Style" pitchFamily="18" charset="0"/>
              </a:rPr>
              <a:t>, </a:t>
            </a:r>
            <a:r>
              <a:rPr lang="es-ES" i="1" dirty="0" err="1" smtClean="0">
                <a:latin typeface="Bookman Old Style" pitchFamily="18" charset="0"/>
              </a:rPr>
              <a:t>lada'at</a:t>
            </a:r>
            <a:r>
              <a:rPr lang="es-ES" i="1" dirty="0" smtClean="0">
                <a:latin typeface="Bookman Old Style" pitchFamily="18" charset="0"/>
              </a:rPr>
              <a:t> </a:t>
            </a:r>
            <a:r>
              <a:rPr lang="es-ES" i="1" dirty="0" err="1" smtClean="0">
                <a:latin typeface="Bookman Old Style" pitchFamily="18" charset="0"/>
              </a:rPr>
              <a:t>ki</a:t>
            </a:r>
            <a:r>
              <a:rPr lang="es-ES" i="1" dirty="0" smtClean="0">
                <a:latin typeface="Bookman Old Style" pitchFamily="18" charset="0"/>
              </a:rPr>
              <a:t> </a:t>
            </a:r>
            <a:r>
              <a:rPr lang="es-ES" i="1" dirty="0" err="1" smtClean="0">
                <a:latin typeface="Bookman Old Style" pitchFamily="18" charset="0"/>
              </a:rPr>
              <a:t>ha'aretz</a:t>
            </a:r>
            <a:r>
              <a:rPr lang="es-ES" i="1" dirty="0" smtClean="0">
                <a:latin typeface="Bookman Old Style" pitchFamily="18" charset="0"/>
              </a:rPr>
              <a:t> </a:t>
            </a:r>
            <a:r>
              <a:rPr lang="es-ES" i="1" dirty="0" err="1" smtClean="0">
                <a:latin typeface="Bookman Old Style" pitchFamily="18" charset="0"/>
              </a:rPr>
              <a:t>sheli</a:t>
            </a:r>
            <a:r>
              <a:rPr lang="es-ES" i="1" dirty="0" smtClean="0">
                <a:latin typeface="Bookman Old Style" pitchFamily="18" charset="0"/>
              </a:rPr>
              <a:t>: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i="1" dirty="0" smtClean="0">
                <a:latin typeface="Bookman Old Style" pitchFamily="18" charset="0"/>
              </a:rPr>
              <a:t>planta seis y toma un descanso en el séptimo para saber que la tierra me pertenece". </a:t>
            </a:r>
          </a:p>
          <a:p>
            <a:r>
              <a:rPr lang="es-ES" sz="2800" dirty="0" smtClean="0">
                <a:latin typeface="Bookman Old Style" pitchFamily="18" charset="0"/>
              </a:rPr>
              <a:t>Trabajamos la tierra durante seis años; construimos, cortamos, fertilizamos, desmalezamos, regamos e invariablemente nos olvidamos de que no somos los dueños genuinos de la tierra y comenzamos a pensar que la tierra es nuestra.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Pero cuando tenemos que mantener la tierra ociosa durante todo un año y no estar ocupados con ella en absoluto, no podemos evitar darnos cuenta de que no es nuestra tierra, es la tierra de Hashem.</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Durante Shemitá, la noción de propiedad es nula y sin valor, y vemos a nuestros vecinos, nuestros amigos y extraños entrar en nuestro campo y tomar nuestros productos. </a:t>
            </a:r>
          </a:p>
          <a:p>
            <a:r>
              <a:rPr lang="es-ES" dirty="0" smtClean="0">
                <a:latin typeface="Bookman Old Style" pitchFamily="18" charset="0"/>
              </a:rPr>
              <a:t>El mensaje es claro: ¿Crees que eres el jefe? Tu no eres.</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800" dirty="0" smtClean="0">
                <a:latin typeface="Bookman Old Style" pitchFamily="18" charset="0"/>
              </a:rPr>
              <a:t>¿Cómo se aplica esta mitzvá a aquellos de nosotros que vivimos en Estados Unidos o en América o Europa? ¿La Shemitá realmente nos afecta aquí en los Estados Unidos?</a:t>
            </a:r>
          </a:p>
          <a:p>
            <a:r>
              <a:rPr lang="es-ES" sz="2800" dirty="0" smtClean="0">
                <a:latin typeface="Bookman Old Style" pitchFamily="18" charset="0"/>
              </a:rPr>
              <a:t>Al comprar productos israelíes y productos frescos de Israel, los consumidores kosher en los EE. UU. deben buscar una certificación kosher confiable.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dirty="0" smtClean="0">
                <a:latin typeface="Bookman Old Style" pitchFamily="18" charset="0"/>
              </a:rPr>
              <a:t>A menudo, los productos israelíes o las fuentes de frutas o verduras en los productos israelíes que se encuentran en los supermercados estadounidenses durante la Shemitá se cultivan en tierras vendidas a no judíos a través de </a:t>
            </a:r>
            <a:r>
              <a:rPr lang="es-ES" i="1" dirty="0" smtClean="0">
                <a:latin typeface="Bookman Old Style" pitchFamily="18" charset="0"/>
              </a:rPr>
              <a:t>heter mejiráh </a:t>
            </a:r>
            <a:r>
              <a:rPr lang="es-ES" dirty="0" smtClean="0">
                <a:latin typeface="Bookman Old Style" pitchFamily="18" charset="0"/>
              </a:rPr>
              <a:t>o por agricultores que no observan las leyes de la Shemitá.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AÑO DE SHEMITA -5782- Y LA TECNOLOGIA</a:t>
            </a:r>
            <a:endParaRPr lang="es-CO" sz="1400" b="1" dirty="0" smtClean="0">
              <a:latin typeface="Bookman Old Style" pitchFamily="18" charset="0"/>
            </a:endParaRPr>
          </a:p>
          <a:p>
            <a:r>
              <a:rPr lang="es-ES" sz="2900" dirty="0" smtClean="0">
                <a:latin typeface="Bookman Old Style" pitchFamily="18" charset="0"/>
              </a:rPr>
              <a:t>Debido a que durante el año Shemitá, muchos en Israel no dependen del </a:t>
            </a:r>
            <a:r>
              <a:rPr lang="es-ES" sz="2900" i="1" dirty="0" smtClean="0">
                <a:latin typeface="Bookman Old Style" pitchFamily="18" charset="0"/>
              </a:rPr>
              <a:t>heter mejiráh</a:t>
            </a:r>
            <a:r>
              <a:rPr lang="es-ES" sz="2900" dirty="0" smtClean="0">
                <a:latin typeface="Bookman Old Style" pitchFamily="18" charset="0"/>
              </a:rPr>
              <a:t>, los agricultores que dependen del heter aumentan sus cantidades de exportación. </a:t>
            </a:r>
          </a:p>
          <a:p>
            <a:r>
              <a:rPr lang="es-ES" sz="2900" dirty="0" smtClean="0">
                <a:latin typeface="Bookman Old Style" pitchFamily="18" charset="0"/>
              </a:rPr>
              <a:t>Por lo tanto, los consumidores deben tener cuidado de asegurarse de que todos los productos de Israel, tengan una certificación kosher confiable.</a:t>
            </a:r>
            <a:endParaRPr lang="en-US" sz="29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28 ADAR I,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5782  –  </a:t>
            </a:r>
            <a:r>
              <a:rPr lang="es-CO" sz="1800" dirty="0" smtClean="0">
                <a:latin typeface="Bookman Old Style" pitchFamily="18" charset="0"/>
                <a:ea typeface="Adobe Myungjo Std M" panose="02020600000000000000" pitchFamily="18" charset="-128"/>
              </a:rPr>
              <a:t>Marzo 1</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2022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156492</TotalTime>
  <Words>2437</Words>
  <Application>Microsoft Office PowerPoint</Application>
  <PresentationFormat>Presentación en pantalla (4:3)</PresentationFormat>
  <Paragraphs>150</Paragraphs>
  <Slides>37</Slides>
  <Notes>37</Notes>
  <HiddenSlides>0</HiddenSlides>
  <MMClips>0</MMClips>
  <ScaleCrop>false</ScaleCrop>
  <HeadingPairs>
    <vt:vector size="4" baseType="variant">
      <vt:variant>
        <vt:lpstr>Tema</vt:lpstr>
      </vt:variant>
      <vt:variant>
        <vt:i4>1</vt:i4>
      </vt:variant>
      <vt:variant>
        <vt:lpstr>Títulos de diapositiva</vt:lpstr>
      </vt:variant>
      <vt:variant>
        <vt:i4>37</vt:i4>
      </vt:variant>
    </vt:vector>
  </HeadingPairs>
  <TitlesOfParts>
    <vt:vector size="38" baseType="lpstr">
      <vt:lpstr>Office Theme</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780</cp:revision>
  <dcterms:modified xsi:type="dcterms:W3CDTF">2022-03-04T22:08:39Z</dcterms:modified>
</cp:coreProperties>
</file>