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9"/>
  </p:notesMasterIdLst>
  <p:sldIdLst>
    <p:sldId id="256" r:id="rId2"/>
    <p:sldId id="543" r:id="rId3"/>
    <p:sldId id="507" r:id="rId4"/>
    <p:sldId id="897" r:id="rId5"/>
    <p:sldId id="939" r:id="rId6"/>
    <p:sldId id="953" r:id="rId7"/>
    <p:sldId id="1447" r:id="rId8"/>
    <p:sldId id="1448" r:id="rId9"/>
    <p:sldId id="1449" r:id="rId10"/>
    <p:sldId id="1450" r:id="rId11"/>
    <p:sldId id="1451" r:id="rId12"/>
    <p:sldId id="1452" r:id="rId13"/>
    <p:sldId id="1453" r:id="rId14"/>
    <p:sldId id="1454" r:id="rId15"/>
    <p:sldId id="1455" r:id="rId16"/>
    <p:sldId id="1456" r:id="rId17"/>
    <p:sldId id="1457" r:id="rId18"/>
    <p:sldId id="1458" r:id="rId19"/>
    <p:sldId id="1459" r:id="rId20"/>
    <p:sldId id="1460" r:id="rId21"/>
    <p:sldId id="1461" r:id="rId22"/>
    <p:sldId id="1462" r:id="rId23"/>
    <p:sldId id="1463" r:id="rId24"/>
    <p:sldId id="1464" r:id="rId25"/>
    <p:sldId id="1465" r:id="rId26"/>
    <p:sldId id="935" r:id="rId27"/>
    <p:sldId id="306" r:id="rId2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4660"/>
  </p:normalViewPr>
  <p:slideViewPr>
    <p:cSldViewPr snapToGrid="0">
      <p:cViewPr varScale="1">
        <p:scale>
          <a:sx n="68" d="100"/>
          <a:sy n="68" d="100"/>
        </p:scale>
        <p:origin x="-46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EL MESIANISMO – MESIAS – ERA MESIANICA</a:t>
            </a:r>
          </a:p>
          <a:p>
            <a:pPr marL="342900" lvl="0" indent="-342900" algn="ctr"/>
            <a:r>
              <a:rPr lang="es-CO" sz="1600" b="1" dirty="0" smtClean="0">
                <a:latin typeface="Bookman Old Style" pitchFamily="18" charset="0"/>
              </a:rPr>
              <a:t>SERIE #</a:t>
            </a:r>
            <a:r>
              <a:rPr lang="es-CO" sz="1600" b="1" dirty="0" smtClean="0">
                <a:latin typeface="Bookman Old Style" pitchFamily="18" charset="0"/>
              </a:rPr>
              <a:t>22 </a:t>
            </a:r>
            <a:endParaRPr lang="es-CO" sz="1600" b="1" dirty="0" smtClean="0">
              <a:latin typeface="Bookman Old Style" pitchFamily="18" charset="0"/>
            </a:endParaRPr>
          </a:p>
          <a:p>
            <a:pPr marL="342900" lvl="0" indent="-342900" algn="ctr"/>
            <a:r>
              <a:rPr lang="es-CO" sz="1600" b="1" dirty="0" smtClean="0">
                <a:latin typeface="Bookman Old Style" pitchFamily="18" charset="0"/>
              </a:rPr>
              <a:t>QUIEN DESPRECIA LA PALABRA DE DIOS</a:t>
            </a:r>
            <a:endParaRPr lang="es-CO" sz="16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p:cNvPicPr>
            <a:picLocks noChangeAspect="1" noChangeArrowheads="1"/>
          </p:cNvPicPr>
          <p:nvPr/>
        </p:nvPicPr>
        <p:blipFill>
          <a:blip r:embed="rId4"/>
          <a:srcRect/>
          <a:stretch>
            <a:fillRect/>
          </a:stretch>
        </p:blipFill>
        <p:spPr bwMode="auto">
          <a:xfrm>
            <a:off x="501889" y="689318"/>
            <a:ext cx="8299235" cy="5176178"/>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800" b="1" dirty="0" smtClean="0">
                <a:latin typeface="Bookman Old Style" pitchFamily="18" charset="0"/>
              </a:rPr>
              <a:t>MESIANISMO – MESIAS – ERA MESIANICA </a:t>
            </a:r>
          </a:p>
          <a:p>
            <a:r>
              <a:rPr lang="es-MX" sz="1400" b="1" dirty="0" smtClean="0">
                <a:solidFill>
                  <a:schemeClr val="accent6">
                    <a:lumMod val="50000"/>
                  </a:schemeClr>
                </a:solidFill>
                <a:latin typeface="Bookman Old Style" pitchFamily="18" charset="0"/>
              </a:rPr>
              <a:t>Fuentes</a:t>
            </a:r>
            <a:r>
              <a:rPr lang="es-MX" sz="1400" dirty="0" smtClean="0">
                <a:solidFill>
                  <a:schemeClr val="accent6">
                    <a:lumMod val="50000"/>
                  </a:schemeClr>
                </a:solidFill>
                <a:latin typeface="Bookman Old Style" pitchFamily="18" charset="0"/>
              </a:rPr>
              <a:t>: </a:t>
            </a:r>
            <a:endParaRPr lang="en-US" sz="1400" dirty="0" smtClean="0">
              <a:solidFill>
                <a:schemeClr val="accent6">
                  <a:lumMod val="50000"/>
                </a:schemeClr>
              </a:solidFill>
              <a:latin typeface="Bookman Old Style" pitchFamily="18" charset="0"/>
            </a:endParaRPr>
          </a:p>
          <a:p>
            <a:r>
              <a:rPr lang="en-US" sz="1400" dirty="0" smtClean="0">
                <a:solidFill>
                  <a:schemeClr val="accent6">
                    <a:lumMod val="50000"/>
                  </a:schemeClr>
                </a:solidFill>
                <a:latin typeface="Bookman Old Style" pitchFamily="18" charset="0"/>
              </a:rPr>
              <a:t>Tanaj </a:t>
            </a:r>
          </a:p>
          <a:p>
            <a:r>
              <a:rPr lang="en-US" sz="1400" dirty="0" smtClean="0">
                <a:solidFill>
                  <a:schemeClr val="accent6">
                    <a:lumMod val="50000"/>
                  </a:schemeClr>
                </a:solidFill>
                <a:latin typeface="Bookman Old Style" pitchFamily="18" charset="0"/>
              </a:rPr>
              <a:t>Talmud</a:t>
            </a:r>
          </a:p>
          <a:p>
            <a:r>
              <a:rPr lang="en-US" sz="1400" dirty="0" smtClean="0">
                <a:solidFill>
                  <a:schemeClr val="accent6">
                    <a:lumMod val="50000"/>
                  </a:schemeClr>
                </a:solidFill>
                <a:latin typeface="Bookman Old Style" pitchFamily="18" charset="0"/>
              </a:rPr>
              <a:t>Midrash</a:t>
            </a:r>
          </a:p>
          <a:p>
            <a:r>
              <a:rPr lang="en-US" sz="1400" dirty="0" smtClean="0">
                <a:solidFill>
                  <a:schemeClr val="accent6">
                    <a:lumMod val="50000"/>
                  </a:schemeClr>
                </a:solidFill>
                <a:latin typeface="Bookman Old Style" pitchFamily="18" charset="0"/>
              </a:rPr>
              <a:t>Rashí</a:t>
            </a:r>
          </a:p>
          <a:p>
            <a:r>
              <a:rPr lang="en-US" sz="1400" dirty="0" smtClean="0">
                <a:solidFill>
                  <a:schemeClr val="accent6">
                    <a:lumMod val="50000"/>
                  </a:schemeClr>
                </a:solidFill>
                <a:latin typeface="Bookman Old Style" pitchFamily="18" charset="0"/>
              </a:rPr>
              <a:t>Maimonides</a:t>
            </a:r>
          </a:p>
          <a:p>
            <a:r>
              <a:rPr lang="en-US" sz="1400" dirty="0" smtClean="0">
                <a:solidFill>
                  <a:schemeClr val="accent6">
                    <a:lumMod val="50000"/>
                  </a:schemeClr>
                </a:solidFill>
                <a:latin typeface="Bookman Old Style" pitchFamily="18" charset="0"/>
              </a:rPr>
              <a:t>Rambán</a:t>
            </a:r>
          </a:p>
          <a:p>
            <a:r>
              <a:rPr lang="en-US" sz="1400" dirty="0" err="1" smtClean="0">
                <a:solidFill>
                  <a:schemeClr val="accent6">
                    <a:lumMod val="50000"/>
                  </a:schemeClr>
                </a:solidFill>
                <a:latin typeface="Bookman Old Style" pitchFamily="18" charset="0"/>
              </a:rPr>
              <a:t>Otros</a:t>
            </a:r>
            <a:r>
              <a:rPr lang="en-US" sz="1400" dirty="0" smtClean="0">
                <a:solidFill>
                  <a:schemeClr val="accent6">
                    <a:lumMod val="50000"/>
                  </a:schemeClr>
                </a:solidFill>
                <a:latin typeface="Bookman Old Style" pitchFamily="18" charset="0"/>
              </a:rPr>
              <a:t> </a:t>
            </a:r>
            <a:r>
              <a:rPr lang="en-US" sz="1400" dirty="0" err="1" smtClean="0">
                <a:solidFill>
                  <a:schemeClr val="accent6">
                    <a:lumMod val="50000"/>
                  </a:schemeClr>
                </a:solidFill>
                <a:latin typeface="Bookman Old Style" pitchFamily="18" charset="0"/>
              </a:rPr>
              <a:t>autores</a:t>
            </a:r>
            <a:endParaRPr lang="en-US" sz="1400" dirty="0" smtClean="0">
              <a:solidFill>
                <a:schemeClr val="accent6">
                  <a:lumMod val="50000"/>
                </a:schemeClr>
              </a:solidFill>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solidFill>
                  <a:schemeClr val="accent6">
                    <a:lumMod val="50000"/>
                  </a:schemeClr>
                </a:solidFill>
                <a:latin typeface="Bookman Old Style" pitchFamily="18" charset="0"/>
              </a:rPr>
              <a:t>Los judíos a menudo se refieren a la Era Mesiánica como olam ha-</a:t>
            </a:r>
            <a:r>
              <a:rPr lang="es-ES" sz="3000" dirty="0" err="1" smtClean="0">
                <a:solidFill>
                  <a:schemeClr val="accent6">
                    <a:lumMod val="50000"/>
                  </a:schemeClr>
                </a:solidFill>
                <a:latin typeface="Bookman Old Style" pitchFamily="18" charset="0"/>
              </a:rPr>
              <a:t>ba</a:t>
            </a:r>
            <a:r>
              <a:rPr lang="es-ES" sz="3000" dirty="0" smtClean="0">
                <a:solidFill>
                  <a:schemeClr val="accent6">
                    <a:lumMod val="50000"/>
                  </a:schemeClr>
                </a:solidFill>
                <a:latin typeface="Bookman Old Style" pitchFamily="18" charset="0"/>
              </a:rPr>
              <a:t>, que significa "el mundo venidero". Los judíos creen que este será un tiempo de paz con una ausencia total de guerra y odio. Durante la Era Mesiánica, los judíos creen que Dios será aceptado por todos y el judaísmo será conocido como la única religión verdadera.</a:t>
            </a:r>
            <a:endParaRPr lang="en-US" sz="3000" dirty="0" smtClean="0">
              <a:solidFill>
                <a:schemeClr val="accent6">
                  <a:lumMod val="50000"/>
                </a:schemeClr>
              </a:solidFill>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solidFill>
                  <a:schemeClr val="accent6">
                    <a:lumMod val="50000"/>
                  </a:schemeClr>
                </a:solidFill>
                <a:latin typeface="Bookman Old Style" pitchFamily="18" charset="0"/>
              </a:rPr>
              <a:t>Muchos judíos han sido escépticos durante mucho tiempo ante las predicciones que anunciaban la inminente llegada del Mesías.</a:t>
            </a:r>
          </a:p>
          <a:p>
            <a:r>
              <a:rPr lang="es-ES" sz="2800" dirty="0" smtClean="0">
                <a:solidFill>
                  <a:schemeClr val="accent6">
                    <a:lumMod val="50000"/>
                  </a:schemeClr>
                </a:solidFill>
                <a:latin typeface="Bookman Old Style" pitchFamily="18" charset="0"/>
              </a:rPr>
              <a:t>El sabio del primer siglo, Rabban Yojanan ben Zakai, dijo una vez: "Si por casualidad tienes un árbol joven en la mano cuando te dicen que el Mesías ha llegado, primero siembra el árbol joven y luego sal a saludar al Mesías".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solidFill>
                  <a:schemeClr val="accent6">
                    <a:lumMod val="50000"/>
                  </a:schemeClr>
                </a:solidFill>
                <a:latin typeface="Bookman Old Style" pitchFamily="18" charset="0"/>
              </a:rPr>
              <a:t>OLAM HA-BA. </a:t>
            </a:r>
            <a:r>
              <a:rPr lang="he-IL" sz="2400" b="1" dirty="0" smtClean="0">
                <a:solidFill>
                  <a:schemeClr val="accent6">
                    <a:lumMod val="50000"/>
                  </a:schemeClr>
                </a:solidFill>
                <a:latin typeface="Bookman Old Style" pitchFamily="18" charset="0"/>
              </a:rPr>
              <a:t>עוֹלָם הַבָּא</a:t>
            </a:r>
            <a:r>
              <a:rPr lang="en-US" sz="2400" b="1" dirty="0" smtClean="0">
                <a:solidFill>
                  <a:schemeClr val="accent6">
                    <a:lumMod val="50000"/>
                  </a:schemeClr>
                </a:solidFill>
                <a:latin typeface="Bookman Old Style" pitchFamily="18" charset="0"/>
              </a:rPr>
              <a:t> </a:t>
            </a:r>
          </a:p>
          <a:p>
            <a:r>
              <a:rPr lang="es-ES" sz="2400" dirty="0" smtClean="0">
                <a:solidFill>
                  <a:schemeClr val="accent6">
                    <a:lumMod val="50000"/>
                  </a:schemeClr>
                </a:solidFill>
                <a:latin typeface="Bookman Old Style" pitchFamily="18" charset="0"/>
              </a:rPr>
              <a:t>El término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bá</a:t>
            </a:r>
            <a:r>
              <a:rPr lang="es-ES" sz="2400" b="1" i="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(literalmente, "el mundo venidero") en contraste con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zeh</a:t>
            </a:r>
            <a:r>
              <a:rPr lang="es-ES" sz="2400" dirty="0" smtClean="0">
                <a:solidFill>
                  <a:schemeClr val="accent6">
                    <a:lumMod val="50000"/>
                  </a:schemeClr>
                </a:solidFill>
                <a:latin typeface="Bookman Old Style" pitchFamily="18" charset="0"/>
              </a:rPr>
              <a:t> (literalmente "este mundo") se refiere al más allá, que comienza con la terminación de la vida terrenal del hombre. </a:t>
            </a:r>
          </a:p>
          <a:p>
            <a:r>
              <a:rPr lang="es-ES" sz="2400" dirty="0" smtClean="0">
                <a:solidFill>
                  <a:schemeClr val="accent6">
                    <a:lumMod val="50000"/>
                  </a:schemeClr>
                </a:solidFill>
                <a:latin typeface="Bookman Old Style" pitchFamily="18" charset="0"/>
              </a:rPr>
              <a:t>Un sinónimo que se usa con frecuencia en lugar de "el mundo por venir" es </a:t>
            </a:r>
            <a:r>
              <a:rPr lang="es-ES" sz="2400" b="1" dirty="0" err="1" smtClean="0">
                <a:solidFill>
                  <a:schemeClr val="accent6">
                    <a:lumMod val="50000"/>
                  </a:schemeClr>
                </a:solidFill>
                <a:latin typeface="Bookman Old Style" pitchFamily="18" charset="0"/>
              </a:rPr>
              <a:t>atid</a:t>
            </a:r>
            <a:r>
              <a:rPr lang="es-ES" sz="2400" b="1" dirty="0" smtClean="0">
                <a:solidFill>
                  <a:schemeClr val="accent6">
                    <a:lumMod val="50000"/>
                  </a:schemeClr>
                </a:solidFill>
                <a:latin typeface="Bookman Old Style" pitchFamily="18" charset="0"/>
              </a:rPr>
              <a:t> lavo -</a:t>
            </a:r>
            <a:r>
              <a:rPr lang="he-IL" sz="2400" b="1" dirty="0" smtClean="0">
                <a:solidFill>
                  <a:schemeClr val="accent6">
                    <a:lumMod val="50000"/>
                  </a:schemeClr>
                </a:solidFill>
                <a:latin typeface="Bookman Old Style" pitchFamily="18" charset="0"/>
              </a:rPr>
              <a:t>עתיד  לבוא</a:t>
            </a:r>
            <a:r>
              <a:rPr lang="es-ES" sz="2400" b="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("Lo que está por venir" o "el futuro") como en Tosefta </a:t>
            </a:r>
            <a:r>
              <a:rPr lang="es-ES" sz="2400" dirty="0" err="1" smtClean="0">
                <a:solidFill>
                  <a:schemeClr val="accent6">
                    <a:lumMod val="50000"/>
                  </a:schemeClr>
                </a:solidFill>
                <a:latin typeface="Bookman Old Style" pitchFamily="18" charset="0"/>
              </a:rPr>
              <a:t>Arakhin</a:t>
            </a:r>
            <a:r>
              <a:rPr lang="es-ES" sz="2400" dirty="0" smtClean="0">
                <a:solidFill>
                  <a:schemeClr val="accent6">
                    <a:lumMod val="50000"/>
                  </a:schemeClr>
                </a:solidFill>
                <a:latin typeface="Bookman Old Style" pitchFamily="18" charset="0"/>
              </a:rPr>
              <a:t> 2: 7.</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b="1" dirty="0" smtClean="0">
                <a:latin typeface="Bookman Old Style" pitchFamily="18" charset="0"/>
              </a:rPr>
              <a:t>SIGUIENTE: </a:t>
            </a:r>
            <a:r>
              <a:rPr lang="es-ES" dirty="0" smtClean="0">
                <a:latin typeface="Bookman Old Style" pitchFamily="18" charset="0"/>
              </a:rPr>
              <a:t>Y el rabino </a:t>
            </a:r>
            <a:r>
              <a:rPr lang="es-ES" dirty="0" smtClean="0">
                <a:latin typeface="Bookman Old Style" pitchFamily="18" charset="0"/>
              </a:rPr>
              <a:t>Jiya </a:t>
            </a:r>
            <a:r>
              <a:rPr lang="es-ES" dirty="0" smtClean="0">
                <a:latin typeface="Bookman Old Style" pitchFamily="18" charset="0"/>
              </a:rPr>
              <a:t>bar Abba dice que el rabino </a:t>
            </a:r>
            <a:r>
              <a:rPr lang="es-ES" dirty="0" smtClean="0">
                <a:latin typeface="Bookman Old Style" pitchFamily="18" charset="0"/>
              </a:rPr>
              <a:t>Yohanán </a:t>
            </a:r>
            <a:r>
              <a:rPr lang="es-ES" dirty="0" smtClean="0">
                <a:latin typeface="Bookman Old Style" pitchFamily="18" charset="0"/>
              </a:rPr>
              <a:t>dice: Todos los profetas profetizaron sus profecías de consolación solo con respecto a quien valora la sabiduría y, por lo tanto, casa a su hija con un estudioso de Torá.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y a alguien que utiliza su riqueza para beneficiar a un erudito de la Torá de su propiedad de alguna otra manera. </a:t>
            </a:r>
            <a:endParaRPr lang="es-ES" sz="3100" dirty="0" smtClean="0">
              <a:latin typeface="Bookman Old Style" pitchFamily="18" charset="0"/>
            </a:endParaRPr>
          </a:p>
          <a:p>
            <a:r>
              <a:rPr lang="es-ES" sz="3100" dirty="0" smtClean="0">
                <a:latin typeface="Bookman Old Style" pitchFamily="18" charset="0"/>
              </a:rPr>
              <a:t>Pero </a:t>
            </a:r>
            <a:r>
              <a:rPr lang="es-ES" sz="3100" dirty="0" smtClean="0">
                <a:latin typeface="Bookman Old Style" pitchFamily="18" charset="0"/>
              </a:rPr>
              <a:t>los profetas no describieron el alcance de la recompensa para los mismos eruditos de la Torá, cuya recompensa no es cuantificable, como se afirma: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t>
            </a:r>
            <a:r>
              <a:rPr lang="es-ES" dirty="0" smtClean="0">
                <a:latin typeface="Bookman Old Style" pitchFamily="18" charset="0"/>
              </a:rPr>
              <a:t>Ningún ojo lo ha visto, Dios, aparte de Ti</a:t>
            </a:r>
            <a:r>
              <a:rPr lang="es-ES" dirty="0" smtClean="0">
                <a:latin typeface="Bookman Old Style" pitchFamily="18" charset="0"/>
              </a:rPr>
              <a:t>”.</a:t>
            </a:r>
          </a:p>
          <a:p>
            <a:r>
              <a:rPr lang="es-ES" dirty="0" smtClean="0">
                <a:latin typeface="Bookman Old Style" pitchFamily="18" charset="0"/>
              </a:rPr>
              <a:t>La Guemará pregunta: ¿Qué recompensa se indica en la frase "ningún ojo lo ha visto"?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rabino </a:t>
            </a:r>
            <a:r>
              <a:rPr lang="es-ES" dirty="0" smtClean="0">
                <a:latin typeface="Bookman Old Style" pitchFamily="18" charset="0"/>
              </a:rPr>
              <a:t>Yehoshúa </a:t>
            </a:r>
            <a:r>
              <a:rPr lang="es-ES" dirty="0" smtClean="0">
                <a:latin typeface="Bookman Old Style" pitchFamily="18" charset="0"/>
              </a:rPr>
              <a:t>ben </a:t>
            </a:r>
            <a:r>
              <a:rPr lang="es-ES" dirty="0" smtClean="0">
                <a:latin typeface="Bookman Old Style" pitchFamily="18" charset="0"/>
              </a:rPr>
              <a:t>Leví </a:t>
            </a:r>
            <a:r>
              <a:rPr lang="es-ES" dirty="0" smtClean="0">
                <a:latin typeface="Bookman Old Style" pitchFamily="18" charset="0"/>
              </a:rPr>
              <a:t>dice: Este es vino preservado en sus uvas desde los seis días de la Creación.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Nadie </a:t>
            </a:r>
            <a:r>
              <a:rPr lang="es-ES" dirty="0" smtClean="0">
                <a:latin typeface="Bookman Old Style" pitchFamily="18" charset="0"/>
              </a:rPr>
              <a:t>ha bebido ese vino y por lo tanto nadie puede apreciar su calidad. </a:t>
            </a:r>
            <a:endParaRPr lang="es-ES" dirty="0" smtClean="0">
              <a:latin typeface="Bookman Old Style" pitchFamily="18" charset="0"/>
            </a:endParaRPr>
          </a:p>
          <a:p>
            <a:r>
              <a:rPr lang="es-ES" dirty="0" smtClean="0">
                <a:latin typeface="Bookman Old Style" pitchFamily="18" charset="0"/>
              </a:rPr>
              <a:t>Reish </a:t>
            </a:r>
            <a:r>
              <a:rPr lang="es-ES" dirty="0" smtClean="0">
                <a:latin typeface="Bookman Old Style" pitchFamily="18" charset="0"/>
              </a:rPr>
              <a:t>Lakish dice: Este es el Edén, que ningún ojo ha visto jamás. Y si dices: ¿Dónde vivió Adán el primer hombre, si no en el Edén, la respuesta es que vivió en el jardín?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Y </a:t>
            </a:r>
            <a:r>
              <a:rPr lang="es-ES" dirty="0" smtClean="0">
                <a:latin typeface="Bookman Old Style" pitchFamily="18" charset="0"/>
              </a:rPr>
              <a:t>para que no digas: El jardín es el Edén y son indistinguibles, el versículo dice: “Y un río salía del Edén para regar el jardín” (Génesis 2:10), indicando que son dos lugares distintos</a:t>
            </a:r>
            <a:r>
              <a:rPr lang="es-ES" dirty="0" smtClean="0">
                <a:latin typeface="Bookman Old Style" pitchFamily="18" charset="0"/>
              </a:rPr>
              <a:t>.</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20" dirty="0" smtClean="0">
                <a:latin typeface="Bookman Old Style" pitchFamily="18" charset="0"/>
              </a:rPr>
              <a:t>La </a:t>
            </a:r>
            <a:r>
              <a:rPr lang="es-ES" sz="2820" dirty="0" smtClean="0">
                <a:latin typeface="Bookman Old Style" pitchFamily="18" charset="0"/>
              </a:rPr>
              <a:t>Mishná </a:t>
            </a:r>
            <a:r>
              <a:rPr lang="es-ES" sz="2820" dirty="0" smtClean="0">
                <a:latin typeface="Bookman Old Style" pitchFamily="18" charset="0"/>
              </a:rPr>
              <a:t>enseña que aquellos que no tienen participación en el Mundo Venidero incluyen: Y aquel que dice: La Torá no se originó en el Cielo. </a:t>
            </a:r>
            <a:endParaRPr lang="es-ES" sz="2820" dirty="0" smtClean="0">
              <a:latin typeface="Bookman Old Style" pitchFamily="18" charset="0"/>
            </a:endParaRPr>
          </a:p>
          <a:p>
            <a:r>
              <a:rPr lang="es-ES" sz="2820" dirty="0" smtClean="0">
                <a:latin typeface="Bookman Old Style" pitchFamily="18" charset="0"/>
              </a:rPr>
              <a:t>Los </a:t>
            </a:r>
            <a:r>
              <a:rPr lang="es-ES" sz="2820" dirty="0" smtClean="0">
                <a:latin typeface="Bookman Old Style" pitchFamily="18" charset="0"/>
              </a:rPr>
              <a:t>Sabios enseñaron en una baraita que con respecto al verso: “Porque ha despreciado la palabra del Señor y ha quebrantado Su mandamiento; esa alma será extirpada; su iniquidad recaerá sobre él” </a:t>
            </a:r>
            <a:r>
              <a:rPr lang="es-ES" sz="2000" b="1" dirty="0" smtClean="0">
                <a:latin typeface="Bookman Old Style" pitchFamily="18" charset="0"/>
              </a:rPr>
              <a:t>(Números 15:31), </a:t>
            </a:r>
            <a:endParaRPr lang="es-ES" sz="3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Esta </a:t>
            </a:r>
            <a:r>
              <a:rPr lang="es-ES" dirty="0" smtClean="0">
                <a:latin typeface="Bookman Old Style" pitchFamily="18" charset="0"/>
              </a:rPr>
              <a:t>es una referencia a quien dice: La Torá no se originó en el Cielo. </a:t>
            </a:r>
            <a:endParaRPr lang="es-ES" dirty="0" smtClean="0">
              <a:latin typeface="Bookman Old Style" pitchFamily="18" charset="0"/>
            </a:endParaRPr>
          </a:p>
          <a:p>
            <a:r>
              <a:rPr lang="es-ES" dirty="0" smtClean="0">
                <a:latin typeface="Bookman Old Style" pitchFamily="18" charset="0"/>
              </a:rPr>
              <a:t>Alternativamente</a:t>
            </a:r>
            <a:r>
              <a:rPr lang="es-ES" dirty="0" smtClean="0">
                <a:latin typeface="Bookman Old Style" pitchFamily="18" charset="0"/>
              </a:rPr>
              <a:t>, se puede explicar: “Porque menospreció la palabra del Señor”; esta es una referencia a un </a:t>
            </a:r>
            <a:r>
              <a:rPr lang="es-ES" i="1" dirty="0" smtClean="0">
                <a:latin typeface="Bookman Old Style" pitchFamily="18" charset="0"/>
              </a:rPr>
              <a:t>epikoros</a:t>
            </a:r>
            <a:r>
              <a:rPr lang="es-ES" dirty="0" smtClean="0">
                <a:latin typeface="Bookman Old Style" pitchFamily="18" charset="0"/>
              </a:rPr>
              <a:t>, que trata la palabra de Dios con desprecio.</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Y un </a:t>
            </a:r>
            <a:r>
              <a:rPr lang="es-ES" b="1" i="1" dirty="0" err="1" smtClean="0">
                <a:latin typeface="Bookman Old Style" pitchFamily="18" charset="0"/>
              </a:rPr>
              <a:t>apikoros</a:t>
            </a:r>
            <a:r>
              <a:rPr lang="es-ES" dirty="0" smtClean="0">
                <a:latin typeface="Bookman Old Style" pitchFamily="18" charset="0"/>
              </a:rPr>
              <a:t> aquí es aquel que niega la Torá oral, así como aquellos que emiten sentencias que no están de acuerdo con la ley (halajá). </a:t>
            </a:r>
            <a:endParaRPr lang="es-ES" dirty="0" smtClean="0">
              <a:latin typeface="Bookman Old Style" pitchFamily="18" charset="0"/>
            </a:endParaRPr>
          </a:p>
          <a:p>
            <a:r>
              <a:rPr lang="es-ES" dirty="0" smtClean="0">
                <a:latin typeface="Bookman Old Style" pitchFamily="18" charset="0"/>
              </a:rPr>
              <a:t>Y </a:t>
            </a:r>
            <a:r>
              <a:rPr lang="es-ES" b="1" i="1" dirty="0" err="1" smtClean="0">
                <a:latin typeface="Bookman Old Style" pitchFamily="18" charset="0"/>
              </a:rPr>
              <a:t>apikoros</a:t>
            </a:r>
            <a:r>
              <a:rPr lang="es-ES" dirty="0" smtClean="0">
                <a:latin typeface="Bookman Old Style" pitchFamily="18" charset="0"/>
              </a:rPr>
              <a:t> es [de la palabra] </a:t>
            </a:r>
            <a:r>
              <a:rPr lang="es-ES" i="1" dirty="0" err="1" smtClean="0">
                <a:latin typeface="Bookman Old Style" pitchFamily="18" charset="0"/>
              </a:rPr>
              <a:t>hefker</a:t>
            </a:r>
            <a:r>
              <a:rPr lang="es-ES" dirty="0" smtClean="0">
                <a:latin typeface="Bookman Old Style" pitchFamily="18" charset="0"/>
              </a:rPr>
              <a:t> (caos; literalmente, sin dueño).</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Alternativamente, se puede explicar: “Porque menospreció la palabra del Señor”; esta es una referencia a alguien que interpreta la Torá de manera inapropiada.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Y ha quebrantado Su mandamiento”; esta es una referencia a alguien que viola el pacto de la carne, que se niega a circuncidar su prepucio.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a:t>
            </a:r>
            <a:r>
              <a:rPr lang="es-ES" sz="3000" dirty="0" smtClean="0">
                <a:latin typeface="Bookman Old Style" pitchFamily="18" charset="0"/>
              </a:rPr>
              <a:t>Será extirpado [</a:t>
            </a:r>
            <a:r>
              <a:rPr lang="es-ES" sz="3000" b="1" i="1" dirty="0" err="1" smtClean="0">
                <a:latin typeface="Bookman Old Style" pitchFamily="18" charset="0"/>
              </a:rPr>
              <a:t>hikkaret</a:t>
            </a:r>
            <a:r>
              <a:rPr lang="es-ES" sz="3000" b="1" i="1" dirty="0" smtClean="0">
                <a:latin typeface="Bookman Old Style" pitchFamily="18" charset="0"/>
              </a:rPr>
              <a:t> </a:t>
            </a:r>
            <a:r>
              <a:rPr lang="es-ES" sz="3000" b="1" i="1" dirty="0" err="1" smtClean="0">
                <a:latin typeface="Bookman Old Style" pitchFamily="18" charset="0"/>
              </a:rPr>
              <a:t>tikkaret</a:t>
            </a:r>
            <a:r>
              <a:rPr lang="es-ES" sz="3000" dirty="0" smtClean="0">
                <a:latin typeface="Bookman Old Style" pitchFamily="18" charset="0"/>
              </a:rPr>
              <a:t>]”; “</a:t>
            </a:r>
            <a:r>
              <a:rPr lang="es-ES" sz="3000" i="1" dirty="0" err="1" smtClean="0">
                <a:latin typeface="Bookman Old Style" pitchFamily="18" charset="0"/>
              </a:rPr>
              <a:t>hikkaret</a:t>
            </a:r>
            <a:r>
              <a:rPr lang="es-ES" sz="3000" dirty="0" smtClean="0">
                <a:latin typeface="Bookman Old Style" pitchFamily="18" charset="0"/>
              </a:rPr>
              <a:t>” se refiere a ser extirpado de este mundo, y “</a:t>
            </a:r>
            <a:r>
              <a:rPr lang="es-ES" sz="3000" i="1" dirty="0" err="1" smtClean="0">
                <a:latin typeface="Bookman Old Style" pitchFamily="18" charset="0"/>
              </a:rPr>
              <a:t>tikkaret</a:t>
            </a:r>
            <a:r>
              <a:rPr lang="es-ES" sz="3000" dirty="0" smtClean="0">
                <a:latin typeface="Bookman Old Style" pitchFamily="18" charset="0"/>
              </a:rPr>
              <a:t>” se refiere a ser extirpado del Mundo Venidero. </a:t>
            </a:r>
            <a:endParaRPr lang="es-ES" sz="3000" dirty="0" smtClean="0">
              <a:latin typeface="Bookman Old Style" pitchFamily="18" charset="0"/>
            </a:endParaRPr>
          </a:p>
          <a:p>
            <a:r>
              <a:rPr lang="es-ES" sz="3000" dirty="0" smtClean="0">
                <a:latin typeface="Bookman Old Style" pitchFamily="18" charset="0"/>
              </a:rPr>
              <a:t>A </a:t>
            </a:r>
            <a:r>
              <a:rPr lang="es-ES" sz="3000" dirty="0" smtClean="0">
                <a:latin typeface="Bookman Old Style" pitchFamily="18" charset="0"/>
              </a:rPr>
              <a:t>partir de aquí, el rabino Elazar </a:t>
            </a:r>
            <a:r>
              <a:rPr lang="es-ES" sz="3000" dirty="0" err="1" smtClean="0">
                <a:latin typeface="Bookman Old Style" pitchFamily="18" charset="0"/>
              </a:rPr>
              <a:t>HaModa'i</a:t>
            </a:r>
            <a:r>
              <a:rPr lang="es-ES" sz="3000" dirty="0" smtClean="0">
                <a:latin typeface="Bookman Old Style" pitchFamily="18" charset="0"/>
              </a:rPr>
              <a:t> dice: Con respecto a alguien que profana artículos consagrados, por ejemplo, volviéndolos impuros intencionalmente;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50" dirty="0" smtClean="0">
                <a:latin typeface="Bookman Old Style" pitchFamily="18" charset="0"/>
              </a:rPr>
              <a:t>y </a:t>
            </a:r>
            <a:r>
              <a:rPr lang="es-ES" sz="2850" dirty="0" smtClean="0">
                <a:latin typeface="Bookman Old Style" pitchFamily="18" charset="0"/>
              </a:rPr>
              <a:t>el que trata con desprecio los días intermedios de las Fiestas; y uno que quebranta el pacto de Abraham nuestro antepasado; y uno que revela aspectos en la Torá que no están de acuerdo con la halajá; </a:t>
            </a:r>
            <a:r>
              <a:rPr lang="es-ES" sz="2850" dirty="0" smtClean="0">
                <a:latin typeface="Bookman Old Style" pitchFamily="18" charset="0"/>
              </a:rPr>
              <a:t>y </a:t>
            </a:r>
            <a:r>
              <a:rPr lang="es-ES" sz="2850" dirty="0" smtClean="0">
                <a:latin typeface="Bookman Old Style" pitchFamily="18" charset="0"/>
              </a:rPr>
              <a:t>quien humilla a otro en público, incluso si tiene en su haber estudios de Torá y buenas obras, no tiene participación en el Mundo Venidero.</a:t>
            </a:r>
            <a:endParaRPr lang="es-ES" sz="28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Se enseña en otra baraita: “Porque ha despreciado la palabra del Señor”; </a:t>
            </a:r>
            <a:r>
              <a:rPr lang="es-ES" sz="3000" dirty="0" smtClean="0">
                <a:latin typeface="Bookman Old Style" pitchFamily="18" charset="0"/>
              </a:rPr>
              <a:t>E </a:t>
            </a:r>
            <a:r>
              <a:rPr lang="es-ES" sz="3000" dirty="0" smtClean="0">
                <a:latin typeface="Bookman Old Style" pitchFamily="18" charset="0"/>
              </a:rPr>
              <a:t>incluso si uno dice que toda la Torá se originó en el Cielo excepto por este versículo, es decir, cualquier versículo que afirme que el Santo, Bendito Sea, no lo dijo sino que Moisés mismo lo dijo por su cuenta, esto está incluido en el categoría de: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t>
            </a:r>
            <a:r>
              <a:rPr lang="es-ES" dirty="0" smtClean="0">
                <a:latin typeface="Bookman Old Style" pitchFamily="18" charset="0"/>
              </a:rPr>
              <a:t>Porque ha despreciado la palabra del Señor”. E incluso si uno dice que toda la Torá se originó en el Cielo excepto por esta inferencia inferida por los Sabios, o excepto por esta inferencia a fortiori, o excepto por esta analogía verbal, esto está incluido en la categoría de: “Porque ha despreciado la palabra del Señor."</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Se enseña en una baraita que el rabino Meir diría: Con respecto a quien estudia Torá y no la enseña a los demás, esta persona está incluida en la categoría de: “Ha despreciado la palabra del Señor”, ya que su conducta indica que no considera la palabra de Dios lo suficientemente importante como para enseñar a otros.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Rabí Natán </a:t>
            </a:r>
            <a:r>
              <a:rPr lang="es-ES" dirty="0" smtClean="0">
                <a:latin typeface="Bookman Old Style" pitchFamily="18" charset="0"/>
              </a:rPr>
              <a:t>dice: Cualquiera que no preste la atención requerida a la Mishná y no la considere halajá esencial se incluye en la categoría de: “Porque ha despreciado la palabra del Señor”.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a:t>
            </a:r>
            <a:r>
              <a:rPr lang="es-ES" dirty="0" smtClean="0">
                <a:latin typeface="Bookman Old Style" pitchFamily="18" charset="0"/>
              </a:rPr>
              <a:t>rabino </a:t>
            </a:r>
            <a:r>
              <a:rPr lang="es-ES" dirty="0" err="1" smtClean="0">
                <a:latin typeface="Bookman Old Style" pitchFamily="18" charset="0"/>
              </a:rPr>
              <a:t>Nehorai</a:t>
            </a:r>
            <a:r>
              <a:rPr lang="es-ES" dirty="0" smtClean="0">
                <a:latin typeface="Bookman Old Style" pitchFamily="18" charset="0"/>
              </a:rPr>
              <a:t> dice: Cualquiera para quien es posible dedicarse al estudio de la Torá y que, sin embargo, no se dedica a su estudio está incluido en la categoría de: “Porque ha despreciado la palabra del Señor”.</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Rabí Yishmael dice: Este versículo: “Porque menospreció la palabra del Señor”, es una referencia a un idólatra.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Guemará pregunta: ¿De dónde se infiere esto en el verso? La Guemará explica: Se deriva de un verso, como enseñó la escuela del rabino Yishmael: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t>
            </a:r>
            <a:r>
              <a:rPr lang="es-ES" dirty="0" smtClean="0">
                <a:latin typeface="Bookman Old Style" pitchFamily="18" charset="0"/>
              </a:rPr>
              <a:t>Porque ha despreciado la palabra [</a:t>
            </a:r>
            <a:r>
              <a:rPr lang="es-ES" i="1" dirty="0" smtClean="0">
                <a:latin typeface="Bookman Old Style" pitchFamily="18" charset="0"/>
              </a:rPr>
              <a:t>devar</a:t>
            </a:r>
            <a:r>
              <a:rPr lang="es-ES" dirty="0" smtClean="0">
                <a:latin typeface="Bookman Old Style" pitchFamily="18" charset="0"/>
              </a:rPr>
              <a:t>] del Señor”; esta es una referencia a alguien que trata con desprecio una declaración [</a:t>
            </a:r>
            <a:r>
              <a:rPr lang="es-ES" i="1" dirty="0" err="1" smtClean="0">
                <a:latin typeface="Bookman Old Style" pitchFamily="18" charset="0"/>
              </a:rPr>
              <a:t>dibbur</a:t>
            </a:r>
            <a:r>
              <a:rPr lang="es-ES" dirty="0" smtClean="0">
                <a:latin typeface="Bookman Old Style" pitchFamily="18" charset="0"/>
              </a:rPr>
              <a:t>] que se le dijo a Moisés en el Sinaí y que escuchó todo el pueblo judío: “Yo soy el Señor tu Dios… No tendrás otros dioses fuera de mí” </a:t>
            </a:r>
            <a:r>
              <a:rPr lang="es-ES" sz="2000" b="1" dirty="0" smtClean="0">
                <a:latin typeface="Bookman Old Style" pitchFamily="18" charset="0"/>
              </a:rPr>
              <a:t>(Éxodo 20:2–3).</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A propósito del estudio de la Torá, el rabino </a:t>
            </a:r>
            <a:r>
              <a:rPr lang="es-ES" sz="3000" dirty="0" smtClean="0">
                <a:latin typeface="Bookman Old Style" pitchFamily="18" charset="0"/>
              </a:rPr>
              <a:t>Yehoshúa </a:t>
            </a:r>
            <a:r>
              <a:rPr lang="es-ES" sz="3000" dirty="0" smtClean="0">
                <a:latin typeface="Bookman Old Style" pitchFamily="18" charset="0"/>
              </a:rPr>
              <a:t>ben Korḥa dice: Cualquiera que estudie Torá y no la revise es comparable a una persona que siembra y no cosecha. </a:t>
            </a:r>
            <a:endParaRPr lang="es-ES" sz="3000" dirty="0" smtClean="0">
              <a:latin typeface="Bookman Old Style" pitchFamily="18" charset="0"/>
            </a:endParaRPr>
          </a:p>
          <a:p>
            <a:r>
              <a:rPr lang="es-ES" sz="3000" dirty="0" smtClean="0">
                <a:latin typeface="Bookman Old Style" pitchFamily="18" charset="0"/>
              </a:rPr>
              <a:t>Rabí Yehoshúa </a:t>
            </a:r>
            <a:r>
              <a:rPr lang="es-ES" sz="3000" dirty="0" smtClean="0">
                <a:latin typeface="Bookman Old Style" pitchFamily="18" charset="0"/>
              </a:rPr>
              <a:t>dice: Cualquiera que estudie Torá y se olvide de ella es similar a una mujer que da a luz y entierra a su hijo recién nacido.</a:t>
            </a:r>
            <a:endParaRPr lang="es-ES" sz="3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4 Nisán,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Abril 5,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162115</TotalTime>
  <Words>1780</Words>
  <Application>Microsoft Office PowerPoint</Application>
  <PresentationFormat>Presentación en pantalla (4:3)</PresentationFormat>
  <Paragraphs>118</Paragraphs>
  <Slides>27</Slides>
  <Notes>27</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802</cp:revision>
  <dcterms:modified xsi:type="dcterms:W3CDTF">2022-04-05T22:50:48Z</dcterms:modified>
</cp:coreProperties>
</file>