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7"/>
  </p:notesMasterIdLst>
  <p:sldIdLst>
    <p:sldId id="256" r:id="rId2"/>
    <p:sldId id="543" r:id="rId3"/>
    <p:sldId id="507" r:id="rId4"/>
    <p:sldId id="897" r:id="rId5"/>
    <p:sldId id="996" r:id="rId6"/>
    <p:sldId id="1014" r:id="rId7"/>
    <p:sldId id="1015" r:id="rId8"/>
    <p:sldId id="1026" r:id="rId9"/>
    <p:sldId id="1001" r:id="rId10"/>
    <p:sldId id="1233" r:id="rId11"/>
    <p:sldId id="1234" r:id="rId12"/>
    <p:sldId id="1235" r:id="rId13"/>
    <p:sldId id="1236" r:id="rId14"/>
    <p:sldId id="1237" r:id="rId15"/>
    <p:sldId id="1238" r:id="rId16"/>
    <p:sldId id="1239" r:id="rId17"/>
    <p:sldId id="1240" r:id="rId18"/>
    <p:sldId id="1241" r:id="rId19"/>
    <p:sldId id="1242" r:id="rId20"/>
    <p:sldId id="1243" r:id="rId21"/>
    <p:sldId id="1244" r:id="rId22"/>
    <p:sldId id="1245" r:id="rId23"/>
    <p:sldId id="1246" r:id="rId24"/>
    <p:sldId id="1247" r:id="rId25"/>
    <p:sldId id="1248" r:id="rId26"/>
    <p:sldId id="1249" r:id="rId27"/>
    <p:sldId id="1250" r:id="rId28"/>
    <p:sldId id="1251" r:id="rId29"/>
    <p:sldId id="1252" r:id="rId30"/>
    <p:sldId id="1253" r:id="rId31"/>
    <p:sldId id="1254" r:id="rId32"/>
    <p:sldId id="1255" r:id="rId33"/>
    <p:sldId id="1256" r:id="rId34"/>
    <p:sldId id="1257" r:id="rId35"/>
    <p:sldId id="306" r:id="rId3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44" autoAdjust="0"/>
    <p:restoredTop sz="94660"/>
  </p:normalViewPr>
  <p:slideViewPr>
    <p:cSldViewPr snapToGrid="0">
      <p:cViewPr>
        <p:scale>
          <a:sx n="75" d="100"/>
          <a:sy n="75" d="100"/>
        </p:scale>
        <p:origin x="-450" y="-23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s://www.sefaria.org/The_Beginning_of_Wisdom,_Introduction.2?lang=bi&amp;with=all&amp;lang2=en" TargetMode="External"/><Relationship Id="rId3" Type="http://schemas.openxmlformats.org/officeDocument/2006/relationships/image" Target="../media/image1.png"/><Relationship Id="rId7" Type="http://schemas.openxmlformats.org/officeDocument/2006/relationships/hyperlink" Target="https://www.rabbidavidcooper.com/cooper-print-index/2010/11/8/2358-five-dimensions-of-the-soul.html"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hyperlink" Target="https://www.chabad.org/kabbalah/article_cdo/aid/380377/jewish/The-Heart-and-Its-Energy.htm" TargetMode="External"/><Relationship Id="rId5" Type="http://schemas.openxmlformats.org/officeDocument/2006/relationships/hyperlink" Target="https://www.chabad.org/kabbalah/article_cdo/aid/719328/jewish/He-Who-Steals.htm" TargetMode="External"/><Relationship Id="rId10" Type="http://schemas.openxmlformats.org/officeDocument/2006/relationships/hyperlink" Target="http://www.shalomhaverim.org/" TargetMode="External"/><Relationship Id="rId4" Type="http://schemas.openxmlformats.org/officeDocument/2006/relationships/image" Target="../media/image5.png"/><Relationship Id="rId9" Type="http://schemas.openxmlformats.org/officeDocument/2006/relationships/hyperlink" Target="http://bit.ly/1dzs4zj"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smtClean="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smtClean="0">
                <a:latin typeface="Bookman Old Style" pitchFamily="18" charset="0"/>
              </a:rPr>
              <a:t>Estudios de Judaísmo</a:t>
            </a:r>
            <a:endParaRPr lang="es-CO" sz="2800" b="1" dirty="0" smtClean="0">
              <a:latin typeface="Bookman Old Style" pitchFamily="18" charset="0"/>
            </a:endParaRPr>
          </a:p>
          <a:p>
            <a:pPr marL="342900" lvl="0" indent="-342900" algn="ctr"/>
            <a:r>
              <a:rPr lang="es-CO" sz="2800" b="1" dirty="0" smtClean="0">
                <a:latin typeface="Bookman Old Style" pitchFamily="18" charset="0"/>
              </a:rPr>
              <a:t>ASERET HADIBROT </a:t>
            </a:r>
          </a:p>
          <a:p>
            <a:pPr marL="342900" lvl="0" indent="-342900" algn="ctr"/>
            <a:r>
              <a:rPr lang="es-CO" sz="2800" b="1" dirty="0" smtClean="0">
                <a:latin typeface="Bookman Old Style" pitchFamily="18" charset="0"/>
              </a:rPr>
              <a:t> 10 MANDAMIENTOS</a:t>
            </a:r>
          </a:p>
          <a:p>
            <a:pPr marL="342900" lvl="0" indent="-342900" algn="ctr"/>
            <a:r>
              <a:rPr lang="es-CO" sz="1600" b="1" dirty="0" smtClean="0">
                <a:latin typeface="Bookman Old Style" pitchFamily="18" charset="0"/>
              </a:rPr>
              <a:t>PARTE 9 –ENFOQUE CABALISTICO</a:t>
            </a: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Por: Eliyahu BaYona</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1" name="10 Imagen" descr="Copy of SHALOM-HAVERIM-LOGO.gif"/>
          <p:cNvPicPr>
            <a:picLocks noChangeAspect="1"/>
          </p:cNvPicPr>
          <p:nvPr/>
        </p:nvPicPr>
        <p:blipFill>
          <a:blip r:embed="rId4"/>
          <a:stretch>
            <a:fillRect/>
          </a:stretch>
        </p:blipFill>
        <p:spPr>
          <a:xfrm>
            <a:off x="475011" y="1000868"/>
            <a:ext cx="3769179" cy="1493254"/>
          </a:xfrm>
          <a:prstGeom prst="rect">
            <a:avLst/>
          </a:prstGeom>
        </p:spPr>
      </p:pic>
      <p:pic>
        <p:nvPicPr>
          <p:cNvPr id="12" name="11 Imagen" descr="Copy of SHALOM-HAVERIM-LOGO.gif"/>
          <p:cNvPicPr>
            <a:picLocks noChangeAspect="1"/>
          </p:cNvPicPr>
          <p:nvPr/>
        </p:nvPicPr>
        <p:blipFill>
          <a:blip r:embed="rId4"/>
          <a:stretch>
            <a:fillRect/>
          </a:stretch>
        </p:blipFill>
        <p:spPr>
          <a:xfrm>
            <a:off x="7659588" y="6070582"/>
            <a:ext cx="1134836" cy="4495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dirty="0" smtClean="0">
                <a:latin typeface="Bookman Old Style" pitchFamily="18" charset="0"/>
                <a:ea typeface="Adobe Myungjo Std M" panose="02020600000000000000" pitchFamily="18" charset="-128"/>
              </a:rPr>
              <a:t>Estudios de 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buNone/>
            </a:pPr>
            <a:endParaRPr lang="es-ES" dirty="0" smtClean="0">
              <a:latin typeface="Bookman Old Style" pitchFamily="18" charset="0"/>
              <a:ea typeface="Adobe Myungjo Std M" panose="02020600000000000000" pitchFamily="18" charset="-128"/>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026" name="Picture 2"/>
          <p:cNvPicPr>
            <a:picLocks noChangeAspect="1" noChangeArrowheads="1"/>
          </p:cNvPicPr>
          <p:nvPr/>
        </p:nvPicPr>
        <p:blipFill>
          <a:blip r:embed="rId4"/>
          <a:srcRect/>
          <a:stretch>
            <a:fillRect/>
          </a:stretch>
        </p:blipFill>
        <p:spPr bwMode="auto">
          <a:xfrm>
            <a:off x="723900" y="538163"/>
            <a:ext cx="7696200" cy="5781675"/>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6096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a:buNone/>
            </a:pPr>
            <a:r>
              <a:rPr lang="en-US" sz="2800" b="1" dirty="0" smtClean="0">
                <a:latin typeface="Bookman Old Style" pitchFamily="18" charset="0"/>
              </a:rPr>
              <a:t>ASERET HADIBROT – 10 MANDAMIENTOS</a:t>
            </a:r>
            <a:endParaRPr lang="en-US" sz="2800" dirty="0" smtClean="0">
              <a:latin typeface="Bookman Old Style" pitchFamily="18" charset="0"/>
            </a:endParaRPr>
          </a:p>
          <a:p>
            <a:r>
              <a:rPr lang="es-MX" sz="1400" b="1" dirty="0" smtClean="0">
                <a:latin typeface="Bookman Old Style" pitchFamily="18" charset="0"/>
              </a:rPr>
              <a:t>Fuentes</a:t>
            </a:r>
            <a:r>
              <a:rPr lang="es-MX" sz="1400" dirty="0" smtClean="0">
                <a:latin typeface="Bookman Old Style" pitchFamily="18" charset="0"/>
              </a:rPr>
              <a:t>: </a:t>
            </a:r>
            <a:endParaRPr lang="en-US" sz="1400" dirty="0" smtClean="0">
              <a:latin typeface="Bookman Old Style" pitchFamily="18" charset="0"/>
            </a:endParaRPr>
          </a:p>
          <a:p>
            <a:r>
              <a:rPr lang="en-US" sz="1400" dirty="0" smtClean="0">
                <a:latin typeface="Bookman Old Style" pitchFamily="18" charset="0"/>
              </a:rPr>
              <a:t>Tanaj </a:t>
            </a:r>
          </a:p>
          <a:p>
            <a:r>
              <a:rPr lang="en-US" sz="1400" dirty="0" smtClean="0">
                <a:latin typeface="Bookman Old Style" pitchFamily="18" charset="0"/>
              </a:rPr>
              <a:t>Talmud</a:t>
            </a:r>
          </a:p>
          <a:p>
            <a:r>
              <a:rPr lang="en-US" sz="1400" dirty="0" smtClean="0">
                <a:latin typeface="Bookman Old Style" pitchFamily="18" charset="0"/>
              </a:rPr>
              <a:t>Midrash</a:t>
            </a:r>
          </a:p>
          <a:p>
            <a:r>
              <a:rPr lang="en-US" sz="1400" dirty="0" smtClean="0">
                <a:latin typeface="Bookman Old Style" pitchFamily="18" charset="0"/>
              </a:rPr>
              <a:t>Rabi Ari </a:t>
            </a:r>
            <a:r>
              <a:rPr lang="en-US" sz="1400" dirty="0" err="1" smtClean="0">
                <a:latin typeface="Bookman Old Style" pitchFamily="18" charset="0"/>
              </a:rPr>
              <a:t>Enkin</a:t>
            </a:r>
            <a:endParaRPr lang="en-US" sz="1400" dirty="0" smtClean="0">
              <a:latin typeface="Bookman Old Style" pitchFamily="18" charset="0"/>
            </a:endParaRPr>
          </a:p>
          <a:p>
            <a:r>
              <a:rPr lang="en-US" sz="1400" dirty="0" smtClean="0">
                <a:latin typeface="Bookman Old Style" pitchFamily="18" charset="0"/>
              </a:rPr>
              <a:t>Ohr </a:t>
            </a:r>
            <a:r>
              <a:rPr lang="en-US" sz="1400" dirty="0" err="1" smtClean="0">
                <a:latin typeface="Bookman Old Style" pitchFamily="18" charset="0"/>
              </a:rPr>
              <a:t>Sameag</a:t>
            </a:r>
            <a:endParaRPr lang="en-US" sz="1400" dirty="0" smtClean="0">
              <a:latin typeface="Bookman Old Style" pitchFamily="18" charset="0"/>
            </a:endParaRPr>
          </a:p>
          <a:p>
            <a:endParaRPr lang="es-MX" sz="14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LOS 10 MANDAMIENTOS</a:t>
            </a:r>
            <a:endParaRPr lang="en-US" sz="1600" dirty="0" smtClean="0">
              <a:latin typeface="Bookman Old Style" pitchFamily="18" charset="0"/>
            </a:endParaRPr>
          </a:p>
          <a:p>
            <a:r>
              <a:rPr lang="es-MX" sz="3000" dirty="0" smtClean="0">
                <a:latin typeface="Bookman Old Style" pitchFamily="18" charset="0"/>
              </a:rPr>
              <a:t>En la porción de la Torá de "</a:t>
            </a:r>
            <a:r>
              <a:rPr lang="es-MX" sz="3000" dirty="0" err="1" smtClean="0">
                <a:latin typeface="Bookman Old Style" pitchFamily="18" charset="0"/>
              </a:rPr>
              <a:t>Yitro</a:t>
            </a:r>
            <a:r>
              <a:rPr lang="es-MX" sz="3000" dirty="0" smtClean="0">
                <a:latin typeface="Bookman Old Style" pitchFamily="18" charset="0"/>
              </a:rPr>
              <a:t>" (Éxodo 18: 1 - 20:23) leemos sobre la Revelación en el Monte Sinaí y la entrega de los Diez Mandamientos.</a:t>
            </a:r>
            <a:endParaRPr lang="en-U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endParaRPr lang="en-US"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 name="5 Imagen"/>
          <p:cNvPicPr/>
          <p:nvPr/>
        </p:nvPicPr>
        <p:blipFill>
          <a:blip r:embed="rId4" cstate="print"/>
          <a:srcRect/>
          <a:stretch>
            <a:fillRect/>
          </a:stretch>
        </p:blipFill>
        <p:spPr bwMode="auto">
          <a:xfrm>
            <a:off x="660400" y="546100"/>
            <a:ext cx="7670800" cy="5803900"/>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LOS 10 MANDAMIENTOS</a:t>
            </a:r>
            <a:endParaRPr lang="en-US" sz="1600" dirty="0" smtClean="0">
              <a:latin typeface="Bookman Old Style" pitchFamily="18" charset="0"/>
            </a:endParaRPr>
          </a:p>
          <a:p>
            <a:r>
              <a:rPr lang="es-MX" dirty="0" smtClean="0">
                <a:latin typeface="Bookman Old Style" pitchFamily="18" charset="0"/>
              </a:rPr>
              <a:t>Deut. 33:2 Dijo: </a:t>
            </a:r>
            <a:br>
              <a:rPr lang="es-MX" dirty="0" smtClean="0">
                <a:latin typeface="Bookman Old Style" pitchFamily="18" charset="0"/>
              </a:rPr>
            </a:br>
            <a:r>
              <a:rPr lang="es-MX" i="1" dirty="0" smtClean="0">
                <a:latin typeface="Bookman Old Style" pitchFamily="18" charset="0"/>
              </a:rPr>
              <a:t>El Eterno vino de Sinaí,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Y de Seir les esclareció;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Resplandeció desde el monte de </a:t>
            </a:r>
            <a:r>
              <a:rPr lang="es-MX" i="1" dirty="0" err="1" smtClean="0">
                <a:latin typeface="Bookman Old Style" pitchFamily="18" charset="0"/>
              </a:rPr>
              <a:t>Parán</a:t>
            </a:r>
            <a:r>
              <a:rPr lang="es-MX" i="1" dirty="0" smtClean="0">
                <a:latin typeface="Bookman Old Style" pitchFamily="18" charset="0"/>
              </a:rPr>
              <a:t>,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Y vino de entre diez millares de santos,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Con la ley de fuego a su mano derecha.</a:t>
            </a:r>
            <a:endParaRPr lang="en-US"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LOS 10 MANDAMIENTOS</a:t>
            </a:r>
            <a:endParaRPr lang="en-US" sz="1600" dirty="0" smtClean="0">
              <a:latin typeface="Bookman Old Style" pitchFamily="18" charset="0"/>
            </a:endParaRPr>
          </a:p>
          <a:p>
            <a:r>
              <a:rPr lang="es-MX" dirty="0" smtClean="0">
                <a:latin typeface="Bookman Old Style" pitchFamily="18" charset="0"/>
              </a:rPr>
              <a:t>Dios ofreció la Toráh a otros pueblos pero no la aceptaron.</a:t>
            </a:r>
          </a:p>
          <a:p>
            <a:r>
              <a:rPr lang="es-MX" dirty="0" smtClean="0">
                <a:latin typeface="Bookman Old Style" pitchFamily="18" charset="0"/>
              </a:rPr>
              <a:t>33:3 </a:t>
            </a:r>
            <a:r>
              <a:rPr lang="es-MX" i="1" dirty="0" smtClean="0">
                <a:latin typeface="Bookman Old Style" pitchFamily="18" charset="0"/>
              </a:rPr>
              <a:t>Aun amó a su pueblo;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Todos los consagrados a él estaban en su mano;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Por tanto, ellos siguieron en tus pasos, </a:t>
            </a:r>
            <a:r>
              <a:rPr lang="es-MX" dirty="0" smtClean="0">
                <a:latin typeface="Bookman Old Style" pitchFamily="18" charset="0"/>
              </a:rPr>
              <a:t/>
            </a:r>
            <a:br>
              <a:rPr lang="es-MX" dirty="0" smtClean="0">
                <a:latin typeface="Bookman Old Style" pitchFamily="18" charset="0"/>
              </a:rPr>
            </a:br>
            <a:r>
              <a:rPr lang="es-MX" i="1" dirty="0" smtClean="0">
                <a:latin typeface="Bookman Old Style" pitchFamily="18" charset="0"/>
              </a:rPr>
              <a:t>Recibiendo dirección de ti, </a:t>
            </a:r>
            <a:endParaRPr lang="en-U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LOS 10 MANDAMIENTOS</a:t>
            </a:r>
            <a:endParaRPr lang="en-US" sz="1600" dirty="0" smtClean="0">
              <a:latin typeface="Bookman Old Style" pitchFamily="18" charset="0"/>
            </a:endParaRPr>
          </a:p>
          <a:p>
            <a:r>
              <a:rPr lang="es-ES" b="1" i="1" dirty="0" smtClean="0">
                <a:latin typeface="Bookman Old Style" pitchFamily="18" charset="0"/>
              </a:rPr>
              <a:t>Sabiduría</a:t>
            </a:r>
            <a:r>
              <a:rPr lang="es-ES" dirty="0" smtClean="0">
                <a:latin typeface="Bookman Old Style" pitchFamily="18" charset="0"/>
              </a:rPr>
              <a:t> [</a:t>
            </a:r>
            <a:r>
              <a:rPr lang="es-ES" b="1" i="1" dirty="0" smtClean="0">
                <a:latin typeface="Bookman Old Style" pitchFamily="18" charset="0"/>
              </a:rPr>
              <a:t>jojmá</a:t>
            </a:r>
            <a:r>
              <a:rPr lang="es-ES" dirty="0" smtClean="0">
                <a:latin typeface="Bookman Old Style" pitchFamily="18" charset="0"/>
              </a:rPr>
              <a:t>], esto es temor de Dios, como se dice: "Sí, el temor de Dios es </a:t>
            </a:r>
            <a:r>
              <a:rPr lang="es-ES" b="1" i="1" dirty="0" smtClean="0">
                <a:latin typeface="Bookman Old Style" pitchFamily="18" charset="0"/>
              </a:rPr>
              <a:t>sabiduría</a:t>
            </a:r>
            <a:r>
              <a:rPr lang="es-ES" dirty="0" smtClean="0">
                <a:latin typeface="Bookman Old Style" pitchFamily="18" charset="0"/>
              </a:rPr>
              <a:t>, y apartarse del mal es </a:t>
            </a:r>
            <a:r>
              <a:rPr lang="es-ES" b="1" i="1" dirty="0" smtClean="0">
                <a:latin typeface="Bookman Old Style" pitchFamily="18" charset="0"/>
              </a:rPr>
              <a:t>entendimiento</a:t>
            </a:r>
            <a:r>
              <a:rPr lang="es-ES" dirty="0" smtClean="0">
                <a:latin typeface="Bookman Old Style" pitchFamily="18" charset="0"/>
              </a:rPr>
              <a:t>" (</a:t>
            </a:r>
            <a:r>
              <a:rPr lang="es-ES" sz="2000" b="1" dirty="0" smtClean="0">
                <a:latin typeface="Bookman Old Style" pitchFamily="18" charset="0"/>
              </a:rPr>
              <a:t>Iyov 28:28</a:t>
            </a:r>
            <a:r>
              <a:rPr lang="es-ES" dirty="0" smtClean="0">
                <a:latin typeface="Bookman Old Style" pitchFamily="18" charset="0"/>
              </a:rPr>
              <a:t>). </a:t>
            </a:r>
            <a:r>
              <a:rPr lang="es-ES" sz="3100" b="1" i="1" dirty="0" smtClean="0">
                <a:latin typeface="Bookman Old Style" pitchFamily="18" charset="0"/>
              </a:rPr>
              <a:t>Conocimiento</a:t>
            </a:r>
            <a:r>
              <a:rPr lang="es-ES" sz="3100" dirty="0" smtClean="0">
                <a:latin typeface="Bookman Old Style" pitchFamily="18" charset="0"/>
              </a:rPr>
              <a:t> [</a:t>
            </a:r>
            <a:r>
              <a:rPr lang="es-ES" sz="3100" b="1" i="1" dirty="0" smtClean="0">
                <a:latin typeface="Bookman Old Style" pitchFamily="18" charset="0"/>
              </a:rPr>
              <a:t>daat</a:t>
            </a:r>
            <a:r>
              <a:rPr lang="es-ES" sz="3100" dirty="0" smtClean="0">
                <a:latin typeface="Bookman Old Style" pitchFamily="18" charset="0"/>
              </a:rPr>
              <a:t>] - este es el que reconoce a su Creador, como dice "Y no había conocimiento de Dios en la tierra" (</a:t>
            </a:r>
            <a:r>
              <a:rPr lang="es-ES" sz="2000" b="1" dirty="0" smtClean="0">
                <a:latin typeface="Bookman Old Style" pitchFamily="18" charset="0"/>
              </a:rPr>
              <a:t>Oseas 4: 1</a:t>
            </a:r>
            <a:r>
              <a:rPr lang="es-ES" sz="3100" dirty="0" smtClean="0">
                <a:latin typeface="Bookman Old Style" pitchFamily="18" charset="0"/>
              </a:rPr>
              <a:t>), y dice "Él me comprende y me conoce" </a:t>
            </a:r>
            <a:r>
              <a:rPr lang="es-ES" sz="2000" b="1" dirty="0" smtClean="0">
                <a:latin typeface="Bookman Old Style" pitchFamily="18" charset="0"/>
              </a:rPr>
              <a:t>(Jeremías 9:23). </a:t>
            </a:r>
            <a:endParaRPr lang="es-ES" sz="3100" b="1"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sz="3000" dirty="0" smtClean="0">
                <a:latin typeface="Bookman Old Style" pitchFamily="18" charset="0"/>
              </a:rPr>
              <a:t>Rabenu Bahya expone:</a:t>
            </a:r>
          </a:p>
          <a:p>
            <a:r>
              <a:rPr lang="es-MX" sz="3000" dirty="0" smtClean="0">
                <a:latin typeface="Bookman Old Style" pitchFamily="18" charset="0"/>
              </a:rPr>
              <a:t>La razón por la que hay precisamente Diez Mandamientos que se consideraron aptos para ser grabados en estas Tablas: </a:t>
            </a:r>
          </a:p>
          <a:p>
            <a:r>
              <a:rPr lang="es-MX" sz="3000" dirty="0" smtClean="0">
                <a:latin typeface="Bookman Old Style" pitchFamily="18" charset="0"/>
              </a:rPr>
              <a:t>según el significado simple, el número 10 es un número que simboliza un círculo cerrado, es decir, algo completo.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No hay un solo número que no derive de alguna manera de la Yod </a:t>
            </a:r>
            <a:r>
              <a:rPr lang="he-IL" dirty="0" smtClean="0">
                <a:latin typeface="Birch Std" pitchFamily="66" charset="0"/>
              </a:rPr>
              <a:t>י</a:t>
            </a:r>
            <a:r>
              <a:rPr lang="es-MX" dirty="0" smtClean="0">
                <a:latin typeface="Bookman Old Style" pitchFamily="18" charset="0"/>
              </a:rPr>
              <a:t> el número representado por el número 10. [Incluso cuando contamos más allá del número 10 tenemos que comenzar de nuevo con el número 1, etc., es decir, repetimos hasta cierto punto.]</a:t>
            </a:r>
            <a:endParaRPr lang="en-US"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Un enfoque midráshico: la razón por la que los Diez Mandamientos se inscribieron en las Tablas fue que antes de la revelación, la humanidad había conocido siete leyes básicas dadas por Dios que eran las pautas para la conducta del hombre en la tierra.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Este número original ya se había aumentado a nueve antes de la revelación. En este punto, Dios quería permitir que el pueblo de Israel ganara crédito por cumplir mandamientos adicionales; por eso decidió revelar todos los mandamientos a partir de ahora </a:t>
            </a:r>
            <a:r>
              <a:rPr lang="es-MX" sz="2000" b="1" dirty="0" smtClean="0">
                <a:latin typeface="Bookman Old Style" pitchFamily="18" charset="0"/>
              </a:rPr>
              <a:t>(</a:t>
            </a:r>
            <a:r>
              <a:rPr lang="es-MX" sz="2000" b="1" dirty="0" err="1" smtClean="0">
                <a:latin typeface="Bookman Old Style" pitchFamily="18" charset="0"/>
              </a:rPr>
              <a:t>Makkot</a:t>
            </a:r>
            <a:r>
              <a:rPr lang="es-MX" sz="2000" b="1" dirty="0" smtClean="0">
                <a:latin typeface="Bookman Old Style" pitchFamily="18" charset="0"/>
              </a:rPr>
              <a:t> 23).</a:t>
            </a:r>
            <a:endParaRPr lang="en-US" b="1"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El asunto se explica en Shir Hashirim Rabáh 1,4 por medio de una parábola: Un rey tenía una gran bodega en la que almacenaba muchos toneles de buen vino. </a:t>
            </a:r>
          </a:p>
          <a:p>
            <a:r>
              <a:rPr lang="es-MX" dirty="0" smtClean="0">
                <a:latin typeface="Bookman Old Style" pitchFamily="18" charset="0"/>
              </a:rPr>
              <a:t>Uno de los amigos del rey vino a visitarlo y el rey le obsequió un barril de vino.</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sz="3100" dirty="0" smtClean="0">
                <a:latin typeface="Bookman Old Style" pitchFamily="18" charset="0"/>
              </a:rPr>
              <a:t>Un segundo amigo vino a visitar al rey, y el rey le presentó también un barril de vino. </a:t>
            </a:r>
          </a:p>
          <a:p>
            <a:r>
              <a:rPr lang="es-MX" sz="3100" dirty="0" smtClean="0">
                <a:latin typeface="Bookman Old Style" pitchFamily="18" charset="0"/>
              </a:rPr>
              <a:t>Un tercer amigo vino a visitarlo y el rey le obsequió con otro barril de vino. </a:t>
            </a:r>
          </a:p>
          <a:p>
            <a:r>
              <a:rPr lang="es-MX" sz="3100" dirty="0" smtClean="0">
                <a:latin typeface="Bookman Old Style" pitchFamily="18" charset="0"/>
              </a:rPr>
              <a:t>Finalmente, el hijo del rey vino de visita y el rey estaba tan feliz que le dio todo el vino en la bodega.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La parábola refleja la secuencia en la que Di-s entregó Sus mandamientos al hombre. </a:t>
            </a:r>
          </a:p>
          <a:p>
            <a:r>
              <a:rPr lang="es-MX" dirty="0" smtClean="0">
                <a:latin typeface="Bookman Old Style" pitchFamily="18" charset="0"/>
              </a:rPr>
              <a:t>Cuando Adán fue creado, se le dieron seis mandamientos. </a:t>
            </a:r>
          </a:p>
          <a:p>
            <a:r>
              <a:rPr lang="es-MX" sz="2800" dirty="0" smtClean="0">
                <a:latin typeface="Bookman Old Style" pitchFamily="18" charset="0"/>
              </a:rPr>
              <a:t>1: IDOLATRIA 2: ADULTERIO 3:SANGRE 4: ROBO 5:INJUSTICIA 6: BLASFEMIA</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sz="1400" dirty="0" smtClean="0">
                <a:latin typeface="Bookman Old Style" pitchFamily="18" charset="0"/>
              </a:rPr>
              <a:t>1: IDOLATRIA 2: ADULTERIO 3:SANGRE 4: ROBO 5:INJUSTICIA 6: BLASFEMIA</a:t>
            </a:r>
          </a:p>
          <a:p>
            <a:r>
              <a:rPr lang="es-ES" sz="2800" dirty="0" smtClean="0">
                <a:latin typeface="Bookman Old Style" pitchFamily="18" charset="0"/>
              </a:rPr>
              <a:t>I: IDOLATRÍA del Capítulo Uno de Génesis que presenta al CREADOR</a:t>
            </a:r>
          </a:p>
          <a:p>
            <a:r>
              <a:rPr lang="es-ES" sz="2800" dirty="0" smtClean="0">
                <a:latin typeface="Bookman Old Style" pitchFamily="18" charset="0"/>
              </a:rPr>
              <a:t>II: ADULTERIO y MATRIMONIO de la historia del Jardín del Edén, que presenta a la Serpiente y el Pecado Primordial</a:t>
            </a:r>
          </a:p>
          <a:p>
            <a:r>
              <a:rPr lang="es-ES" sz="2800" dirty="0" smtClean="0">
                <a:latin typeface="Bookman Old Style" pitchFamily="18" charset="0"/>
              </a:rPr>
              <a:t>III: SANGRE de la historia del primer asesinato: Caín y Abel.</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sz="1400" dirty="0" smtClean="0">
                <a:latin typeface="Bookman Old Style" pitchFamily="18" charset="0"/>
              </a:rPr>
              <a:t>1: IDOLATRIA 2: ADULTERIO 3:SANGRE 4: ROBO 5:INJUSTICIA 6: BLASFEMIA</a:t>
            </a:r>
          </a:p>
          <a:p>
            <a:r>
              <a:rPr lang="es-ES" sz="2800" dirty="0" smtClean="0">
                <a:latin typeface="Bookman Old Style" pitchFamily="18" charset="0"/>
              </a:rPr>
              <a:t>IV: ROBO, ABDUCCIÓN, ESCLAVITUD Vs PROPIEDAD JUSTA a través de las historias sobre Abraham y su fe única</a:t>
            </a:r>
          </a:p>
          <a:p>
            <a:r>
              <a:rPr lang="es-ES" sz="2800" dirty="0" smtClean="0">
                <a:latin typeface="Bookman Old Style" pitchFamily="18" charset="0"/>
              </a:rPr>
              <a:t>V: JUSTICIA y ORDEN CIVIL a través de las historias de Jacob, su lucha por sus derechos civiles y la justicia</a:t>
            </a:r>
          </a:p>
          <a:p>
            <a:r>
              <a:rPr lang="es-ES" sz="2800" dirty="0" smtClean="0">
                <a:latin typeface="Bookman Old Style" pitchFamily="18" charset="0"/>
              </a:rPr>
              <a:t>VI: BLASFEMIA a través de la venta de José por sus hermanos y el nacimiento de los Hijos de Israel</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sz="1400" dirty="0" smtClean="0">
                <a:latin typeface="Bookman Old Style" pitchFamily="18" charset="0"/>
              </a:rPr>
              <a:t>1: IDOLATRIA 2: ADULTERIO 3:SANGRE 4: ROBO 5:INJUSTICIA 6: BLASFEMIA</a:t>
            </a:r>
          </a:p>
          <a:p>
            <a:r>
              <a:rPr lang="es-ES" dirty="0" smtClean="0">
                <a:latin typeface="Bookman Old Style" pitchFamily="18" charset="0"/>
              </a:rPr>
              <a:t>VII: El Séptimo, a saber, la Prohibición de Consumir Sangre y un Miembro Arrancado de un Animal Viviente, fue entregado por Dios a Noé después del Diluvio como parte del Pacto del Arco Iris, bajo el cual todavía vivimos hoy.</a:t>
            </a:r>
            <a:endParaRPr lang="es-MX"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Fueron diseñados para asegurar la capacidad del universo para resistir, es decir, cada mandamiento simbolizaba uno de los seis puntos del globo conocido en términos agádicos como </a:t>
            </a:r>
            <a:r>
              <a:rPr lang="he-IL" dirty="0" smtClean="0">
                <a:latin typeface="Bookman Old Style" pitchFamily="18" charset="0"/>
              </a:rPr>
              <a:t>קצוות העולם</a:t>
            </a:r>
            <a:r>
              <a:rPr lang="es-MX" dirty="0" smtClean="0">
                <a:latin typeface="Bookman Old Style" pitchFamily="18" charset="0"/>
              </a:rPr>
              <a:t> (los extremos del mundo).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sz="2800" dirty="0" smtClean="0">
                <a:latin typeface="Bookman Old Style" pitchFamily="18" charset="0"/>
              </a:rPr>
              <a:t>El cumplimiento de cada mandamiento evitaría que esos extremos del universo se desintegren [debido a su distancia del centro. Ed.]. </a:t>
            </a:r>
          </a:p>
          <a:p>
            <a:r>
              <a:rPr lang="es-MX" sz="2800" dirty="0" smtClean="0">
                <a:latin typeface="Bookman Old Style" pitchFamily="18" charset="0"/>
              </a:rPr>
              <a:t>Con la aparición de Noaj en la tierra y su supervivencia al diluvio debido a la meticulosa observancia de estos seis mandamientos, Dios lo recompensó con un séptimo mandamiento, no consumir tejido de un animal vivo.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sz="3000" dirty="0" smtClean="0">
                <a:latin typeface="Bookman Old Style" pitchFamily="18" charset="0"/>
              </a:rPr>
              <a:t>Avraham, quien llevó la vida de un ser humano modelo, fue recompensado con un octavo mandamiento, el de la circuncisión. </a:t>
            </a:r>
          </a:p>
          <a:p>
            <a:r>
              <a:rPr lang="es-MX" sz="3000" dirty="0" smtClean="0">
                <a:latin typeface="Bookman Old Style" pitchFamily="18" charset="0"/>
              </a:rPr>
              <a:t>Yaakov, otro "amigo del rey", fue recompensado con un noveno mandamiento, el de </a:t>
            </a:r>
            <a:r>
              <a:rPr lang="he-IL" sz="3000" dirty="0" smtClean="0">
                <a:latin typeface="Bookman Old Style" pitchFamily="18" charset="0"/>
              </a:rPr>
              <a:t>גיד הנשה</a:t>
            </a:r>
            <a:r>
              <a:rPr lang="en-US" sz="3000" dirty="0" smtClean="0">
                <a:latin typeface="Bookman Old Style" pitchFamily="18" charset="0"/>
              </a:rPr>
              <a:t> –Gid Hanashe</a:t>
            </a:r>
            <a:r>
              <a:rPr lang="es-MX" sz="3000" dirty="0" smtClean="0">
                <a:latin typeface="Bookman Old Style" pitchFamily="18" charset="0"/>
              </a:rPr>
              <a:t>, no comer el tendón de la vena femoral. </a:t>
            </a:r>
            <a:endParaRPr lang="en-US" sz="3000" b="1"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Cuando los israelitas llegaron al monte Sinaí en sus multitudes, Di-s decidió recompensarlos con los Diez Mandamientos que contenían dentro de ellos la esencia de todos los 613 mandamientos de la Torá.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Para aludir a este concepto, la Torá escribe en relación con las ofrendas de los príncipes con motivo de la consagración del Sagrado Tabernáculo </a:t>
            </a:r>
            <a:r>
              <a:rPr lang="es-MX" sz="2000" b="1" dirty="0" smtClean="0">
                <a:latin typeface="Bookman Old Style" pitchFamily="18" charset="0"/>
              </a:rPr>
              <a:t>(Números 7,14) </a:t>
            </a:r>
            <a:r>
              <a:rPr lang="he-IL" dirty="0" smtClean="0">
                <a:latin typeface="Bookman Old Style" pitchFamily="18" charset="0"/>
              </a:rPr>
              <a:t>כף אחת, עשרה זהב, מלאה קטרת</a:t>
            </a:r>
            <a:r>
              <a:rPr lang="es-MX" dirty="0" smtClean="0">
                <a:latin typeface="Bookman Old Style" pitchFamily="18" charset="0"/>
              </a:rPr>
              <a:t>, </a:t>
            </a:r>
            <a:r>
              <a:rPr lang="es-MX" i="1" dirty="0" smtClean="0">
                <a:latin typeface="Bookman Old Style" pitchFamily="18" charset="0"/>
              </a:rPr>
              <a:t>“</a:t>
            </a:r>
            <a:r>
              <a:rPr lang="es-CO" i="1" dirty="0" smtClean="0"/>
              <a:t>una taza de diez siclos de oro, llena de incienso”;</a:t>
            </a:r>
          </a:p>
          <a:p>
            <a:r>
              <a:rPr lang="es-CO" b="1" dirty="0" err="1" smtClean="0"/>
              <a:t>Kaf</a:t>
            </a:r>
            <a:r>
              <a:rPr lang="es-CO" b="1" dirty="0" smtClean="0"/>
              <a:t> </a:t>
            </a:r>
            <a:r>
              <a:rPr lang="es-CO" b="1" dirty="0" err="1" smtClean="0"/>
              <a:t>ajat</a:t>
            </a:r>
            <a:r>
              <a:rPr lang="es-CO" b="1" dirty="0" smtClean="0"/>
              <a:t> </a:t>
            </a:r>
            <a:r>
              <a:rPr lang="es-CO" b="1" dirty="0" err="1" smtClean="0"/>
              <a:t>asarah</a:t>
            </a:r>
            <a:r>
              <a:rPr lang="es-CO" b="1" dirty="0" smtClean="0"/>
              <a:t> zahav </a:t>
            </a:r>
            <a:r>
              <a:rPr lang="es-CO" b="1" dirty="0" err="1" smtClean="0"/>
              <a:t>mele'ah</a:t>
            </a:r>
            <a:r>
              <a:rPr lang="es-CO" b="1" dirty="0" smtClean="0"/>
              <a:t> ketoret.</a:t>
            </a:r>
            <a:r>
              <a:rPr lang="es-MX" dirty="0" smtClean="0">
                <a:latin typeface="Bookman Old Style" pitchFamily="18" charset="0"/>
              </a:rPr>
              <a:t>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En un sentido alegórico, el versículo habla de los Diez Mandamientos que están representados por el cucharón de oro y que están llenos con el resto de los 613 mandamientos descritos como "incienso".</a:t>
            </a:r>
            <a:endParaRPr lang="en-US" b="1"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En realidad, la letra </a:t>
            </a:r>
            <a:r>
              <a:rPr lang="he-IL" dirty="0" smtClean="0">
                <a:latin typeface="Bookman Old Style" pitchFamily="18" charset="0"/>
              </a:rPr>
              <a:t>ק</a:t>
            </a:r>
            <a:r>
              <a:rPr lang="es-MX" dirty="0" smtClean="0">
                <a:latin typeface="Bookman Old Style" pitchFamily="18" charset="0"/>
              </a:rPr>
              <a:t> en la palabra </a:t>
            </a:r>
            <a:r>
              <a:rPr lang="he-IL" b="1" dirty="0" smtClean="0">
                <a:latin typeface="Bookman Old Style" pitchFamily="18" charset="0"/>
              </a:rPr>
              <a:t>קטרת</a:t>
            </a:r>
            <a:r>
              <a:rPr lang="es-MX" b="1" dirty="0" smtClean="0">
                <a:latin typeface="Bookman Old Style" pitchFamily="18" charset="0"/>
              </a:rPr>
              <a:t> –ketoret- </a:t>
            </a:r>
            <a:r>
              <a:rPr lang="es-MX" dirty="0" smtClean="0">
                <a:latin typeface="Bookman Old Style" pitchFamily="18" charset="0"/>
              </a:rPr>
              <a:t>es intercambiable con la letra </a:t>
            </a:r>
            <a:r>
              <a:rPr lang="he-IL" dirty="0" smtClean="0">
                <a:latin typeface="Bookman Old Style" pitchFamily="18" charset="0"/>
              </a:rPr>
              <a:t>ד</a:t>
            </a:r>
            <a:r>
              <a:rPr lang="es-MX" dirty="0" smtClean="0">
                <a:latin typeface="Bookman Old Style" pitchFamily="18" charset="0"/>
              </a:rPr>
              <a:t>, de modo que el valor numérico de la letra en la palabra </a:t>
            </a:r>
            <a:r>
              <a:rPr lang="he-IL" dirty="0" smtClean="0">
                <a:latin typeface="Bookman Old Style" pitchFamily="18" charset="0"/>
              </a:rPr>
              <a:t>קטרת</a:t>
            </a:r>
            <a:r>
              <a:rPr lang="es-MX" dirty="0" smtClean="0">
                <a:latin typeface="Bookman Old Style" pitchFamily="18" charset="0"/>
              </a:rPr>
              <a:t> equivaldría a un total de 613 (compárese con Bamidbar </a:t>
            </a:r>
            <a:r>
              <a:rPr lang="es-MX" dirty="0" err="1" smtClean="0">
                <a:latin typeface="Bookman Old Style" pitchFamily="18" charset="0"/>
              </a:rPr>
              <a:t>Rabbah</a:t>
            </a:r>
            <a:r>
              <a:rPr lang="es-MX" dirty="0" smtClean="0">
                <a:latin typeface="Bookman Old Style" pitchFamily="18" charset="0"/>
              </a:rPr>
              <a:t> 13,16.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También se señala allí que el número de letras en los Diez Mandamientos que comienzan con la palabra</a:t>
            </a:r>
            <a:r>
              <a:rPr lang="es-MX" b="1" dirty="0" smtClean="0">
                <a:latin typeface="Bookman Old Style" pitchFamily="18" charset="0"/>
              </a:rPr>
              <a:t> </a:t>
            </a:r>
            <a:r>
              <a:rPr lang="he-IL" b="1" dirty="0" smtClean="0">
                <a:latin typeface="Bookman Old Style" pitchFamily="18" charset="0"/>
              </a:rPr>
              <a:t>אנכי</a:t>
            </a:r>
            <a:r>
              <a:rPr lang="en-US" b="1" dirty="0" smtClean="0">
                <a:latin typeface="Bookman Old Style" pitchFamily="18" charset="0"/>
              </a:rPr>
              <a:t> </a:t>
            </a:r>
            <a:r>
              <a:rPr lang="en-US" b="1" dirty="0" err="1" smtClean="0">
                <a:latin typeface="Bookman Old Style" pitchFamily="18" charset="0"/>
              </a:rPr>
              <a:t>anoji</a:t>
            </a:r>
            <a:r>
              <a:rPr lang="es-MX" dirty="0" smtClean="0">
                <a:latin typeface="Bookman Old Style" pitchFamily="18" charset="0"/>
              </a:rPr>
              <a:t>, excluyendo las dos últimas palabras </a:t>
            </a:r>
            <a:r>
              <a:rPr lang="he-IL" dirty="0" smtClean="0">
                <a:latin typeface="Bookman Old Style" pitchFamily="18" charset="0"/>
              </a:rPr>
              <a:t>אשר לרעך</a:t>
            </a:r>
            <a:r>
              <a:rPr lang="es-MX" dirty="0" smtClean="0">
                <a:latin typeface="Bookman Old Style" pitchFamily="18" charset="0"/>
              </a:rPr>
              <a:t> –asher </a:t>
            </a:r>
            <a:r>
              <a:rPr lang="es-MX" dirty="0" err="1" smtClean="0">
                <a:latin typeface="Bookman Old Style" pitchFamily="18" charset="0"/>
              </a:rPr>
              <a:t>lereja</a:t>
            </a:r>
            <a:r>
              <a:rPr lang="es-MX" dirty="0" smtClean="0">
                <a:latin typeface="Bookman Old Style" pitchFamily="18" charset="0"/>
              </a:rPr>
              <a:t>- totalizan 613.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Las siete letras en las dos últimas palabras representarían las siete leyes de Noé a las cuales toda la humanidad estaba obligada después del diluvio. (Todo esto refuerza la idea de que los Diez Mandamientos son la esencia de todos los mandamientos de la Torá).</a:t>
            </a:r>
            <a:endParaRPr lang="en-US" b="1"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Un enfoque racional: la razón por la que hay Diez Mandamientos es que corresponden a diez </a:t>
            </a:r>
            <a:r>
              <a:rPr lang="he-IL" b="1" dirty="0" smtClean="0">
                <a:latin typeface="Bookman Old Style" pitchFamily="18" charset="0"/>
              </a:rPr>
              <a:t>גלגלים</a:t>
            </a:r>
            <a:r>
              <a:rPr lang="en-US" b="1" dirty="0" smtClean="0">
                <a:latin typeface="Bookman Old Style" pitchFamily="18" charset="0"/>
              </a:rPr>
              <a:t> </a:t>
            </a:r>
            <a:r>
              <a:rPr lang="en-US" b="1" dirty="0" err="1" smtClean="0">
                <a:latin typeface="Bookman Old Style" pitchFamily="18" charset="0"/>
              </a:rPr>
              <a:t>galgalim</a:t>
            </a:r>
            <a:r>
              <a:rPr lang="es-MX" dirty="0" smtClean="0">
                <a:latin typeface="Bookman Old Style" pitchFamily="18" charset="0"/>
              </a:rPr>
              <a:t>, "planetas“ celestiales, es decir, esferas celestiales que influyen en los eventos de la tierra.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[Este número para las principales estrellas del sistema planetario (y lo que representan en términos teológicos) es una desviación del número siete con el que solían operar los astrólogos y astrónomos de la Edad Media.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sz="3000" dirty="0" smtClean="0">
                <a:latin typeface="Bookman Old Style" pitchFamily="18" charset="0"/>
              </a:rPr>
              <a:t>La idea de nueve de esos planetas se menciona en el comentario de Ibn Ezra sobre su verso, atribuido a un erudito anónimo. Ampliar el número a nueve implica asumir la existencia de un "</a:t>
            </a:r>
            <a:r>
              <a:rPr lang="es-MX" sz="3000" dirty="0" err="1" smtClean="0">
                <a:latin typeface="Bookman Old Style" pitchFamily="18" charset="0"/>
              </a:rPr>
              <a:t>superplaneta</a:t>
            </a:r>
            <a:r>
              <a:rPr lang="es-MX" sz="3000" dirty="0" smtClean="0">
                <a:latin typeface="Bookman Old Style" pitchFamily="18" charset="0"/>
              </a:rPr>
              <a:t>" que es responsable de las órbitas de los otros planetas. Nuestro autor tiene su propio método para explicar el número. </a:t>
            </a:r>
            <a:r>
              <a:rPr lang="es-MX" sz="3000" dirty="0" err="1" smtClean="0">
                <a:latin typeface="Bookman Old Style" pitchFamily="18" charset="0"/>
              </a:rPr>
              <a:t>Ed</a:t>
            </a:r>
            <a:r>
              <a:rPr lang="es-MX" sz="3000" dirty="0" smtClean="0">
                <a:latin typeface="Bookman Old Style" pitchFamily="18" charset="0"/>
              </a:rPr>
              <a:t>]</a:t>
            </a:r>
            <a:endParaRPr lang="en-US" sz="3000"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sz="3000" dirty="0" smtClean="0">
                <a:latin typeface="Bookman Old Style" pitchFamily="18" charset="0"/>
              </a:rPr>
              <a:t>El primer mandamiento, </a:t>
            </a:r>
            <a:r>
              <a:rPr lang="he-IL" sz="3000" dirty="0" smtClean="0">
                <a:latin typeface="Bookman Old Style" pitchFamily="18" charset="0"/>
              </a:rPr>
              <a:t>אנכי</a:t>
            </a:r>
            <a:r>
              <a:rPr lang="en-US" sz="3000" dirty="0" smtClean="0">
                <a:latin typeface="Bookman Old Style" pitchFamily="18" charset="0"/>
              </a:rPr>
              <a:t> </a:t>
            </a:r>
            <a:r>
              <a:rPr lang="en-US" sz="3000" dirty="0" err="1" smtClean="0">
                <a:latin typeface="Bookman Old Style" pitchFamily="18" charset="0"/>
              </a:rPr>
              <a:t>anoji</a:t>
            </a:r>
            <a:r>
              <a:rPr lang="es-MX" sz="3000" dirty="0" smtClean="0">
                <a:latin typeface="Bookman Old Style" pitchFamily="18" charset="0"/>
              </a:rPr>
              <a:t>, corresponde </a:t>
            </a:r>
            <a:r>
              <a:rPr lang="es-MX" sz="3000" b="1" dirty="0" smtClean="0">
                <a:latin typeface="Bookman Old Style" pitchFamily="18" charset="0"/>
              </a:rPr>
              <a:t>al </a:t>
            </a:r>
            <a:r>
              <a:rPr lang="he-IL" sz="3000" b="1" dirty="0" smtClean="0">
                <a:latin typeface="Bookman Old Style" pitchFamily="18" charset="0"/>
              </a:rPr>
              <a:t>גלגל השכל</a:t>
            </a:r>
            <a:r>
              <a:rPr lang="en-US" sz="3000" b="1" dirty="0" smtClean="0">
                <a:latin typeface="Bookman Old Style" pitchFamily="18" charset="0"/>
              </a:rPr>
              <a:t> </a:t>
            </a:r>
            <a:r>
              <a:rPr lang="en-US" sz="3000" b="1" dirty="0" err="1" smtClean="0">
                <a:latin typeface="Bookman Old Style" pitchFamily="18" charset="0"/>
              </a:rPr>
              <a:t>galgal</a:t>
            </a:r>
            <a:r>
              <a:rPr lang="en-US" sz="3000" b="1" dirty="0" smtClean="0">
                <a:latin typeface="Bookman Old Style" pitchFamily="18" charset="0"/>
              </a:rPr>
              <a:t> </a:t>
            </a:r>
            <a:r>
              <a:rPr lang="en-US" sz="3000" b="1" dirty="0" err="1" smtClean="0">
                <a:latin typeface="Bookman Old Style" pitchFamily="18" charset="0"/>
              </a:rPr>
              <a:t>hashekel</a:t>
            </a:r>
            <a:r>
              <a:rPr lang="es-MX" sz="3000" dirty="0" smtClean="0">
                <a:latin typeface="Bookman Old Style" pitchFamily="18" charset="0"/>
              </a:rPr>
              <a:t>, la esfera de la inteligencia, la esfera más alta debajo del trono de la gloria de Dios [descrita en el ensayo llamado </a:t>
            </a:r>
            <a:r>
              <a:rPr lang="he-IL" sz="3000" dirty="0" smtClean="0">
                <a:latin typeface="Bookman Old Style" pitchFamily="18" charset="0"/>
              </a:rPr>
              <a:t>כתר מלכות</a:t>
            </a:r>
            <a:r>
              <a:rPr lang="en-US" sz="3000" dirty="0" smtClean="0">
                <a:latin typeface="Bookman Old Style" pitchFamily="18" charset="0"/>
              </a:rPr>
              <a:t> –</a:t>
            </a:r>
            <a:r>
              <a:rPr lang="en-US" sz="3000" dirty="0" err="1" smtClean="0">
                <a:latin typeface="Bookman Old Style" pitchFamily="18" charset="0"/>
              </a:rPr>
              <a:t>ketor</a:t>
            </a:r>
            <a:r>
              <a:rPr lang="en-US" sz="3000" dirty="0" smtClean="0">
                <a:latin typeface="Bookman Old Style" pitchFamily="18" charset="0"/>
              </a:rPr>
              <a:t> malkut-</a:t>
            </a:r>
            <a:r>
              <a:rPr lang="he-IL" sz="3000" dirty="0" smtClean="0">
                <a:latin typeface="Bookman Old Style" pitchFamily="18" charset="0"/>
              </a:rPr>
              <a:t> </a:t>
            </a:r>
            <a:r>
              <a:rPr lang="es-MX" sz="3000" dirty="0" smtClean="0">
                <a:latin typeface="Bookman Old Style" pitchFamily="18" charset="0"/>
              </a:rPr>
              <a:t>por el rabino </a:t>
            </a:r>
            <a:r>
              <a:rPr lang="es-MX" sz="3000" dirty="0" err="1" smtClean="0">
                <a:latin typeface="Bookman Old Style" pitchFamily="18" charset="0"/>
              </a:rPr>
              <a:t>Sholomo</a:t>
            </a:r>
            <a:r>
              <a:rPr lang="es-MX" sz="3000" dirty="0" smtClean="0">
                <a:latin typeface="Bookman Old Style" pitchFamily="18" charset="0"/>
              </a:rPr>
              <a:t> Ibn </a:t>
            </a:r>
            <a:r>
              <a:rPr lang="es-MX" sz="3000" dirty="0" err="1" smtClean="0">
                <a:latin typeface="Bookman Old Style" pitchFamily="18" charset="0"/>
              </a:rPr>
              <a:t>Gabirol</a:t>
            </a:r>
            <a:r>
              <a:rPr lang="es-MX" sz="3000" dirty="0" smtClean="0">
                <a:latin typeface="Bookman Old Style" pitchFamily="18" charset="0"/>
              </a:rPr>
              <a:t> impreso en el Yom </a:t>
            </a:r>
            <a:r>
              <a:rPr lang="es-MX" sz="3000" dirty="0" err="1" smtClean="0">
                <a:latin typeface="Bookman Old Style" pitchFamily="18" charset="0"/>
              </a:rPr>
              <a:t>Kippur</a:t>
            </a:r>
            <a:r>
              <a:rPr lang="es-MX" sz="3000" dirty="0" smtClean="0">
                <a:latin typeface="Bookman Old Style" pitchFamily="18" charset="0"/>
              </a:rPr>
              <a:t> </a:t>
            </a:r>
            <a:r>
              <a:rPr lang="es-MX" sz="3000" dirty="0" err="1" smtClean="0">
                <a:latin typeface="Bookman Old Style" pitchFamily="18" charset="0"/>
              </a:rPr>
              <a:t>Machzor</a:t>
            </a:r>
            <a:r>
              <a:rPr lang="es-MX" sz="3000" dirty="0" smtClean="0">
                <a:latin typeface="Bookman Old Style" pitchFamily="18" charset="0"/>
              </a:rPr>
              <a:t> de </a:t>
            </a:r>
            <a:r>
              <a:rPr lang="es-MX" sz="3000" dirty="0" err="1" smtClean="0">
                <a:latin typeface="Bookman Old Style" pitchFamily="18" charset="0"/>
              </a:rPr>
              <a:t>Heidenheim</a:t>
            </a:r>
            <a:r>
              <a:rPr lang="es-MX" sz="3000" dirty="0" smtClean="0">
                <a:latin typeface="Bookman Old Style" pitchFamily="18" charset="0"/>
              </a:rPr>
              <a:t> </a:t>
            </a:r>
            <a:r>
              <a:rPr lang="es-MX" sz="2000" dirty="0" smtClean="0">
                <a:latin typeface="Bookman Old Style" pitchFamily="18" charset="0"/>
              </a:rPr>
              <a:t>( y recitado en privado en muchas sinagogas alemanas al final del servicio Kol </a:t>
            </a:r>
            <a:r>
              <a:rPr lang="es-MX" sz="2000" dirty="0" err="1" smtClean="0">
                <a:latin typeface="Bookman Old Style" pitchFamily="18" charset="0"/>
              </a:rPr>
              <a:t>Nidrei</a:t>
            </a:r>
            <a:r>
              <a:rPr lang="es-MX" sz="2000" dirty="0" smtClean="0">
                <a:latin typeface="Bookman Old Style" pitchFamily="18" charset="0"/>
              </a:rPr>
              <a:t> Ed.] </a:t>
            </a:r>
            <a:endParaRPr lang="es-MX"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Esta esfera celestial es especialmente eficaz para alertar nuestro pensamiento sobre los pensamientos de la Unidad de Di-s, Su exclusividad como la única deidad, etc.</a:t>
            </a:r>
          </a:p>
          <a:p>
            <a:endParaRPr lang="en-US"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El mandamiento </a:t>
            </a:r>
            <a:r>
              <a:rPr lang="he-IL" dirty="0" smtClean="0">
                <a:latin typeface="Bookman Old Style" pitchFamily="18" charset="0"/>
              </a:rPr>
              <a:t>לא יהיה לך</a:t>
            </a:r>
            <a:r>
              <a:rPr lang="en-US" dirty="0" smtClean="0">
                <a:latin typeface="Bookman Old Style" pitchFamily="18" charset="0"/>
              </a:rPr>
              <a:t> –</a:t>
            </a:r>
            <a:r>
              <a:rPr lang="en-US" b="1" dirty="0" smtClean="0">
                <a:latin typeface="Bookman Old Style" pitchFamily="18" charset="0"/>
              </a:rPr>
              <a:t>lo </a:t>
            </a:r>
            <a:r>
              <a:rPr lang="en-US" b="1" dirty="0" err="1" smtClean="0">
                <a:latin typeface="Bookman Old Style" pitchFamily="18" charset="0"/>
              </a:rPr>
              <a:t>yihye</a:t>
            </a:r>
            <a:r>
              <a:rPr lang="en-US" b="1" dirty="0" smtClean="0">
                <a:latin typeface="Bookman Old Style" pitchFamily="18" charset="0"/>
              </a:rPr>
              <a:t> </a:t>
            </a:r>
            <a:r>
              <a:rPr lang="en-US" b="1" dirty="0" err="1" smtClean="0">
                <a:latin typeface="Bookman Old Style" pitchFamily="18" charset="0"/>
              </a:rPr>
              <a:t>leja</a:t>
            </a:r>
            <a:r>
              <a:rPr lang="es-MX" dirty="0" smtClean="0">
                <a:latin typeface="Bookman Old Style" pitchFamily="18" charset="0"/>
              </a:rPr>
              <a:t>, corresponde a la esfera celeste llamada </a:t>
            </a:r>
            <a:r>
              <a:rPr lang="he-IL" b="1" dirty="0" smtClean="0">
                <a:latin typeface="Bookman Old Style" pitchFamily="18" charset="0"/>
              </a:rPr>
              <a:t>גלגל המקיף</a:t>
            </a:r>
            <a:r>
              <a:rPr lang="en-US" b="1" dirty="0" smtClean="0">
                <a:latin typeface="Bookman Old Style" pitchFamily="18" charset="0"/>
              </a:rPr>
              <a:t> –</a:t>
            </a:r>
            <a:r>
              <a:rPr lang="en-US" b="1" dirty="0" err="1" smtClean="0">
                <a:latin typeface="Bookman Old Style" pitchFamily="18" charset="0"/>
              </a:rPr>
              <a:t>galgal</a:t>
            </a:r>
            <a:r>
              <a:rPr lang="en-US" b="1" dirty="0" smtClean="0">
                <a:latin typeface="Bookman Old Style" pitchFamily="18" charset="0"/>
              </a:rPr>
              <a:t> </a:t>
            </a:r>
            <a:r>
              <a:rPr lang="en-US" b="1" dirty="0" err="1" smtClean="0">
                <a:latin typeface="Bookman Old Style" pitchFamily="18" charset="0"/>
              </a:rPr>
              <a:t>hamakif</a:t>
            </a:r>
            <a:r>
              <a:rPr lang="en-US" b="1" dirty="0" smtClean="0">
                <a:latin typeface="Bookman Old Style" pitchFamily="18" charset="0"/>
              </a:rPr>
              <a:t> (aura)</a:t>
            </a:r>
            <a:r>
              <a:rPr lang="es-MX" b="1" dirty="0" smtClean="0">
                <a:latin typeface="Bookman Old Style" pitchFamily="18" charset="0"/>
              </a:rPr>
              <a:t> </a:t>
            </a:r>
            <a:r>
              <a:rPr lang="es-MX" dirty="0" smtClean="0">
                <a:latin typeface="Bookman Old Style" pitchFamily="18" charset="0"/>
              </a:rPr>
              <a:t>por Ibn </a:t>
            </a:r>
            <a:r>
              <a:rPr lang="es-MX" dirty="0" err="1" smtClean="0">
                <a:latin typeface="Bookman Old Style" pitchFamily="18" charset="0"/>
              </a:rPr>
              <a:t>Gabirol</a:t>
            </a:r>
            <a:r>
              <a:rPr lang="es-MX" dirty="0" smtClean="0">
                <a:latin typeface="Bookman Old Style" pitchFamily="18" charset="0"/>
              </a:rPr>
              <a:t>. </a:t>
            </a:r>
          </a:p>
          <a:p>
            <a:r>
              <a:rPr lang="es-MX" dirty="0" smtClean="0">
                <a:latin typeface="Bookman Old Style" pitchFamily="18" charset="0"/>
              </a:rPr>
              <a:t>Este mandamiento se refiere a </a:t>
            </a:r>
            <a:r>
              <a:rPr lang="he-IL" dirty="0" smtClean="0">
                <a:latin typeface="Bookman Old Style" pitchFamily="18" charset="0"/>
              </a:rPr>
              <a:t>אלהים </a:t>
            </a:r>
            <a:r>
              <a:rPr lang="he-IL" b="1" dirty="0" smtClean="0">
                <a:latin typeface="Bookman Old Style" pitchFamily="18" charset="0"/>
              </a:rPr>
              <a:t>אחרים</a:t>
            </a:r>
            <a:r>
              <a:rPr lang="en-US" b="1" dirty="0" smtClean="0">
                <a:latin typeface="Bookman Old Style" pitchFamily="18" charset="0"/>
              </a:rPr>
              <a:t> </a:t>
            </a:r>
            <a:r>
              <a:rPr lang="en-US" b="1" dirty="0" err="1" smtClean="0">
                <a:latin typeface="Bookman Old Style" pitchFamily="18" charset="0"/>
              </a:rPr>
              <a:t>elohim</a:t>
            </a:r>
            <a:r>
              <a:rPr lang="en-US" b="1" dirty="0" smtClean="0">
                <a:latin typeface="Bookman Old Style" pitchFamily="18" charset="0"/>
              </a:rPr>
              <a:t> </a:t>
            </a:r>
            <a:r>
              <a:rPr lang="en-US" b="1" dirty="0" err="1" smtClean="0">
                <a:latin typeface="Bookman Old Style" pitchFamily="18" charset="0"/>
              </a:rPr>
              <a:t>ajarim</a:t>
            </a:r>
            <a:r>
              <a:rPr lang="es-MX" dirty="0" smtClean="0">
                <a:latin typeface="Bookman Old Style" pitchFamily="18" charset="0"/>
              </a:rPr>
              <a:t>, otras deidades.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a:buNone/>
            </a:pPr>
            <a:r>
              <a:rPr lang="en-US" sz="1600" b="1" dirty="0" smtClean="0">
                <a:latin typeface="Bookman Old Style" pitchFamily="18" charset="0"/>
              </a:rPr>
              <a:t>ASERET HADIBROT – ENFOQUE CABALISTICO</a:t>
            </a:r>
            <a:endParaRPr lang="en-US" sz="1600" dirty="0" smtClean="0">
              <a:latin typeface="Bookman Old Style" pitchFamily="18" charset="0"/>
            </a:endParaRPr>
          </a:p>
          <a:p>
            <a:r>
              <a:rPr lang="es-MX" dirty="0" smtClean="0">
                <a:latin typeface="Bookman Old Style" pitchFamily="18" charset="0"/>
              </a:rPr>
              <a:t>Dios había tenido que tomar una posición contra ese pensamiento erróneo causado por personas que creían que aunque Él es el Creador, al ver que no es físico, había otras fuerzas divinas que tenían un cuerpo.</a:t>
            </a:r>
            <a:endParaRPr lang="en-US" dirty="0" smtClean="0">
              <a:latin typeface="Bookman Old Style" pitchFamily="18" charset="0"/>
            </a:endParaRPr>
          </a:p>
          <a:p>
            <a:endParaRPr lang="en-US" dirty="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 xmlns:p14="http://schemas.microsoft.com/office/powerpoint/2010/main"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n-US" sz="4400" b="0" i="0" u="none" strike="noStrike" cap="none" dirty="0" smtClean="0">
                <a:solidFill>
                  <a:srgbClr val="000000"/>
                </a:solidFill>
                <a:latin typeface="Calibri"/>
                <a:ea typeface="Calibri"/>
                <a:cs typeface="Calibri"/>
                <a:sym typeface="Calibri"/>
              </a:rPr>
              <a:t>1</a:t>
            </a: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700" dirty="0" smtClean="0">
                <a:solidFill>
                  <a:schemeClr val="bg1"/>
                </a:solidFill>
                <a:latin typeface="Bookman Old Style" pitchFamily="18" charset="0"/>
                <a:ea typeface="Adobe Myungjo Std M" panose="02020600000000000000" pitchFamily="18" charset="-128"/>
                <a:hlinkClick r:id="rId5"/>
              </a:rPr>
              <a:t>https://www.chabad.org/kabbalah/article_cdo/aid/719328/jewish/He-Who-Steals.htm</a:t>
            </a:r>
            <a:endParaRPr lang="es-CO" sz="700" dirty="0" smtClean="0">
              <a:solidFill>
                <a:schemeClr val="bg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700" dirty="0" smtClean="0">
                <a:solidFill>
                  <a:schemeClr val="bg1"/>
                </a:solidFill>
                <a:latin typeface="Bookman Old Style" pitchFamily="18" charset="0"/>
                <a:ea typeface="Adobe Myungjo Std M" panose="02020600000000000000" pitchFamily="18" charset="-128"/>
                <a:hlinkClick r:id="rId6"/>
              </a:rPr>
              <a:t>https://www.chabad.org/kabbalah/article_cdo/aid/380377/jewish/The-Heart-and-Its-Energy.htm</a:t>
            </a:r>
            <a:endParaRPr lang="es-CO" sz="700" dirty="0" smtClean="0">
              <a:solidFill>
                <a:schemeClr val="bg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700" dirty="0" smtClean="0">
                <a:solidFill>
                  <a:schemeClr val="bg1"/>
                </a:solidFill>
                <a:latin typeface="Bookman Old Style" pitchFamily="18" charset="0"/>
                <a:ea typeface="Adobe Myungjo Std M" panose="02020600000000000000" pitchFamily="18" charset="-128"/>
                <a:hlinkClick r:id="rId7"/>
              </a:rPr>
              <a:t>https</a:t>
            </a:r>
            <a:r>
              <a:rPr lang="es-CO" sz="700" dirty="0">
                <a:solidFill>
                  <a:schemeClr val="bg1"/>
                </a:solidFill>
                <a:latin typeface="Bookman Old Style" pitchFamily="18" charset="0"/>
                <a:ea typeface="Adobe Myungjo Std M" panose="02020600000000000000" pitchFamily="18" charset="-128"/>
                <a:hlinkClick r:id="rId7"/>
              </a:rPr>
              <a:t>://</a:t>
            </a:r>
            <a:r>
              <a:rPr lang="es-CO" sz="700" dirty="0" smtClean="0">
                <a:solidFill>
                  <a:schemeClr val="bg1"/>
                </a:solidFill>
                <a:latin typeface="Bookman Old Style" pitchFamily="18" charset="0"/>
                <a:ea typeface="Adobe Myungjo Std M" panose="02020600000000000000" pitchFamily="18" charset="-128"/>
                <a:hlinkClick r:id="rId7"/>
              </a:rPr>
              <a:t>www.rabbidavidcooper.com/cooper-print-index/2010/11/8/2358-five-dimensions-of-the-soul.html</a:t>
            </a:r>
            <a:endParaRPr lang="es-CO" sz="700" dirty="0" smtClean="0">
              <a:solidFill>
                <a:schemeClr val="bg1"/>
              </a:solidFill>
              <a:latin typeface="Bookman Old Style" pitchFamily="18" charset="0"/>
              <a:ea typeface="Adobe Myungjo Std M" panose="02020600000000000000" pitchFamily="18" charset="-128"/>
            </a:endParaRPr>
          </a:p>
          <a:p>
            <a:pPr marL="0" indent="0">
              <a:lnSpc>
                <a:spcPct val="90000"/>
              </a:lnSpc>
              <a:spcBef>
                <a:spcPts val="500"/>
              </a:spcBef>
              <a:buClr>
                <a:schemeClr val="dk1"/>
              </a:buClr>
              <a:buSzPts val="1000"/>
            </a:pPr>
            <a:r>
              <a:rPr lang="es-MX" sz="700" u="sng" dirty="0" smtClean="0">
                <a:solidFill>
                  <a:schemeClr val="bg1"/>
                </a:solidFill>
                <a:hlinkClick r:id="rId8"/>
              </a:rPr>
              <a:t>https://www.sefaria.org/The_Beginning_of_Wisdom%2C_Introduction.2?lang=bi&amp;with=all&amp;lang2=en</a:t>
            </a:r>
            <a:endParaRPr lang="es-MX" sz="700" u="sng" dirty="0" smtClean="0">
              <a:solidFill>
                <a:schemeClr val="bg1"/>
              </a:solidFill>
            </a:endParaRPr>
          </a:p>
          <a:p>
            <a:pPr marL="0" indent="0">
              <a:lnSpc>
                <a:spcPct val="90000"/>
              </a:lnSpc>
              <a:spcBef>
                <a:spcPts val="500"/>
              </a:spcBef>
              <a:buClr>
                <a:schemeClr val="dk1"/>
              </a:buClr>
              <a:buSzPts val="1000"/>
            </a:pPr>
            <a:r>
              <a:rPr lang="es-MX" sz="800" dirty="0" smtClean="0">
                <a:hlinkClick r:id="rId9"/>
              </a:rPr>
              <a:t>http://bit.ly/1dzs4zj</a:t>
            </a:r>
            <a:r>
              <a:rPr lang="es-MX" sz="800" dirty="0" smtClean="0"/>
              <a:t> </a:t>
            </a:r>
            <a:endParaRPr lang="en-US" sz="700" dirty="0" smtClean="0">
              <a:solidFill>
                <a:schemeClr val="bg1"/>
              </a:solidFill>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rPr>
              <a:t>https://headcoverings-by-devorah.com/ParashatBereishitMeam3.html</a:t>
            </a:r>
            <a:endParaRPr lang="es-CO" sz="1000" dirty="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Derechos Reservados Shalom Haverim Org</a:t>
            </a:r>
            <a:endParaRPr sz="24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800" b="0" i="0" u="sng" strike="noStrike" cap="none" dirty="0">
                <a:solidFill>
                  <a:schemeClr val="hlink"/>
                </a:solidFill>
                <a:latin typeface="Bookman Old Style" pitchFamily="18" charset="0"/>
                <a:ea typeface="Adobe Myungjo Std M" panose="02020600000000000000" pitchFamily="18" charset="-128"/>
                <a:sym typeface="Calibri"/>
                <a:hlinkClick r:id="rId10"/>
              </a:rPr>
              <a:t>http://www.shalomhaverim.org</a:t>
            </a:r>
            <a:endParaRPr sz="28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sz="28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ELIYAHU BAYONA BEN </a:t>
            </a:r>
            <a:r>
              <a:rPr lang="es-CO" sz="2800" b="0" i="0" u="none" strike="noStrike" cap="none" dirty="0" smtClean="0">
                <a:solidFill>
                  <a:srgbClr val="898989"/>
                </a:solidFill>
                <a:latin typeface="Bookman Old Style" pitchFamily="18" charset="0"/>
                <a:ea typeface="Adobe Myungjo Std M" panose="02020600000000000000" pitchFamily="18" charset="-128"/>
                <a:sym typeface="Calibri"/>
              </a:rPr>
              <a:t>YOSEF</a:t>
            </a:r>
            <a:endParaRPr sz="2800" dirty="0" smtClean="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8 </a:t>
            </a:r>
            <a:r>
              <a:rPr lang="es-CO" sz="1800" dirty="0" err="1" smtClean="0">
                <a:latin typeface="Bookman Old Style" pitchFamily="18" charset="0"/>
                <a:ea typeface="Adobe Myungjo Std M" panose="02020600000000000000" pitchFamily="18" charset="-128"/>
              </a:rPr>
              <a:t>Iyar</a:t>
            </a:r>
            <a:r>
              <a:rPr lang="es-CO" sz="1800" dirty="0" smtClean="0">
                <a:latin typeface="Bookman Old Style" pitchFamily="18" charset="0"/>
                <a:ea typeface="Adobe Myungjo Std M" panose="02020600000000000000" pitchFamily="18" charset="-128"/>
              </a:rPr>
              <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5781  –  </a:t>
            </a:r>
            <a:r>
              <a:rPr lang="es-CO" sz="1800" dirty="0" smtClean="0">
                <a:latin typeface="Bookman Old Style" pitchFamily="18" charset="0"/>
                <a:ea typeface="Adobe Myungjo Std M" panose="02020600000000000000" pitchFamily="18" charset="-128"/>
              </a:rPr>
              <a:t>Abril 20</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2021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105058</TotalTime>
  <Words>1793</Words>
  <Application>Microsoft Office PowerPoint</Application>
  <PresentationFormat>Presentación en pantalla (4:3)</PresentationFormat>
  <Paragraphs>141</Paragraphs>
  <Slides>35</Slides>
  <Notes>35</Notes>
  <HiddenSlides>0</HiddenSlides>
  <MMClips>0</MMClips>
  <ScaleCrop>false</ScaleCrop>
  <HeadingPairs>
    <vt:vector size="4" baseType="variant">
      <vt:variant>
        <vt:lpstr>Tema</vt:lpstr>
      </vt:variant>
      <vt:variant>
        <vt:i4>1</vt:i4>
      </vt:variant>
      <vt:variant>
        <vt:lpstr>Títulos de diapositiva</vt:lpstr>
      </vt:variant>
      <vt:variant>
        <vt:i4>35</vt:i4>
      </vt:variant>
    </vt:vector>
  </HeadingPairs>
  <TitlesOfParts>
    <vt:vector size="36" baseType="lpstr">
      <vt:lpstr>Office Theme</vt:lpstr>
      <vt:lpstr> </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634</cp:revision>
  <dcterms:modified xsi:type="dcterms:W3CDTF">2021-04-23T18:13:57Z</dcterms:modified>
</cp:coreProperties>
</file>