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738" r:id="rId3"/>
    <p:sldId id="752" r:id="rId4"/>
    <p:sldId id="753" r:id="rId5"/>
    <p:sldId id="754" r:id="rId6"/>
    <p:sldId id="755" r:id="rId7"/>
    <p:sldId id="756" r:id="rId8"/>
    <p:sldId id="757" r:id="rId9"/>
    <p:sldId id="758" r:id="rId10"/>
    <p:sldId id="759" r:id="rId11"/>
    <p:sldId id="760" r:id="rId12"/>
    <p:sldId id="761" r:id="rId13"/>
    <p:sldId id="762" r:id="rId14"/>
    <p:sldId id="763" r:id="rId15"/>
    <p:sldId id="769" r:id="rId16"/>
    <p:sldId id="770" r:id="rId17"/>
    <p:sldId id="771" r:id="rId18"/>
    <p:sldId id="772" r:id="rId19"/>
    <p:sldId id="764" r:id="rId20"/>
    <p:sldId id="765" r:id="rId21"/>
    <p:sldId id="766" r:id="rId22"/>
    <p:sldId id="767" r:id="rId23"/>
    <p:sldId id="768" r:id="rId24"/>
    <p:sldId id="773" r:id="rId25"/>
    <p:sldId id="776" r:id="rId26"/>
    <p:sldId id="775" r:id="rId27"/>
    <p:sldId id="774" r:id="rId28"/>
    <p:sldId id="292"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735" autoAdjust="0"/>
    <p:restoredTop sz="94660"/>
  </p:normalViewPr>
  <p:slideViewPr>
    <p:cSldViewPr>
      <p:cViewPr>
        <p:scale>
          <a:sx n="75" d="100"/>
          <a:sy n="75" d="100"/>
        </p:scale>
        <p:origin x="-1128" y="19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2B622885-66F3-4D6B-A80A-92F68A04B259}" type="datetime1">
              <a:rPr/>
              <a:pPr>
                <a:defRPr/>
              </a:pPr>
              <a:t>10/19/2017</a:t>
            </a:fld>
            <a:endParaRPr/>
          </a:p>
        </p:txBody>
      </p:sp>
      <p:sp>
        <p:nvSpPr>
          <p:cNvPr id="38916"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57276C55-5784-4EE6-BA1B-2916694FEC7D}" type="slidenum">
              <a:rPr/>
              <a:pPr>
                <a:defRPr/>
              </a:pPr>
              <a:t>‹Nº›</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AB50569-8DB5-42CD-933A-6268298AD66B}" type="slidenum">
              <a:rPr smtClean="0"/>
              <a:pPr>
                <a:defRPr/>
              </a:pPr>
              <a:t>27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75A0BF4B-AD40-440B-BCFC-8433A42150B0}" type="datetime1">
              <a:rPr/>
              <a:pPr>
                <a:defRPr/>
              </a:pPr>
              <a:t>10/19/2017</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37713C0-D738-4473-9777-8D74778861F0}" type="slidenum">
              <a:rPr/>
              <a:pPr>
                <a:defRPr/>
              </a:pPr>
              <a:t>‹Nº›</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DDE9730A-1D24-414E-AB93-53822A722218}" type="datetime1">
              <a:rPr/>
              <a:pPr>
                <a:defRPr/>
              </a:pPr>
              <a:t>10/19/2017</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6BDAA64-B7F1-4339-BA90-054BDD2986F6}" type="slidenum">
              <a:rPr/>
              <a:pPr>
                <a:defRPr/>
              </a:pPr>
              <a:t>‹Nº›</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E6E96720-55EA-4F1A-9E86-CF468B6AE50E}" type="datetime1">
              <a:rPr/>
              <a:pPr>
                <a:defRPr/>
              </a:pPr>
              <a:t>10/19/2017</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28F50E6-5315-4FA9-916E-169DE59C6BCF}" type="slidenum">
              <a:rPr/>
              <a:pPr>
                <a:defRPr/>
              </a:pPr>
              <a:t>‹Nº›</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D53801CE-E3CE-4FCA-A93C-78479AD7987B}" type="datetime1">
              <a:rPr/>
              <a:pPr>
                <a:defRPr/>
              </a:pPr>
              <a:t>10/19/2017</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6E0390E-0A40-400F-B3DB-2E5041CAF4CB}" type="slidenum">
              <a:rPr/>
              <a:pPr>
                <a:defRPr/>
              </a:pPr>
              <a:t>‹Nº›</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1B8422A7-B0DE-4385-94AC-9F08A6148964}" type="datetime1">
              <a:rPr/>
              <a:pPr>
                <a:defRPr/>
              </a:pPr>
              <a:t>10/19/2017</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74105BA4-248B-4D27-BFC4-2D049C4C383B}" type="slidenum">
              <a:rPr/>
              <a:pPr>
                <a:defRPr/>
              </a:pPr>
              <a:t>‹Nº›</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8C176401-ECBE-4E48-96C5-EEE6F2ACA103}" type="datetime1">
              <a:rPr/>
              <a:pPr>
                <a:defRPr/>
              </a:pPr>
              <a:t>10/19/2017</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58D2FAA8-C629-4E30-B635-72527D29B634}" type="slidenum">
              <a:rPr/>
              <a:pPr>
                <a:defRPr/>
              </a:pPr>
              <a:t>‹Nº›</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F51959F7-A6BF-48B6-BA3E-5A323F9D2B88}" type="datetime1">
              <a:rPr/>
              <a:pPr>
                <a:defRPr/>
              </a:pPr>
              <a:t>10/19/2017</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412F1124-7C7C-4736-904B-DB9CDCDEC9F9}" type="slidenum">
              <a:rPr/>
              <a:pPr>
                <a:defRPr/>
              </a:pPr>
              <a:t>‹Nº›</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BF56C5C-32BE-470B-928F-2522748EE229}" type="datetime1">
              <a:rPr/>
              <a:pPr>
                <a:defRPr/>
              </a:pPr>
              <a:t>10/19/2017</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3EB44A01-6822-4233-9052-36BA33114C80}" type="slidenum">
              <a:rPr/>
              <a:pPr>
                <a:defRPr/>
              </a:pPr>
              <a:t>‹Nº›</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8411872-7C36-480C-9BE8-BF7D240CC9E5}" type="datetime1">
              <a:rPr/>
              <a:pPr>
                <a:defRPr/>
              </a:pPr>
              <a:t>10/19/2017</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676326F6-406B-41AD-860C-B16127FBA2B2}" type="slidenum">
              <a:rPr/>
              <a:pPr>
                <a:defRPr/>
              </a:pPr>
              <a:t>‹Nº›</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8769834-BF56-446C-9E00-A14379187760}" type="datetime1">
              <a:rPr/>
              <a:pPr>
                <a:defRPr/>
              </a:pPr>
              <a:t>10/19/2017</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BB63C7-8518-4BB7-87F5-39E3DB1C4246}" type="slidenum">
              <a:rPr/>
              <a:pPr>
                <a:defRPr/>
              </a:pPr>
              <a:t>‹Nº›</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25FEDB64-603D-46A5-8BE2-3FD2D46BEC42}" type="datetime1">
              <a:rPr/>
              <a:pPr>
                <a:defRPr/>
              </a:pPr>
              <a:t>10/19/2017</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E6F9A4B-5C19-43B2-8C64-59E56ACCC931}" type="slidenum">
              <a:rPr/>
              <a:pPr>
                <a:defRPr/>
              </a:pPr>
              <a:t>‹Nº›</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3015F2B-B42E-4F81-875E-28E5141A7429}" type="datetime1">
              <a:rPr/>
              <a:pPr>
                <a:defRPr/>
              </a:pPr>
              <a:t>10/19/2017</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76B3340C-3573-4649-895D-DF3310EB7D27}" type="slidenum">
              <a:rPr/>
              <a:pPr>
                <a:defRPr/>
              </a:pPr>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bible.ort.org/webmedia/t1/0706.ra"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bible.ort.org/webmedia/t1/0713.ra"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bible.ort.org/webmedia/t1/0820.ra"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bible.ort.org/webmedia/t1/0921.ra"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p:txBody>
          <a:bodyPr/>
          <a:lstStyle/>
          <a:p>
            <a:r>
              <a:rPr lang="en-US" smtClean="0"/>
              <a:t> </a:t>
            </a:r>
          </a:p>
        </p:txBody>
      </p:sp>
      <p:sp>
        <p:nvSpPr>
          <p:cNvPr id="10" name="9 Subtítulo"/>
          <p:cNvSpPr>
            <a:spLocks noGrp="1"/>
          </p:cNvSpPr>
          <p:nvPr>
            <p:ph type="subTitle" idx="1"/>
          </p:nvPr>
        </p:nvSpPr>
        <p:spPr/>
        <p:txBody>
          <a:bodyPr/>
          <a:lstStyle/>
          <a:p>
            <a:endParaRPr lang="en-US"/>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smtClean="0">
                <a:solidFill>
                  <a:srgbClr val="000000"/>
                </a:solidFill>
                <a:latin typeface="Calibri" pitchFamily="34" charset="0"/>
              </a:rPr>
              <a:t>Parashá Bereshit Noah</a:t>
            </a:r>
            <a:endParaRPr lang="es-CO" sz="4100" dirty="0">
              <a:solidFill>
                <a:srgbClr val="000000"/>
              </a:solidFill>
              <a:latin typeface="Calibri" pitchFamily="34" charset="0"/>
            </a:endParaRPr>
          </a:p>
          <a:p>
            <a:pPr algn="ctr">
              <a:lnSpc>
                <a:spcPct val="90000"/>
              </a:lnSpc>
            </a:pPr>
            <a:r>
              <a:rPr lang="es-CO" sz="2400" dirty="0" smtClean="0">
                <a:solidFill>
                  <a:srgbClr val="000000"/>
                </a:solidFill>
                <a:latin typeface="Calibri" pitchFamily="34" charset="0"/>
              </a:rPr>
              <a:t>POR QUE LA PALOMA TRAJO UNA HOJA DE OLIVA?</a:t>
            </a:r>
            <a:endParaRPr lang="es-CO" sz="30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a:t>
            </a:r>
            <a:r>
              <a:rPr lang="es-CO" sz="3200" dirty="0" err="1">
                <a:solidFill>
                  <a:srgbClr val="000000"/>
                </a:solidFill>
                <a:latin typeface="Calibri" pitchFamily="34" charset="0"/>
              </a:rPr>
              <a:t>Eliyahu</a:t>
            </a:r>
            <a:r>
              <a:rPr lang="es-CO" sz="3200" dirty="0">
                <a:solidFill>
                  <a:srgbClr val="000000"/>
                </a:solidFill>
                <a:latin typeface="Calibri" pitchFamily="34" charset="0"/>
              </a:rPr>
              <a:t> </a:t>
            </a:r>
            <a:r>
              <a:rPr lang="es-CO" sz="3200" dirty="0" err="1">
                <a:solidFill>
                  <a:srgbClr val="000000"/>
                </a:solidFill>
                <a:latin typeface="Calibri" pitchFamily="34" charset="0"/>
              </a:rPr>
              <a:t>BaYonah</a:t>
            </a:r>
            <a:endParaRPr lang="es-CO" sz="3200" dirty="0">
              <a:solidFill>
                <a:srgbClr val="000000"/>
              </a:solidFill>
              <a:latin typeface="Calibri" pitchFamily="34" charset="0"/>
            </a:endParaRPr>
          </a:p>
          <a:p>
            <a:pPr algn="ctr">
              <a:spcBef>
                <a:spcPts val="800"/>
              </a:spcBef>
            </a:pPr>
            <a:r>
              <a:rPr lang="es-CO" sz="3200" dirty="0">
                <a:solidFill>
                  <a:srgbClr val="000000"/>
                </a:solidFill>
                <a:latin typeface="Calibri" pitchFamily="34" charset="0"/>
              </a:rPr>
              <a:t>Director </a:t>
            </a:r>
            <a:r>
              <a:rPr lang="es-CO" sz="3200" dirty="0" err="1">
                <a:solidFill>
                  <a:srgbClr val="000000"/>
                </a:solidFill>
                <a:latin typeface="Calibri" pitchFamily="34" charset="0"/>
              </a:rPr>
              <a:t>Shalom</a:t>
            </a:r>
            <a:r>
              <a:rPr lang="es-CO" sz="3200" dirty="0">
                <a:solidFill>
                  <a:srgbClr val="000000"/>
                </a:solidFill>
                <a:latin typeface="Calibri" pitchFamily="34" charset="0"/>
              </a:rPr>
              <a:t> </a:t>
            </a:r>
            <a:r>
              <a:rPr lang="es-CO" sz="3200" dirty="0" err="1">
                <a:solidFill>
                  <a:srgbClr val="000000"/>
                </a:solidFill>
                <a:latin typeface="Calibri" pitchFamily="34" charset="0"/>
              </a:rPr>
              <a:t>Haverim</a:t>
            </a:r>
            <a:r>
              <a:rPr lang="es-CO" sz="3200" dirty="0">
                <a:solidFill>
                  <a:srgbClr val="000000"/>
                </a:solidFill>
                <a:latin typeface="Calibri" pitchFamily="34" charset="0"/>
              </a:rPr>
              <a:t> </a:t>
            </a:r>
            <a:r>
              <a:rPr lang="es-CO" sz="3200" dirty="0" err="1">
                <a:solidFill>
                  <a:srgbClr val="000000"/>
                </a:solidFill>
                <a:latin typeface="Calibri" pitchFamily="34" charset="0"/>
              </a:rPr>
              <a:t>Org</a:t>
            </a:r>
            <a:endParaRPr lang="es-CO" sz="3200" dirty="0">
              <a:solidFill>
                <a:srgbClr val="000000"/>
              </a:solidFill>
              <a:latin typeface="Calibri" pitchFamily="34" charset="0"/>
            </a:endParaRP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smtClean="0">
                <a:latin typeface="Calibri" pitchFamily="34" charset="0"/>
              </a:rPr>
              <a:t>Parashá </a:t>
            </a:r>
            <a:r>
              <a:rPr dirty="0" smtClean="0">
                <a:latin typeface="Calibri" pitchFamily="34" charset="0"/>
              </a:rPr>
              <a:t>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400" dirty="0" smtClean="0"/>
              <a:t>Desde la creación del primer hombre Adán Ha </a:t>
            </a:r>
            <a:r>
              <a:rPr lang="es-ES" sz="2400" dirty="0" err="1" smtClean="0"/>
              <a:t>Rishón</a:t>
            </a:r>
            <a:r>
              <a:rPr lang="es-ES" sz="2400" dirty="0" smtClean="0"/>
              <a:t> hasta Noé pasaron diez generaciones. </a:t>
            </a:r>
          </a:p>
          <a:p>
            <a:r>
              <a:rPr lang="es-ES" sz="2400" dirty="0" smtClean="0"/>
              <a:t>Los descendientes de Adán corrompen al mundo con inmoralidad idolatría y robo, Hashem trae el Diluvio que va a destruir a todos los habitantes de la tierra excepto a Noé, el único hombre recto de su generación, su familia y animales suficientes para repoblar la tierra.</a:t>
            </a:r>
          </a:p>
          <a:p>
            <a:r>
              <a:rPr lang="es-ES" sz="2400" dirty="0" smtClean="0"/>
              <a:t>Hashem da instrucciones a Noé para construir un Arca con la que va a salvarse del diluvio. </a:t>
            </a:r>
          </a:p>
          <a:p>
            <a:r>
              <a:rPr lang="es-ES" sz="2400" dirty="0" smtClean="0"/>
              <a:t>Pasados cuarenta días y noches, las aguas cubren toda la tierra, incluso las cimas de las mas altas montañas.</a:t>
            </a:r>
            <a:endParaRPr lang="es-ES"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400" dirty="0" smtClean="0"/>
              <a:t>Después de 150 días, el agua empieza a retroceder, en el día 17 del séptimo mes -Tishrei, el Arca queda apoyada en el monte Ararat. </a:t>
            </a:r>
          </a:p>
          <a:p>
            <a:r>
              <a:rPr lang="es-ES" sz="2400" dirty="0" smtClean="0"/>
              <a:t>Noé manda a un cuervo y después a una paloma como mensajeros para ver si las aguas disminuyeron. </a:t>
            </a:r>
          </a:p>
          <a:p>
            <a:r>
              <a:rPr lang="es-ES" sz="2400" dirty="0" smtClean="0"/>
              <a:t>La paloma regresa. </a:t>
            </a:r>
          </a:p>
          <a:p>
            <a:r>
              <a:rPr lang="es-ES" sz="2400" dirty="0" smtClean="0"/>
              <a:t>Una semana mas tarde, Noé vuelve a mandar a la paloma, la cual regresa esa misma noche con una rama de olivo en su pico. </a:t>
            </a:r>
          </a:p>
          <a:p>
            <a:r>
              <a:rPr lang="es-ES" sz="2400" dirty="0" smtClean="0"/>
              <a:t>Pasan siete días mas y Noé vuelve a mandar a la paloma y esta vez no regresa.</a:t>
            </a:r>
            <a:endParaRPr lang="es-ES"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400" dirty="0" smtClean="0"/>
              <a:t>Hashem ordena a Noé y a su familia a salir del Arca. </a:t>
            </a:r>
          </a:p>
          <a:p>
            <a:r>
              <a:rPr lang="es-ES" sz="2400" dirty="0" smtClean="0"/>
              <a:t>Noé ofrece sacrificios a Hashem usando los animales del Arca que tenia reservados con ese propósito. </a:t>
            </a:r>
          </a:p>
          <a:p>
            <a:r>
              <a:rPr lang="es-ES" sz="2400" dirty="0" smtClean="0"/>
              <a:t>Hashem promete no volver a inundar el mundo con otro diluvio y nos da el Arco Iris como señal de ese convenio.</a:t>
            </a:r>
          </a:p>
          <a:p>
            <a:r>
              <a:rPr lang="es-ES" sz="2400" dirty="0" smtClean="0"/>
              <a:t>A Noé se le permite comer carne, cosa prohibida para Adán. </a:t>
            </a:r>
          </a:p>
          <a:p>
            <a:r>
              <a:rPr lang="es-ES" sz="2400" dirty="0" smtClean="0"/>
              <a:t>Hashem nos da las siete leyes universales, las llamadas Leyes de Noé que son; </a:t>
            </a:r>
            <a:endParaRPr lang="es-ES"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800" b="1" dirty="0" smtClean="0"/>
              <a:t>Siete Leyes de Noah</a:t>
            </a:r>
          </a:p>
          <a:p>
            <a:r>
              <a:rPr lang="es-ES" sz="2800" dirty="0" smtClean="0"/>
              <a:t>Creer en Hashem; </a:t>
            </a:r>
          </a:p>
          <a:p>
            <a:r>
              <a:rPr lang="es-ES" sz="2800" dirty="0" smtClean="0"/>
              <a:t>No matar; </a:t>
            </a:r>
          </a:p>
          <a:p>
            <a:r>
              <a:rPr lang="es-ES" sz="2800" dirty="0" smtClean="0"/>
              <a:t>La prohibición de adorar ídolos; </a:t>
            </a:r>
          </a:p>
          <a:p>
            <a:r>
              <a:rPr lang="es-ES" sz="2800" dirty="0" smtClean="0"/>
              <a:t>Las distintas categorías de relaciones sexuales prohibidas; </a:t>
            </a:r>
          </a:p>
          <a:p>
            <a:r>
              <a:rPr lang="es-ES" sz="2800" dirty="0" smtClean="0"/>
              <a:t>No comer carne de un animal vivo; </a:t>
            </a:r>
          </a:p>
          <a:p>
            <a:r>
              <a:rPr lang="es-ES" sz="2800" dirty="0" smtClean="0"/>
              <a:t>La obligación de instituir un Código Legal; </a:t>
            </a:r>
          </a:p>
          <a:p>
            <a:r>
              <a:rPr lang="es-ES" sz="2800" dirty="0" smtClean="0"/>
              <a:t>No robar; </a:t>
            </a:r>
            <a:endParaRPr lang="es-ES" sz="2800"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400" dirty="0" smtClean="0"/>
              <a:t>El clima cambia y es establecido tal como lo conocemos hoy en día. </a:t>
            </a:r>
          </a:p>
          <a:p>
            <a:r>
              <a:rPr lang="es-ES" sz="2400" dirty="0" smtClean="0"/>
              <a:t>Noé planta una viña y se embriaga con su producto, Jam, uno de sus hijos se ríe al ver el estado en el que se encuentra su padre, desnudo y borracho, sin embargo Shem y Yafes sus otros hijos, le tapan y le dan la espalda para no verle desnudo y así no faltarle al respeto. </a:t>
            </a:r>
          </a:p>
          <a:p>
            <a:r>
              <a:rPr lang="es-ES" sz="2400" dirty="0" smtClean="0"/>
              <a:t>A causa de este incidente cae sobre Jam la maldición de que sus hijos serán esclavos para siempre. </a:t>
            </a:r>
          </a:p>
          <a:p>
            <a:r>
              <a:rPr lang="es-ES" sz="2400" dirty="0" smtClean="0"/>
              <a:t>La Tor</a:t>
            </a:r>
            <a:r>
              <a:rPr lang="es-CO" sz="2400" dirty="0" smtClean="0"/>
              <a:t>á</a:t>
            </a:r>
            <a:r>
              <a:rPr lang="es-ES" sz="2400" dirty="0" smtClean="0"/>
              <a:t>h ahora nos da una lista de todas las Naciones del Mundo .</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400" dirty="0" smtClean="0"/>
              <a:t>Enseguida nos relata el incidente de la Torre de Babel, del que resulta una fragmentación de la sociedad en ese entonces y el nacimiento de los setenta distintos idiomas, así como la dispersión general de las naciones por el mundo. </a:t>
            </a:r>
          </a:p>
          <a:p>
            <a:r>
              <a:rPr lang="es-ES" sz="2400" dirty="0" smtClean="0"/>
              <a:t>La Parashá concluye con la genealogía desde Noé hasta Avram.</a:t>
            </a:r>
            <a:endParaRPr lang="es-ES" sz="2400"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400" b="1" dirty="0" smtClean="0"/>
              <a:t>Haftará Isaías 54: 1 – 55:5</a:t>
            </a:r>
          </a:p>
          <a:p>
            <a:r>
              <a:rPr lang="es-ES" sz="2400" dirty="0" smtClean="0"/>
              <a:t>Igual que en la Parashá de esta semana, en la que Hashem promete no traer nunca más un diluvio al mundo, la Haftará también transmite la promesa de Hashem de que no exiliará al pueblo judío tras la redención del actual exilio de Edom.</a:t>
            </a:r>
          </a:p>
          <a:p>
            <a:r>
              <a:rPr lang="es-ES" sz="2400" dirty="0" smtClean="0"/>
              <a:t>La Parashá describe el terrible diluvio que destruyó la tierra, con todas sus criaturas, por decreto del Dios Compasivo. </a:t>
            </a:r>
          </a:p>
          <a:p>
            <a:r>
              <a:rPr lang="es-ES" sz="2400" dirty="0" smtClean="0"/>
              <a:t>Da la impresión de ser un final, pero, en realidad, no es más que un comienzo. </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400" dirty="0" smtClean="0"/>
              <a:t>De las cenizas de aquel mundo degenerado surgió la simiente pura de Noaj. </a:t>
            </a:r>
          </a:p>
          <a:p>
            <a:r>
              <a:rPr lang="es-ES" sz="2400" dirty="0" smtClean="0"/>
              <a:t>Del mismo modo, la destrucción del primer Beit ha Mikdash, y la dispersión del pueblo judío, fue como un "diluvio", que en la superficie daba la impresión de ser un desastre total.</a:t>
            </a:r>
          </a:p>
          <a:p>
            <a:r>
              <a:rPr lang="es-ES" sz="2400" dirty="0" smtClean="0"/>
              <a:t>El profeta dice que, más que ser la ruina de la nación, en realidad, esa fue su conservación, y como una madre que ha quedado sola y llorando, Sion ser consolada cuando el </a:t>
            </a:r>
            <a:r>
              <a:rPr lang="es-ES" sz="2400" dirty="0" err="1" smtClean="0"/>
              <a:t>galut</a:t>
            </a:r>
            <a:r>
              <a:rPr lang="es-ES" sz="2400" dirty="0" smtClean="0"/>
              <a:t> (exilio) haya cumplido con su función purificadora, y sus hijos retornen a ella.</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400" b="1" i="1" dirty="0" smtClean="0"/>
              <a:t>"Venid todos los sedientos... id al agua... tomad vino y leche" (55:1)</a:t>
            </a:r>
            <a:endParaRPr lang="es-ES" sz="2400" dirty="0" smtClean="0"/>
          </a:p>
          <a:p>
            <a:r>
              <a:rPr lang="es-ES" sz="2400" dirty="0" smtClean="0"/>
              <a:t>Así como el agua, el vino y la leche se conservan mejor en recipientes simples, la Torá, que sacia la sed de todos los que la estudian, se queda con aquél que es humilde.</a:t>
            </a:r>
          </a:p>
          <a:p>
            <a:r>
              <a:rPr lang="es-ES" sz="2400" dirty="0" smtClean="0"/>
              <a:t>La parte revelada de la Torá es como el agua: así como el cuerpo humano no puede sobrevivir sin agua, el pueblo judío no puede sobrevivir espiritualmente sin la Torá revelada.</a:t>
            </a:r>
          </a:p>
          <a:p>
            <a:r>
              <a:rPr lang="es-ES" sz="2400" dirty="0" smtClean="0"/>
              <a:t>Los secretos de la Torá son como el vino: deben ser bebidos con cuidado, y no todos son capaces de tolerarlos.</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400" b="1" i="1" dirty="0" smtClean="0"/>
              <a:t>"Venid todos los sedientos... id al agua... tomad vino y leche" (55:1)</a:t>
            </a:r>
            <a:endParaRPr lang="es-ES" sz="2400" dirty="0" smtClean="0"/>
          </a:p>
          <a:p>
            <a:r>
              <a:rPr lang="es-ES" sz="2400" dirty="0" smtClean="0"/>
              <a:t>Los midrashim de la Torá son como la leche y la miel: son dulces y nutritivos, y nos infunden amor y temor a Hashem.</a:t>
            </a:r>
          </a:p>
          <a:p>
            <a:r>
              <a:rPr lang="es-ES" sz="2400" i="1" dirty="0" smtClean="0"/>
              <a:t>(Tiferet Sion)</a:t>
            </a:r>
            <a:endParaRPr lang="es-ES" sz="2400" dirty="0" smtClean="0"/>
          </a:p>
          <a:p>
            <a:endParaRPr lang="es-ES" sz="2400"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400" b="1" i="1" dirty="0" smtClean="0"/>
              <a:t>"Y D-os vio la tierra y he aquí que estaba corrupta, pues toda la carne había profanado su camino en la tierra" (6:12)</a:t>
            </a:r>
          </a:p>
          <a:p>
            <a:r>
              <a:rPr lang="es-ES" sz="2400" dirty="0" smtClean="0"/>
              <a:t>Cuando pensamos en ecología, tendemos a pensar en el impacto físico que causamos en la naturaleza. </a:t>
            </a:r>
          </a:p>
          <a:p>
            <a:r>
              <a:rPr lang="es-ES" sz="2400" b="1" i="1" dirty="0" smtClean="0"/>
              <a:t>Sin embargo, nuestra espiritualidad y nuestra moralidad también afectan la </a:t>
            </a:r>
            <a:r>
              <a:rPr lang="es-ES" sz="2400" b="1" i="1" dirty="0" err="1" smtClean="0"/>
              <a:t>ecosfera</a:t>
            </a:r>
            <a:r>
              <a:rPr lang="es-ES" sz="2400" b="1" i="1" dirty="0" smtClean="0"/>
              <a:t>. </a:t>
            </a:r>
          </a:p>
          <a:p>
            <a:r>
              <a:rPr lang="es-ES" sz="2400" dirty="0" smtClean="0"/>
              <a:t>De la fábrica salen dos botellas de vino exactamente iguales: una va a parar a un bar. La otra, a una Sinagoga o a una casa Judía. </a:t>
            </a:r>
          </a:p>
          <a:p>
            <a:r>
              <a:rPr lang="es-ES" sz="2400" dirty="0" smtClean="0"/>
              <a:t>La botella del bar </a:t>
            </a:r>
            <a:r>
              <a:rPr lang="es-ES" sz="2400" i="1" dirty="0" smtClean="0"/>
              <a:t>no es la misma botella </a:t>
            </a:r>
            <a:r>
              <a:rPr lang="es-ES" sz="2400" dirty="0" smtClean="0"/>
              <a:t>que la de la sinagoga o el hogar judío.</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400" dirty="0" smtClean="0"/>
              <a:t> La botella de la sinagoga, que sirve para el Kidush y pensamientos sagrados, es una botella distinta. </a:t>
            </a:r>
          </a:p>
          <a:p>
            <a:r>
              <a:rPr lang="es-ES" sz="2400" dirty="0" smtClean="0"/>
              <a:t>No en sentido metafórico, sino en la realidad misma. </a:t>
            </a:r>
          </a:p>
          <a:p>
            <a:r>
              <a:rPr lang="es-ES" sz="2400" dirty="0" smtClean="0"/>
              <a:t>Su esencia se ha alterado, y se ha elevado.</a:t>
            </a:r>
          </a:p>
          <a:p>
            <a:r>
              <a:rPr lang="es-ES" sz="2400" b="1" i="1" dirty="0" smtClean="0"/>
              <a:t>Ese es el poder que se le ha dado al hombre: ser capaz de alterar la eco estructura misma del mundo.</a:t>
            </a:r>
            <a:endParaRPr lang="es-ES" sz="2400" dirty="0" smtClean="0"/>
          </a:p>
          <a:p>
            <a:r>
              <a:rPr lang="es-ES" sz="2400" dirty="0" smtClean="0"/>
              <a:t>Nosotros podemos destruir el mundo, contaminándolo con inmoralidad. </a:t>
            </a:r>
          </a:p>
          <a:p>
            <a:r>
              <a:rPr lang="es-ES" sz="2400" dirty="0" smtClean="0"/>
              <a:t>O bien podemos elevarnos, y al mundo junto a nosotros, hasta alcanzar el cielo.</a:t>
            </a:r>
          </a:p>
          <a:p>
            <a:endParaRPr lang="es-ES" sz="2400"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400" b="1" i="1" dirty="0" smtClean="0"/>
              <a:t>"Entonces Hashem le dijo a Noaj: 'Entra al arca, tú y toda tu familia'" (7:1)</a:t>
            </a:r>
            <a:endParaRPr lang="es-ES" sz="2400" dirty="0" smtClean="0"/>
          </a:p>
          <a:p>
            <a:r>
              <a:rPr lang="es-ES" sz="2400" dirty="0" smtClean="0"/>
              <a:t>En hebreo, "arca" se dice </a:t>
            </a:r>
            <a:r>
              <a:rPr lang="es-ES" sz="2400" b="1" i="1" dirty="0" smtClean="0"/>
              <a:t>teivá</a:t>
            </a:r>
            <a:r>
              <a:rPr lang="es-ES" sz="2400" dirty="0" smtClean="0"/>
              <a:t>, que también significa "palabra".</a:t>
            </a:r>
          </a:p>
          <a:p>
            <a:r>
              <a:rPr lang="es-ES" sz="2400" dirty="0" smtClean="0"/>
              <a:t>A lo largo de la historia del pueblo judío, tanto en pocas de opresión como de asimilación, nuestro único refugio ha sido "entrar a la teivá", o sea, entrar "a la palabra". </a:t>
            </a:r>
          </a:p>
          <a:p>
            <a:r>
              <a:rPr lang="es-ES" sz="2400" dirty="0" smtClean="0"/>
              <a:t>Dice el Baal Shem Tov, Esa palabra es la palabra del rezo, que emana del corazón contrito; es la palabra de la Torá, que ha demostrado ser una verdadera "arca de Noaj", para </a:t>
            </a:r>
            <a:r>
              <a:rPr lang="es-ES" sz="2400" i="1" dirty="0" smtClean="0"/>
              <a:t>toda nuestra familia </a:t>
            </a:r>
            <a:r>
              <a:rPr lang="es-ES" sz="2400" dirty="0" smtClean="0"/>
              <a:t>a lo largo de la historia.</a:t>
            </a:r>
          </a:p>
          <a:p>
            <a:pPr>
              <a:buNone/>
            </a:pPr>
            <a:endParaRPr lang="es-ES" sz="2400" dirty="0" smtClean="0"/>
          </a:p>
          <a:p>
            <a:endParaRPr lang="es-ES" sz="2400"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400" i="1" dirty="0" smtClean="0">
                <a:hlinkClick r:id="rId4"/>
              </a:rPr>
              <a:t>7:6</a:t>
            </a:r>
            <a:r>
              <a:rPr lang="es-ES" sz="2400" i="1" dirty="0" smtClean="0"/>
              <a:t> </a:t>
            </a:r>
            <a:r>
              <a:rPr lang="es-ES" sz="2400" i="1" dirty="0" err="1" smtClean="0"/>
              <a:t>VeNoaj</a:t>
            </a:r>
            <a:r>
              <a:rPr lang="es-ES" sz="2400" i="1" dirty="0" smtClean="0"/>
              <a:t> ben-</a:t>
            </a:r>
            <a:r>
              <a:rPr lang="es-ES" sz="2400" i="1" dirty="0" err="1" smtClean="0"/>
              <a:t>shesh</a:t>
            </a:r>
            <a:r>
              <a:rPr lang="es-ES" sz="2400" i="1" dirty="0" smtClean="0"/>
              <a:t> </a:t>
            </a:r>
            <a:r>
              <a:rPr lang="es-ES" sz="2400" i="1" dirty="0" err="1" smtClean="0"/>
              <a:t>me'ot</a:t>
            </a:r>
            <a:r>
              <a:rPr lang="es-ES" sz="2400" i="1" dirty="0" smtClean="0"/>
              <a:t> </a:t>
            </a:r>
            <a:r>
              <a:rPr lang="es-ES" sz="2400" i="1" dirty="0" err="1" smtClean="0"/>
              <a:t>shanah</a:t>
            </a:r>
            <a:r>
              <a:rPr lang="es-ES" sz="2400" i="1" dirty="0" smtClean="0"/>
              <a:t> </a:t>
            </a:r>
            <a:r>
              <a:rPr lang="es-ES" sz="2400" i="1" dirty="0" err="1" smtClean="0"/>
              <a:t>vehamabul</a:t>
            </a:r>
            <a:r>
              <a:rPr lang="es-ES" sz="2400" i="1" dirty="0" smtClean="0"/>
              <a:t> </a:t>
            </a:r>
            <a:r>
              <a:rPr lang="es-ES" sz="2400" i="1" dirty="0" err="1" smtClean="0"/>
              <a:t>hayah</a:t>
            </a:r>
            <a:r>
              <a:rPr lang="es-ES" sz="2400" i="1" dirty="0" smtClean="0"/>
              <a:t> </a:t>
            </a:r>
            <a:r>
              <a:rPr lang="es-ES" sz="2400" i="1" dirty="0" err="1" smtClean="0"/>
              <a:t>mayim</a:t>
            </a:r>
            <a:r>
              <a:rPr lang="es-ES" sz="2400" i="1" dirty="0" smtClean="0"/>
              <a:t> al-</a:t>
            </a:r>
            <a:r>
              <a:rPr lang="es-ES" sz="2400" i="1" dirty="0" err="1" smtClean="0"/>
              <a:t>ha'arets</a:t>
            </a:r>
            <a:r>
              <a:rPr lang="es-ES" sz="2400" i="1" dirty="0" smtClean="0"/>
              <a:t>. </a:t>
            </a:r>
          </a:p>
          <a:p>
            <a:r>
              <a:rPr lang="es-ES" sz="2400" i="1" dirty="0" smtClean="0"/>
              <a:t>Y Noé tenía seiscientos años de edad cuando fue el diluvio de las aguas </a:t>
            </a:r>
            <a:r>
              <a:rPr lang="es-ES" sz="2400" i="1" dirty="0" smtClean="0">
                <a:hlinkClick r:id="" action="ppaction://hlinkfile"/>
              </a:rPr>
              <a:t>sobre la tierra</a:t>
            </a:r>
            <a:r>
              <a:rPr lang="es-ES" sz="2400" i="1" dirty="0" smtClean="0"/>
              <a:t>.</a:t>
            </a:r>
          </a:p>
          <a:p>
            <a:r>
              <a:rPr lang="es-ES" sz="2400" dirty="0" smtClean="0"/>
              <a:t>La tierra estaba corrompida porque los hombres habían corrompido sus caminos. </a:t>
            </a:r>
          </a:p>
          <a:p>
            <a:r>
              <a:rPr lang="es-ES" sz="2400" dirty="0" smtClean="0"/>
              <a:t>La misma naturaleza tenía que reaccionar, pues el bien fue el móvil de la Creación entera. </a:t>
            </a:r>
          </a:p>
          <a:p>
            <a:r>
              <a:rPr lang="es-ES" sz="2400" dirty="0" smtClean="0"/>
              <a:t>Según la Cabalá, el dominio de la naturaleza por el hombre está ligado a la práctica de la justicia y de la benevolencia.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400" dirty="0" smtClean="0"/>
              <a:t>Hasta aquí las aguas no se atrevían a invadir la tierra, y los astros que continuamente hacen subir y bajar las aguas, regularizaban sus límites. </a:t>
            </a:r>
          </a:p>
          <a:p>
            <a:r>
              <a:rPr lang="es-ES" sz="2400" dirty="0" smtClean="0"/>
              <a:t>Mas cuando la humanidad se desvió del camino del bien, todo se puso contra ella, y las aguas cubrieron la tierra.</a:t>
            </a:r>
            <a:endParaRPr lang="es-ES" sz="2300"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sz="2400" i="1" smtClean="0">
                <a:hlinkClick r:id="rId4"/>
              </a:rPr>
              <a:t>7:13</a:t>
            </a:r>
            <a:r>
              <a:rPr sz="2400" i="1" smtClean="0"/>
              <a:t>  Be'etsem hayom hazeh ba Noaj veShem-veJam vaYefet beney-Noaj ve'eshet Noaj usheloshet neshey-vanav itam el-hatevah. </a:t>
            </a:r>
          </a:p>
          <a:p>
            <a:r>
              <a:rPr sz="2400" i="1" smtClean="0"/>
              <a:t>En </a:t>
            </a:r>
            <a:r>
              <a:rPr sz="2400" i="1" smtClean="0">
                <a:hlinkClick r:id="" action="ppaction://hlinkfile"/>
              </a:rPr>
              <a:t>este mismo día </a:t>
            </a:r>
            <a:r>
              <a:rPr sz="2400" i="1" smtClean="0"/>
              <a:t> vinieron Noé y Sem y Jam y Jafet, hijos de Noé, y la mujer de Noé, y las tres mujeres de sus hijos, con ellos </a:t>
            </a:r>
            <a:r>
              <a:rPr sz="2400" i="1" smtClean="0">
                <a:hlinkClick r:id="" action="ppaction://hlinkfile"/>
              </a:rPr>
              <a:t>al arca</a:t>
            </a:r>
            <a:r>
              <a:rPr sz="2400" i="1" smtClean="0"/>
              <a:t>;</a:t>
            </a:r>
          </a:p>
          <a:p>
            <a:r>
              <a:rPr lang="es-ES" sz="2400" b="1" i="1" dirty="0" smtClean="0"/>
              <a:t>LA DEMORA DEL ARCA</a:t>
            </a:r>
            <a:r>
              <a:rPr lang="es-ES" sz="2400" i="1" dirty="0" smtClean="0"/>
              <a:t/>
            </a:r>
            <a:br>
              <a:rPr lang="es-ES" sz="2400" i="1" dirty="0" smtClean="0"/>
            </a:br>
            <a:r>
              <a:rPr lang="es-ES" sz="2400" i="1" dirty="0" smtClean="0"/>
              <a:t>   La construcción del arca duró muchos días. </a:t>
            </a:r>
          </a:p>
          <a:p>
            <a:r>
              <a:rPr lang="es-ES" sz="2400" i="1" dirty="0" smtClean="0"/>
              <a:t>Dios podía salvar a Noé y a su familia de otra manera, evitando este trabajo duro y penoso; pero con esto quiso hacer una última advertencia a los pecadores, al informarse éstos de la finalidad de la construcción. </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400" dirty="0" smtClean="0"/>
              <a:t>La </a:t>
            </a:r>
            <a:r>
              <a:rPr lang="es-ES" sz="2400" b="1" dirty="0" smtClean="0"/>
              <a:t>Ashgajá Pratit </a:t>
            </a:r>
            <a:r>
              <a:rPr lang="es-ES" sz="2400" dirty="0" smtClean="0"/>
              <a:t>-Divina Providencia no castiga sin advertir antes, lo que se llama en lenguaje talmúdico </a:t>
            </a:r>
            <a:r>
              <a:rPr lang="es-ES" sz="2400" b="1" i="1" dirty="0" smtClean="0"/>
              <a:t>hatrad</a:t>
            </a:r>
            <a:r>
              <a:rPr lang="es-ES" sz="2400" dirty="0" smtClean="0"/>
              <a:t>. </a:t>
            </a:r>
          </a:p>
          <a:p>
            <a:r>
              <a:rPr lang="es-ES" sz="2400" dirty="0" smtClean="0"/>
              <a:t>Las diez plagas enviadas una por una a los egipcios, son un vivo ejemplo de la longanimidad de Dios y de su </a:t>
            </a:r>
            <a:r>
              <a:rPr lang="es-ES" sz="2400" b="1" i="1" dirty="0" smtClean="0"/>
              <a:t>hatraá</a:t>
            </a:r>
            <a:r>
              <a:rPr lang="es-ES" sz="2400" dirty="0" smtClean="0"/>
              <a:t>.</a:t>
            </a:r>
          </a:p>
          <a:p>
            <a:r>
              <a:rPr lang="es-ES" sz="2400" dirty="0" smtClean="0"/>
              <a:t> En la legislación de Moisés, el testimonio tenía que ir acompañado de hatraá (advertencia en el momento de cometer la transgresión), porque sin ella no se podía efectuar la pena capital o la sentencia de </a:t>
            </a:r>
            <a:r>
              <a:rPr lang="es-ES" sz="2400" b="1" i="1" dirty="0" smtClean="0"/>
              <a:t>malcut</a:t>
            </a:r>
            <a:r>
              <a:rPr lang="es-ES" sz="2400" dirty="0" smtClean="0"/>
              <a:t> (treinta y nueve golpes dados con un azote hecho de cuero de becerro y de cuero de asno).</a:t>
            </a:r>
            <a:endParaRPr lang="es-ES" sz="2300"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400" b="1" i="1" dirty="0" smtClean="0"/>
              <a:t>"La paloma regresó hacia el al anochecer, y he aquí que tenía una hoja de olivo en el pico" (8:11)</a:t>
            </a:r>
          </a:p>
          <a:p>
            <a:r>
              <a:rPr lang="es-ES" sz="2400" dirty="0" smtClean="0"/>
              <a:t>Dice el Rabino Hirsch: </a:t>
            </a:r>
          </a:p>
          <a:p>
            <a:r>
              <a:rPr lang="es-ES" sz="2400" dirty="0" smtClean="0"/>
              <a:t>Al traer de regreso una amarga hoja de olivo en el pico, es como si la paloma le dijera a Noaj: "Mejor que mi comida sea amarga y de la Mano del Santo Bendito Sea que sea dulce como la miel, y de la mano del hombre" (Rashí).</a:t>
            </a:r>
          </a:p>
          <a:p>
            <a:r>
              <a:rPr lang="es-ES" sz="2400" dirty="0" smtClean="0"/>
              <a:t>Durante su estadía en el arca, la paloma se había visto forzada a depender de Noaj para su comida, a fin de sobrevivir.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400" dirty="0" smtClean="0"/>
              <a:t>Luego trajo una amarga hoja de olivo, que en circunstancias normales no comería, para expresar la idea a la que se refieren nuestros Sabios: la comida más amarga, si se la come en libertad, es más dulce que la más dulce comida que se come en cautiverio.</a:t>
            </a:r>
          </a:p>
          <a:p>
            <a:r>
              <a:rPr lang="es-ES" sz="2400" dirty="0" smtClean="0"/>
              <a:t> Eso es lo que dice la Gemará en Sanhedrín 108b </a:t>
            </a:r>
          </a:p>
          <a:p>
            <a:r>
              <a:rPr lang="es-ES" sz="2400" dirty="0" smtClean="0"/>
              <a:t>Nuestros comentaristas apuntan a que este mensaje pudo haberse cumplido no solamente con la hoja de olivo sino con cualquier otra especie de árbol amargo.</a:t>
            </a:r>
          </a:p>
          <a:p>
            <a:r>
              <a:rPr lang="es-ES" sz="2400" dirty="0" smtClean="0"/>
              <a:t>La pregunta es: ¿Por qué la yoná escogió una hoja de olivo?</a:t>
            </a:r>
            <a:endParaRPr lang="es-ES" sz="24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400" dirty="0" smtClean="0"/>
              <a:t>La Gemará en 108a establece que la gente de la generación del Diluvio cruzó diferentes especies de animales en gran escala.</a:t>
            </a:r>
          </a:p>
          <a:p>
            <a:r>
              <a:rPr lang="es-ES" sz="2400" dirty="0" smtClean="0"/>
              <a:t>Es muy probable siguiendo dicho patrón, que también cruzaron diferentes especies de árboles.</a:t>
            </a:r>
          </a:p>
          <a:p>
            <a:r>
              <a:rPr lang="es-ES" sz="2400" dirty="0" smtClean="0"/>
              <a:t>El Rambam dice que esto es aún prohibido para los gentiles también. (Rambam, Melajim 10:6)</a:t>
            </a:r>
          </a:p>
          <a:p>
            <a:r>
              <a:rPr lang="es-ES" sz="2400" dirty="0" smtClean="0"/>
              <a:t>Siendo así, al igual que Hashem destruyó todos los animales porque se habían corrompido de la misma manera todos los árboles fueron arrastrados (Bereshit Rabá 30:8, 31:7</a:t>
            </a:r>
            <a:endParaRPr lang="es-ES" sz="2400"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400" dirty="0" smtClean="0"/>
              <a:t>El Talmud Yerushalmi en Kelayim 1:7 que existe un tipo de árbol que no acepta material corrupto y éste es el árbol de olivo.</a:t>
            </a:r>
          </a:p>
          <a:p>
            <a:r>
              <a:rPr lang="es-ES" sz="2400" dirty="0" smtClean="0"/>
              <a:t>Por ello, este fue el único tipo de árbol que no fue corrompido en la Era del Mabul y por consiguiente no fue destruido.</a:t>
            </a:r>
          </a:p>
          <a:p>
            <a:r>
              <a:rPr lang="es-ES" sz="2400" dirty="0" smtClean="0"/>
              <a:t>De esa manera, el árbol de olivo fue el único árbol que quedó en existencia y la paloma fue forzada a tomar una hoja de ese árbol.</a:t>
            </a:r>
          </a:p>
          <a:p>
            <a:r>
              <a:rPr lang="es-ES" sz="2400" dirty="0" smtClean="0"/>
              <a:t>Tomado de Milin Yakirin.</a:t>
            </a:r>
            <a:endParaRPr lang="es-ES" sz="2400"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300" i="1" dirty="0" smtClean="0"/>
              <a:t>Todo animal, todo reptil y toda ave, todo lo que se mueve sobre la tierra, según sus familias, salieron del arca. 8:19</a:t>
            </a:r>
          </a:p>
          <a:p>
            <a:r>
              <a:rPr lang="es-ES" sz="2300" i="1" dirty="0" smtClean="0"/>
              <a:t>La Gemará establece que solamente la descendencia de los insectos salieron del Arca –Sanhedrín 108b</a:t>
            </a:r>
          </a:p>
          <a:p>
            <a:r>
              <a:rPr lang="es-ES" sz="2300" i="1" dirty="0" smtClean="0"/>
              <a:t>Los comentaristas se preguntan de dónde la Gemará toma esta aseveración?</a:t>
            </a:r>
          </a:p>
          <a:p>
            <a:r>
              <a:rPr lang="es-ES" sz="2300" i="1" dirty="0" smtClean="0"/>
              <a:t>La Gemará menciona que una criatura invertebrada no puede vivir mas allá de doce meses. Julín 58ª</a:t>
            </a:r>
          </a:p>
          <a:p>
            <a:r>
              <a:rPr lang="es-ES" sz="2300" i="1" dirty="0" smtClean="0"/>
              <a:t>La Mishná en Eduyot 2:10 (Testimonios) nos dice que el Mabul duró 12 meses.</a:t>
            </a:r>
          </a:p>
          <a:p>
            <a:r>
              <a:rPr lang="es-ES" sz="2300" i="1" dirty="0" smtClean="0"/>
              <a:t>Siendo así, todos los insectos que entraron al arca murieron y solo sobrevivieron sus descendientes.</a:t>
            </a:r>
            <a:endParaRPr lang="es-ES" sz="2300"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sz="2400" b="1" i="1" smtClean="0">
                <a:hlinkClick r:id="rId4"/>
              </a:rPr>
              <a:t>8:20</a:t>
            </a:r>
            <a:r>
              <a:rPr sz="2400" b="1" i="1" smtClean="0"/>
              <a:t>  Vayiven Noaj mizbe'aj l'Adonay vayikaj mikol habehemah hatehorah umikol ha'of hatahor vaya'al olot bamizbe'aj. </a:t>
            </a:r>
          </a:p>
          <a:p>
            <a:r>
              <a:rPr sz="2400" i="1" smtClean="0"/>
              <a:t>Y construyó Noé un altar al Eterno, y tomó de todo cuadrúpedo puro y de toda ave pura y ofreció holocaustos en el altar.</a:t>
            </a:r>
          </a:p>
          <a:p>
            <a:r>
              <a:rPr lang="es-CO" sz="2400" i="1" dirty="0" smtClean="0"/>
              <a:t>Fue la primera vez que conocemos que Noah trajo un sacrificio al altar…después del Diluvio.</a:t>
            </a:r>
          </a:p>
          <a:p>
            <a:r>
              <a:rPr lang="es-CO" sz="2400" i="1" dirty="0" smtClean="0"/>
              <a:t>Por qué no lo hizo antes? Ya conocíamos la existencia de dichas ofrendas a través de Hevel…</a:t>
            </a:r>
            <a:endParaRPr lang="es-ES" sz="2400" dirty="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CO" sz="2400" dirty="0" smtClean="0"/>
              <a:t>El Midrash en Tanjumá 12 dice que la generación del Diluvio debido a la corrupción hasta los mismos animales se emparejaban con diferentes clases.</a:t>
            </a:r>
          </a:p>
          <a:p>
            <a:r>
              <a:rPr lang="es-CO" sz="2400" dirty="0" smtClean="0"/>
              <a:t>Tales animales son descalificados para las ofrendas, aun en un radio de 1 a 10.000.</a:t>
            </a:r>
          </a:p>
          <a:p>
            <a:r>
              <a:rPr lang="es-CO" sz="2400" dirty="0" smtClean="0"/>
              <a:t>Esto responde a la pregunta.</a:t>
            </a:r>
          </a:p>
          <a:p>
            <a:r>
              <a:rPr lang="es-CO" sz="2400" dirty="0" smtClean="0"/>
              <a:t>La situación cambió después del Mabul.</a:t>
            </a:r>
          </a:p>
          <a:p>
            <a:r>
              <a:rPr lang="es-CO" sz="2400" dirty="0" smtClean="0"/>
              <a:t>El Arca contenía animales que no habían sido profanados.</a:t>
            </a:r>
          </a:p>
          <a:p>
            <a:r>
              <a:rPr lang="es-CO" sz="2400" dirty="0" smtClean="0"/>
              <a:t>Como resultado, Noah sabía que de los animales que traía en el Arca él podía ofrecerlos como ofrenda y por eso así lo hizo. </a:t>
            </a:r>
            <a:endParaRPr lang="es-ES" sz="2400" dirty="0"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400" b="1" i="1" dirty="0" smtClean="0">
                <a:hlinkClick r:id="rId4"/>
              </a:rPr>
              <a:t>9:21</a:t>
            </a:r>
            <a:r>
              <a:rPr lang="es-ES" sz="2400" b="1" i="1" dirty="0" smtClean="0"/>
              <a:t> </a:t>
            </a:r>
            <a:r>
              <a:rPr lang="es-ES" sz="2400" b="1" i="1" dirty="0" err="1" smtClean="0"/>
              <a:t>Vayesht</a:t>
            </a:r>
            <a:r>
              <a:rPr lang="es-ES" sz="2400" b="1" i="1" dirty="0" smtClean="0"/>
              <a:t> min-</a:t>
            </a:r>
            <a:r>
              <a:rPr lang="es-ES" sz="2400" b="1" i="1" dirty="0" err="1" smtClean="0"/>
              <a:t>hayayin</a:t>
            </a:r>
            <a:r>
              <a:rPr lang="es-ES" sz="2400" b="1" i="1" dirty="0" smtClean="0"/>
              <a:t> </a:t>
            </a:r>
            <a:r>
              <a:rPr lang="es-ES" sz="2400" b="1" i="1" dirty="0" err="1" smtClean="0"/>
              <a:t>vayishkar</a:t>
            </a:r>
            <a:r>
              <a:rPr lang="es-ES" sz="2400" b="1" i="1" dirty="0" smtClean="0"/>
              <a:t> </a:t>
            </a:r>
            <a:r>
              <a:rPr lang="es-ES" sz="2400" b="1" i="1" dirty="0" err="1" smtClean="0"/>
              <a:t>vayitgal</a:t>
            </a:r>
            <a:r>
              <a:rPr lang="es-ES" sz="2400" b="1" i="1" dirty="0" smtClean="0"/>
              <a:t> </a:t>
            </a:r>
            <a:r>
              <a:rPr lang="es-ES" sz="2400" b="1" i="1" dirty="0" err="1" smtClean="0"/>
              <a:t>betoj</a:t>
            </a:r>
            <a:r>
              <a:rPr lang="es-ES" sz="2400" b="1" i="1" dirty="0" smtClean="0"/>
              <a:t> </a:t>
            </a:r>
            <a:r>
              <a:rPr lang="es-ES" sz="2400" b="1" i="1" dirty="0" err="1" smtClean="0"/>
              <a:t>aholoh</a:t>
            </a:r>
            <a:r>
              <a:rPr lang="es-ES" sz="2400" b="1" i="1" dirty="0" smtClean="0"/>
              <a:t>. </a:t>
            </a:r>
          </a:p>
          <a:p>
            <a:r>
              <a:rPr lang="es-ES" sz="2400" i="1" dirty="0" smtClean="0"/>
              <a:t>y bebió del vino, y </a:t>
            </a:r>
            <a:r>
              <a:rPr lang="es-ES" sz="2400" i="1" dirty="0" smtClean="0">
                <a:hlinkClick r:id="" action="ppaction://hlinkfile"/>
              </a:rPr>
              <a:t>se embriagó, </a:t>
            </a:r>
            <a:r>
              <a:rPr lang="es-ES" sz="2400" i="1" dirty="0" smtClean="0"/>
              <a:t> y quedó descubierto en el interior de su tienda.</a:t>
            </a:r>
          </a:p>
          <a:p>
            <a:r>
              <a:rPr lang="es-ES" sz="2400" b="1" dirty="0" smtClean="0"/>
              <a:t>CONSECUENCIAS DEL ALCOHOLISMO</a:t>
            </a:r>
            <a:r>
              <a:rPr lang="es-ES" sz="2400" dirty="0" smtClean="0"/>
              <a:t/>
            </a:r>
            <a:br>
              <a:rPr lang="es-ES" sz="2400" dirty="0" smtClean="0"/>
            </a:br>
            <a:r>
              <a:rPr lang="es-ES" sz="2400" dirty="0" smtClean="0"/>
              <a:t>   El Midrash aprovecha el hecho de la embriaguez de Noé para advertir a los hombres sobre las consecuencias del alcoholismo. </a:t>
            </a:r>
          </a:p>
          <a:p>
            <a:r>
              <a:rPr lang="es-ES" sz="2400" dirty="0" smtClean="0"/>
              <a:t>Cuando Noé plantó la viña, el satán quiso asociarse a este trabajo, y Noé consintió. </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dirty="0" smtClean="0">
                <a:latin typeface="Calibri" pitchFamily="34" charset="0"/>
              </a:rPr>
              <a:t>Parashá Noah</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648200"/>
          </a:xfrm>
        </p:spPr>
        <p:txBody>
          <a:bodyPr/>
          <a:lstStyle/>
          <a:p>
            <a:r>
              <a:rPr lang="es-ES" sz="2400" dirty="0" smtClean="0"/>
              <a:t>El yetzer hará, la astucia o adversario, trajo un cordero, un león, un puerco y un mono, los sacrificó y regó con su sangre la tierra de la planta. </a:t>
            </a:r>
          </a:p>
          <a:p>
            <a:r>
              <a:rPr lang="es-ES" sz="2400" dirty="0" smtClean="0"/>
              <a:t>El carácter de los animales sacrificados no tardó en manifestarse en Noé y en sus descendientes después de ingerir la bebida. </a:t>
            </a:r>
          </a:p>
          <a:p>
            <a:r>
              <a:rPr lang="es-ES" sz="2400" dirty="0" smtClean="0"/>
              <a:t>Bebiendo un vaso, el hombre es manso como un cordero;</a:t>
            </a:r>
          </a:p>
          <a:p>
            <a:r>
              <a:rPr lang="es-ES" sz="2400" dirty="0" smtClean="0"/>
              <a:t> al segundo, se siente fuerte como un león, afirmando que no hay más poderoso en el mundo que él. </a:t>
            </a:r>
          </a:p>
          <a:p>
            <a:r>
              <a:rPr lang="es-ES" sz="2400" dirty="0" smtClean="0"/>
              <a:t>Después del tercer vaso, se acuesta como un puerco, y si sigue bebiendo, no tarda en hacer tonterías y monadas al igual que un simio (M. Tanjumá, Nóaj 13).</a:t>
            </a:r>
            <a:endParaRPr lang="es-ES" sz="2300"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37891"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37892"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37893"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Rambán</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Lesli</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coppelman</a:t>
            </a:r>
            <a:r>
              <a:rPr lang="es-CO" sz="2000" dirty="0" smtClean="0">
                <a:solidFill>
                  <a:srgbClr val="000000"/>
                </a:solidFill>
                <a:latin typeface="Calibri" pitchFamily="34" charset="0"/>
              </a:rPr>
              <a:t> R., Cantor </a:t>
            </a:r>
            <a:r>
              <a:rPr lang="es-CO" sz="2000" dirty="0" err="1" smtClean="0">
                <a:solidFill>
                  <a:srgbClr val="000000"/>
                </a:solidFill>
                <a:latin typeface="Calibri" pitchFamily="34" charset="0"/>
              </a:rPr>
              <a:t>Macy</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Nulman</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Sefer</a:t>
            </a:r>
            <a:r>
              <a:rPr lang="es-CO" sz="2000" dirty="0" smtClean="0">
                <a:solidFill>
                  <a:srgbClr val="000000"/>
                </a:solidFill>
                <a:latin typeface="Calibri" pitchFamily="34" charset="0"/>
              </a:rPr>
              <a:t> Ha Toda, </a:t>
            </a:r>
            <a:r>
              <a:rPr lang="sv-SE" sz="2000" dirty="0" smtClean="0">
                <a:solidFill>
                  <a:srgbClr val="000000"/>
                </a:solidFill>
                <a:latin typeface="Calibri" pitchFamily="34" charset="0"/>
              </a:rPr>
              <a:t>Rabbi Dr. Hillel ben David  (Greg Killian).</a:t>
            </a:r>
          </a:p>
          <a:p>
            <a:pPr eaLnBrk="1" hangingPunct="1">
              <a:lnSpc>
                <a:spcPct val="90000"/>
              </a:lnSpc>
              <a:spcBef>
                <a:spcPts val="500"/>
              </a:spcBef>
            </a:pP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Rabbi</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Aryeh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Leib</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Lopiansky</a:t>
            </a:r>
            <a:r>
              <a:rPr lang="es-CO" sz="2000" dirty="0" smtClean="0">
                <a:solidFill>
                  <a:srgbClr val="000000"/>
                </a:solidFill>
                <a:latin typeface="Calibri" pitchFamily="34" charset="0"/>
              </a:rPr>
              <a:t>. MyJewishLearning.com, </a:t>
            </a:r>
            <a:r>
              <a:rPr sz="2000" smtClean="0">
                <a:latin typeface="Calibri" pitchFamily="34" charset="0"/>
              </a:rPr>
              <a:t>Rav Baruch Plaskow</a:t>
            </a:r>
            <a:endParaRPr lang="es-CO" sz="2000" dirty="0" smtClean="0">
              <a:solidFill>
                <a:srgbClr val="000000"/>
              </a:solidFill>
              <a:latin typeface="Calibri" pitchFamily="34" charset="0"/>
            </a:endParaRPr>
          </a:p>
          <a:p>
            <a:pPr eaLnBrk="1" hangingPunct="1">
              <a:lnSpc>
                <a:spcPct val="90000"/>
              </a:lnSpc>
            </a:pPr>
            <a:endParaRPr lang="es-CO" dirty="0" smtClean="0">
              <a:latin typeface="Calibri" pitchFamily="34" charset="0"/>
            </a:endParaRPr>
          </a:p>
          <a:p>
            <a:pPr eaLnBrk="1" hangingPunct="1">
              <a:lnSpc>
                <a:spcPct val="90000"/>
              </a:lnSpc>
            </a:pPr>
            <a:r>
              <a:rPr lang="es-CO" dirty="0" smtClean="0">
                <a:latin typeface="Calibri" pitchFamily="34" charset="0"/>
              </a:rPr>
              <a:t>Derechos Reservados </a:t>
            </a:r>
            <a:r>
              <a:rPr lang="es-CO" dirty="0" err="1" smtClean="0">
                <a:latin typeface="Calibri" pitchFamily="34" charset="0"/>
              </a:rPr>
              <a:t>Shalom</a:t>
            </a:r>
            <a:r>
              <a:rPr lang="es-CO" dirty="0" smtClean="0">
                <a:latin typeface="Calibri" pitchFamily="34" charset="0"/>
              </a:rPr>
              <a:t> </a:t>
            </a:r>
            <a:r>
              <a:rPr lang="es-CO" dirty="0" err="1" smtClean="0">
                <a:latin typeface="Calibri" pitchFamily="34" charset="0"/>
              </a:rPr>
              <a:t>Haverim</a:t>
            </a:r>
            <a:r>
              <a:rPr lang="es-CO" dirty="0" smtClean="0">
                <a:latin typeface="Calibri" pitchFamily="34" charset="0"/>
              </a:rPr>
              <a:t> </a:t>
            </a:r>
            <a:r>
              <a:rPr lang="es-CO" dirty="0" err="1" smtClean="0">
                <a:latin typeface="Calibri" pitchFamily="34" charset="0"/>
              </a:rPr>
              <a:t>Org</a:t>
            </a:r>
            <a:endParaRPr lang="es-CO" dirty="0" smtClean="0">
              <a:latin typeface="Calibri" pitchFamily="34" charset="0"/>
            </a:endParaRP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smtClean="0">
                <a:latin typeface="Calibri" pitchFamily="34" charset="0"/>
              </a:rPr>
              <a:t>29 Tishrei 5778 </a:t>
            </a:r>
            <a:r>
              <a:rPr lang="es-CO" sz="1800" dirty="0" smtClean="0">
                <a:latin typeface="Calibri" pitchFamily="34" charset="0"/>
              </a:rPr>
              <a:t>– Octubre 19, 2017- </a:t>
            </a:r>
            <a:r>
              <a:rPr lang="es-CO" sz="1800" dirty="0" err="1" smtClean="0">
                <a:latin typeface="Calibri" pitchFamily="34" charset="0"/>
              </a:rPr>
              <a:t>Monsey</a:t>
            </a:r>
            <a:r>
              <a:rPr lang="es-CO" sz="1800" dirty="0" smtClean="0">
                <a:latin typeface="Calibri" pitchFamily="34" charset="0"/>
              </a:rPr>
              <a:t> New York</a:t>
            </a:r>
            <a:endParaRPr sz="180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49200</TotalTime>
  <Words>2280</Words>
  <Application>Microsoft Office PowerPoint</Application>
  <PresentationFormat>Presentación en pantalla (4:3)</PresentationFormat>
  <Paragraphs>178</Paragraphs>
  <Slides>28</Slides>
  <Notes>26</Notes>
  <HiddenSlides>0</HiddenSlides>
  <MMClips>0</MMClips>
  <ScaleCrop>false</ScaleCrop>
  <HeadingPairs>
    <vt:vector size="4" baseType="variant">
      <vt:variant>
        <vt:lpstr>Tema</vt:lpstr>
      </vt:variant>
      <vt:variant>
        <vt:i4>1</vt:i4>
      </vt:variant>
      <vt:variant>
        <vt:lpstr>Títulos de diapositiva</vt:lpstr>
      </vt:variant>
      <vt:variant>
        <vt:i4>28</vt:i4>
      </vt:variant>
    </vt:vector>
  </HeadingPairs>
  <TitlesOfParts>
    <vt:vector size="29" baseType="lpstr">
      <vt:lpstr>Office Theme</vt:lpstr>
      <vt:lpstr> </vt:lpstr>
      <vt:lpstr>Parashá Noah</vt:lpstr>
      <vt:lpstr>Parashá Noah</vt:lpstr>
      <vt:lpstr>Parashá Noah</vt:lpstr>
      <vt:lpstr>Parashá Noah</vt:lpstr>
      <vt:lpstr>Parashá Noah</vt:lpstr>
      <vt:lpstr>Parashá Noah</vt:lpstr>
      <vt:lpstr>Parashá Noah</vt:lpstr>
      <vt:lpstr>Parashá Noah</vt:lpstr>
      <vt:lpstr>Parashá Noah</vt:lpstr>
      <vt:lpstr>Parashá Noah</vt:lpstr>
      <vt:lpstr>Parashá Noah</vt:lpstr>
      <vt:lpstr>Parashá Noah</vt:lpstr>
      <vt:lpstr>Parashá Noah</vt:lpstr>
      <vt:lpstr>Parashá Noah</vt:lpstr>
      <vt:lpstr>Parashá Noah</vt:lpstr>
      <vt:lpstr>Parashá Noah</vt:lpstr>
      <vt:lpstr>Parashá Noah</vt:lpstr>
      <vt:lpstr>Parashá Noah</vt:lpstr>
      <vt:lpstr>Parashá Noah</vt:lpstr>
      <vt:lpstr>Parashá Noah</vt:lpstr>
      <vt:lpstr>Parashá Noah</vt:lpstr>
      <vt:lpstr>Parashá Noah</vt:lpstr>
      <vt:lpstr>Parashá Noah</vt:lpstr>
      <vt:lpstr>Parashá Noah</vt:lpstr>
      <vt:lpstr>Parashá Noah</vt:lpstr>
      <vt:lpstr>Parashá Noah</vt:lpstr>
      <vt:lpstr>Diapositiva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2113</cp:revision>
  <dcterms:created xsi:type="dcterms:W3CDTF">2013-10-13T19:31:46Z</dcterms:created>
  <dcterms:modified xsi:type="dcterms:W3CDTF">2017-10-20T20:02:19Z</dcterms:modified>
</cp:coreProperties>
</file>