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39.xml" ContentType="application/vnd.openxmlformats-officedocument.presentationml.notesSlide+xml"/>
  <Override PartName="/ppt/notesSlides/notesSlide286.xml" ContentType="application/vnd.openxmlformats-officedocument.presentationml.notes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Override PartName="/ppt/notesSlides/notesSlide264.xml" ContentType="application/vnd.openxmlformats-officedocument.presentationml.notesSlide+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242.xml" ContentType="application/vnd.openxmlformats-officedocument.presentationml.notesSlide+xml"/>
  <Override PartName="/ppt/slides/slide221.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slides/slide259.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notesSlides/notesSlide258.xml" ContentType="application/vnd.openxmlformats-officedocument.presentationml.notes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Override PartName="/ppt/notesSlides/notesSlide236.xml" ContentType="application/vnd.openxmlformats-officedocument.presentationml.notesSlide+xml"/>
  <Override PartName="/ppt/notesSlides/notesSlide283.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notesSlides/notesSlide261.xml" ContentType="application/vnd.openxmlformats-officedocument.presentationml.notesSlide+xml"/>
  <Override PartName="/ppt/slides/slide240.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slides/slide278.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277.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slides/slide281.xml" ContentType="application/vnd.openxmlformats-officedocument.presentationml.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notesSlides/notesSlide255.xml" ContentType="application/vnd.openxmlformats-officedocument.presentationml.notes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notesSlides/notesSlide280.xml" ContentType="application/vnd.openxmlformats-officedocument.presentationml.notes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148.xml" ContentType="application/vnd.openxmlformats-officedocument.presentationml.notesSlide+xml"/>
  <Override PartName="/ppt/notesSlides/notesSlide195.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104.xml" ContentType="application/vnd.openxmlformats-officedocument.presentationml.notesSlide+xml"/>
  <Override PartName="/ppt/notesSlides/notesSlide151.xml" ContentType="application/vnd.openxmlformats-officedocument.presentationml.notesSlide+xml"/>
  <Override PartName="/ppt/notesSlides/notesSlide249.xml" ContentType="application/vnd.openxmlformats-officedocument.presentationml.notesSlide+xml"/>
  <Override PartName="/ppt/slides/slide130.xml" ContentType="application/vnd.openxmlformats-officedocument.presentationml.slide+xml"/>
  <Override PartName="/ppt/slides/slide228.xml" ContentType="application/vnd.openxmlformats-officedocument.presentationml.slide+xml"/>
  <Override PartName="/ppt/slides/slide275.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slides/slide35.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notesSlides/notesSlide227.xml" ContentType="application/vnd.openxmlformats-officedocument.presentationml.notesSlide+xml"/>
  <Override PartName="/ppt/notesSlides/notesSlide27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notesSlides/notesSlide26.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notesSlides/notesSlide252.xml" ContentType="application/vnd.openxmlformats-officedocument.presentationml.notesSlide+xml"/>
  <Override PartName="/ppt/slides/slide168.xml" ContentType="application/vnd.openxmlformats-officedocument.presentationml.slide+xml"/>
  <Override PartName="/ppt/slides/slide231.xml" ContentType="application/vnd.openxmlformats-officedocument.presentationml.slide+xml"/>
  <Override PartName="/ppt/notesSlides/notesSlide51.xml" ContentType="application/vnd.openxmlformats-officedocument.presentationml.notesSlide+xml"/>
  <Override PartName="/ppt/notesSlides/notesSlide189.xml" ContentType="application/vnd.openxmlformats-officedocument.presentationml.notes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124.xml" ContentType="application/vnd.openxmlformats-officedocument.presentationml.slide+xml"/>
  <Override PartName="/ppt/slides/slide171.xml" ContentType="application/vnd.openxmlformats-officedocument.presentationml.slide+xml"/>
  <Override PartName="/ppt/slides/slide269.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123.xml" ContentType="application/vnd.openxmlformats-officedocument.presentationml.notesSlide+xml"/>
  <Override PartName="/ppt/notesSlides/notesSlide170.xml" ContentType="application/vnd.openxmlformats-officedocument.presentationml.notesSlide+xml"/>
  <Override PartName="/ppt/notesSlides/notesSlide268.xml" ContentType="application/vnd.openxmlformats-officedocument.presentationml.notesSlide+xml"/>
  <Override PartName="/ppt/slides/slide4.xml" ContentType="application/vnd.openxmlformats-officedocument.presentationml.slide+xml"/>
  <Override PartName="/ppt/slides/slide54.xml" ContentType="application/vnd.openxmlformats-officedocument.presentationml.slide+xml"/>
  <Override PartName="/ppt/slides/slide102.xml" ContentType="application/vnd.openxmlformats-officedocument.presentationml.slide+xml"/>
  <Override PartName="/ppt/slides/slide247.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246.xml" ContentType="application/vnd.openxmlformats-officedocument.presentationml.notesSlide+xml"/>
  <Override PartName="/ppt/notesSlides/notesSlide293.xml" ContentType="application/vnd.openxmlformats-officedocument.presentationml.notesSlide+xml"/>
  <Override PartName="/ppt/slides/slide225.xml" ContentType="application/vnd.openxmlformats-officedocument.presentationml.slide+xml"/>
  <Override PartName="/ppt/slides/slide272.xml" ContentType="application/vnd.openxmlformats-officedocument.presentationml.slide+xml"/>
  <Override PartName="/ppt/notesSlides/notesSlide45.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224.xml" ContentType="application/vnd.openxmlformats-officedocument.presentationml.notesSlide+xml"/>
  <Override PartName="/ppt/notesSlides/notesSlide271.xml" ContentType="application/vnd.openxmlformats-officedocument.presentationml.notesSlide+xml"/>
  <Override PartName="/ppt/slides/slide10.xml" ContentType="application/vnd.openxmlformats-officedocument.presentationml.slide+xml"/>
  <Override PartName="/ppt/slides/slide187.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notesSlides/notesSlide28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notesSlides/notesSlide229.xml" ContentType="application/vnd.openxmlformats-officedocument.presentationml.notesSlide+xml"/>
  <Override PartName="/ppt/notesSlides/notesSlide265.xml" ContentType="application/vnd.openxmlformats-officedocument.presentationml.notesSlide+xml"/>
  <Override PartName="/ppt/notesSlides/notesSlide27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notesSlides/notesSlide254.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notesSlides/notesSlide53.xml" ContentType="application/vnd.openxmlformats-officedocument.presentationml.notesSlide+xml"/>
  <Override PartName="/ppt/notesSlides/notesSlide243.xml" ContentType="application/vnd.openxmlformats-officedocument.presentationml.notesSlide+xml"/>
  <Override PartName="/ppt/notesSlides/notesSlide290.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notesSlides/notesSlide221.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notesSlides/notesSlide248.xml" ContentType="application/vnd.openxmlformats-officedocument.presentationml.notesSlide+xml"/>
  <Override PartName="/ppt/notesSlides/notesSlide25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37.xml" ContentType="application/vnd.openxmlformats-officedocument.presentationml.notesSlide+xml"/>
  <Override PartName="/ppt/notesSlides/notesSlide284.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Override PartName="/ppt/notesSlides/notesSlide226.xml" ContentType="application/vnd.openxmlformats-officedocument.presentationml.notesSlide+xml"/>
  <Override PartName="/ppt/notesSlides/notesSlide27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notesSlides/notesSlide26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notesSlides/notesSlide240.xml" ContentType="application/vnd.openxmlformats-officedocument.presentationml.notesSlide+xml"/>
  <Override PartName="/ppt/notesSlides/notesSlide25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notesSlides/notesSlide28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notesSlides/notesSlide267.xml" ContentType="application/vnd.openxmlformats-officedocument.presentationml.notesSlide+xml"/>
  <Override PartName="/ppt/notesSlides/notesSlide27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notesSlides/notesSlide256.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Default Extension="jpeg" ContentType="image/jpeg"/>
  <Override PartName="/ppt/notesSlides/notesSlide245.xml" ContentType="application/vnd.openxmlformats-officedocument.presentationml.notesSlide+xml"/>
  <Override PartName="/ppt/notesSlides/notesSlide292.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34.xml" ContentType="application/vnd.openxmlformats-officedocument.presentationml.notesSlide+xml"/>
  <Override PartName="/ppt/notesSlides/notesSlide270.xml" ContentType="application/vnd.openxmlformats-officedocument.presentationml.notesSlide+xml"/>
  <Override PartName="/ppt/notesSlides/notesSlide28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notesSlides/notesSlide275.xml" ContentType="application/vnd.openxmlformats-officedocument.presentationml.notesSlide+xml"/>
  <Override PartName="/ppt/slides/slide207.xml" ContentType="application/vnd.openxmlformats-officedocument.presentationml.slide+xml"/>
  <Override PartName="/ppt/slides/slide254.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notesSlides/notesSlide25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269.xml" ContentType="application/vnd.openxmlformats-officedocument.presentationml.notes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notesSlides/notesSlide247.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ppt/notesSlides/notesSlide27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notesSlides/notesSlide25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89.xml" ContentType="application/vnd.openxmlformats-officedocument.presentationml.slide+xml"/>
  <Override PartName="/ppt/notesSlides/notesSlide288.xml" ContentType="application/vnd.openxmlformats-officedocument.presentationml.notesSlide+xml"/>
  <Override PartName="/ppt/slides/slide122.xml" ContentType="application/vnd.openxmlformats-officedocument.presentationml.slide+xml"/>
  <Override PartName="/ppt/slides/slide267.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notesSlides/notesSlide266.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slides/slide292.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244.xml" ContentType="application/vnd.openxmlformats-officedocument.presentationml.notesSlide+xml"/>
  <Override PartName="/ppt/notesSlides/notesSlide291.xml" ContentType="application/vnd.openxmlformats-officedocument.presentationml.notesSlide+xml"/>
  <Override PartName="/ppt/slides/slide223.xml" ContentType="application/vnd.openxmlformats-officedocument.presentationml.slide+xml"/>
  <Override PartName="/ppt/slides/slide270.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59.xml" ContentType="application/vnd.openxmlformats-officedocument.presentationml.notesSlide+xml"/>
  <Override PartName="/ppt/notesSlides/notesSlide20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141.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notesSlides/notesSlide59.xml" ContentType="application/vnd.openxmlformats-officedocument.presentationml.notesSlide+xml"/>
  <Override PartName="/ppt/notesSlides/notesSlide115.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217.xml" ContentType="application/vnd.openxmlformats-officedocument.presentationml.slide+xml"/>
  <Override PartName="/ppt/slides/slide264.xml" ContentType="application/vnd.openxmlformats-officedocument.presentationml.slide+xml"/>
  <Override PartName="/ppt/notesSlides/notesSlide140.xml" ContentType="application/vnd.openxmlformats-officedocument.presentationml.notesSlide+xml"/>
  <Override PartName="/ppt/notesSlides/notesSlide238.xml" ContentType="application/vnd.openxmlformats-officedocument.presentationml.notesSlide+xml"/>
  <Override PartName="/ppt/notesSlides/notesSlide285.xml" ContentType="application/vnd.openxmlformats-officedocument.presentationml.notesSlide+xml"/>
  <Override PartName="/ppt/slides/slide24.xml" ContentType="application/vnd.openxmlformats-officedocument.presentationml.slide+xml"/>
  <Override PartName="/ppt/slides/slide71.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notesSlides/notesSlide263.xml" ContentType="application/vnd.openxmlformats-officedocument.presentationml.notesSlide+xml"/>
  <Override PartName="/ppt/slides/slide2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62.xml" ContentType="application/vnd.openxmlformats-officedocument.presentationml.notesSlide+xml"/>
  <Override PartName="/ppt/slides/slide179.xml" ContentType="application/vnd.openxmlformats-officedocument.presentationml.slide+xml"/>
  <Override PartName="/ppt/notesSlides/notesSlide178.xml" ContentType="application/vnd.openxmlformats-officedocument.presentationml.notesSlide+xml"/>
  <Override PartName="/ppt/notesSlides/notesSlide241.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35.xml" ContentType="application/vnd.openxmlformats-officedocument.presentationml.slide+xml"/>
  <Override PartName="/ppt/slides/slide182.xml" ContentType="application/vnd.openxmlformats-officedocument.presentationml.slide+xml"/>
  <Override PartName="/ppt/notesSlides/notesSlide279.xml" ContentType="application/vnd.openxmlformats-officedocument.presentationml.notes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notesSlides/notesSlide78.xml" ContentType="application/vnd.openxmlformats-officedocument.presentationml.notesSlide+xml"/>
  <Override PartName="/ppt/notesSlides/notesSlide134.xml" ContentType="application/vnd.openxmlformats-officedocument.presentationml.notesSlide+xml"/>
  <Override PartName="/ppt/notesSlides/notesSlide181.xml" ContentType="application/vnd.openxmlformats-officedocument.presentationml.notesSlide+xml"/>
  <Override PartName="/ppt/slides/slide18.xml" ContentType="application/vnd.openxmlformats-officedocument.presentationml.slide+xml"/>
  <Override PartName="/ppt/slides/slide65.xml" ContentType="application/vnd.openxmlformats-officedocument.presentationml.slide+xml"/>
  <Override PartName="/ppt/slides/slide236.xml" ContentType="application/vnd.openxmlformats-officedocument.presentationml.slide+xml"/>
  <Override PartName="/ppt/slides/slide283.xml" ContentType="application/vnd.openxmlformats-officedocument.presentationml.slide+xml"/>
  <Override PartName="/ppt/notesSlides/notesSlide112.xml" ContentType="application/vnd.openxmlformats-officedocument.presentationml.notesSlide+xml"/>
  <Override PartName="/ppt/notesSlides/notesSlide25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56.xml" ContentType="application/vnd.openxmlformats-officedocument.presentationml.notesSlide+xml"/>
  <Override PartName="/ppt/notesSlides/notesSlide235.xml" ContentType="application/vnd.openxmlformats-officedocument.presentationml.notesSlide+xml"/>
  <Override PartName="/ppt/notesSlides/notesSlide282.xml" ContentType="application/vnd.openxmlformats-officedocument.presentationml.notesSlide+xml"/>
  <Override PartName="/ppt/slides/slide214.xml" ContentType="application/vnd.openxmlformats-officedocument.presentationml.slide+xml"/>
  <Override PartName="/ppt/slides/slide261.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21.xml" ContentType="application/vnd.openxmlformats-officedocument.presentationml.slide+xml"/>
  <Override PartName="/ppt/slides/slide198.xml" ContentType="application/vnd.openxmlformats-officedocument.presentationml.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notesSlides/notesSlide26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95"/>
  </p:notesMasterIdLst>
  <p:sldIdLst>
    <p:sldId id="256" r:id="rId2"/>
    <p:sldId id="297" r:id="rId3"/>
    <p:sldId id="708" r:id="rId4"/>
    <p:sldId id="779" r:id="rId5"/>
    <p:sldId id="819" r:id="rId6"/>
    <p:sldId id="820" r:id="rId7"/>
    <p:sldId id="821" r:id="rId8"/>
    <p:sldId id="822" r:id="rId9"/>
    <p:sldId id="823" r:id="rId10"/>
    <p:sldId id="824" r:id="rId11"/>
    <p:sldId id="825" r:id="rId12"/>
    <p:sldId id="826" r:id="rId13"/>
    <p:sldId id="827" r:id="rId14"/>
    <p:sldId id="828" r:id="rId15"/>
    <p:sldId id="829" r:id="rId16"/>
    <p:sldId id="830" r:id="rId17"/>
    <p:sldId id="831" r:id="rId18"/>
    <p:sldId id="832" r:id="rId19"/>
    <p:sldId id="833" r:id="rId20"/>
    <p:sldId id="834" r:id="rId21"/>
    <p:sldId id="835" r:id="rId22"/>
    <p:sldId id="836" r:id="rId23"/>
    <p:sldId id="837" r:id="rId24"/>
    <p:sldId id="838" r:id="rId25"/>
    <p:sldId id="839" r:id="rId26"/>
    <p:sldId id="840" r:id="rId27"/>
    <p:sldId id="1073" r:id="rId28"/>
    <p:sldId id="853" r:id="rId29"/>
    <p:sldId id="1044" r:id="rId30"/>
    <p:sldId id="1045" r:id="rId31"/>
    <p:sldId id="1046" r:id="rId32"/>
    <p:sldId id="1047" r:id="rId33"/>
    <p:sldId id="1048" r:id="rId34"/>
    <p:sldId id="1049" r:id="rId35"/>
    <p:sldId id="1050" r:id="rId36"/>
    <p:sldId id="1051" r:id="rId37"/>
    <p:sldId id="1052" r:id="rId38"/>
    <p:sldId id="1053" r:id="rId39"/>
    <p:sldId id="1054" r:id="rId40"/>
    <p:sldId id="1055" r:id="rId41"/>
    <p:sldId id="1056" r:id="rId42"/>
    <p:sldId id="1057" r:id="rId43"/>
    <p:sldId id="1058" r:id="rId44"/>
    <p:sldId id="1059" r:id="rId45"/>
    <p:sldId id="1060" r:id="rId46"/>
    <p:sldId id="1061" r:id="rId47"/>
    <p:sldId id="1062" r:id="rId48"/>
    <p:sldId id="1063" r:id="rId49"/>
    <p:sldId id="1064" r:id="rId50"/>
    <p:sldId id="1066" r:id="rId51"/>
    <p:sldId id="1067" r:id="rId52"/>
    <p:sldId id="1068" r:id="rId53"/>
    <p:sldId id="1069" r:id="rId54"/>
    <p:sldId id="1070" r:id="rId55"/>
    <p:sldId id="1071" r:id="rId56"/>
    <p:sldId id="1072" r:id="rId57"/>
    <p:sldId id="1110" r:id="rId58"/>
    <p:sldId id="1043" r:id="rId59"/>
    <p:sldId id="1075" r:id="rId60"/>
    <p:sldId id="1076" r:id="rId61"/>
    <p:sldId id="1077" r:id="rId62"/>
    <p:sldId id="1078" r:id="rId63"/>
    <p:sldId id="1079" r:id="rId64"/>
    <p:sldId id="1080" r:id="rId65"/>
    <p:sldId id="1081" r:id="rId66"/>
    <p:sldId id="1082" r:id="rId67"/>
    <p:sldId id="1083" r:id="rId68"/>
    <p:sldId id="1084" r:id="rId69"/>
    <p:sldId id="1085" r:id="rId70"/>
    <p:sldId id="1086" r:id="rId71"/>
    <p:sldId id="1087" r:id="rId72"/>
    <p:sldId id="1088" r:id="rId73"/>
    <p:sldId id="1089" r:id="rId74"/>
    <p:sldId id="1090" r:id="rId75"/>
    <p:sldId id="1091" r:id="rId76"/>
    <p:sldId id="1092" r:id="rId77"/>
    <p:sldId id="1093" r:id="rId78"/>
    <p:sldId id="1094" r:id="rId79"/>
    <p:sldId id="1095" r:id="rId80"/>
    <p:sldId id="1096" r:id="rId81"/>
    <p:sldId id="1097" r:id="rId82"/>
    <p:sldId id="1098" r:id="rId83"/>
    <p:sldId id="1099" r:id="rId84"/>
    <p:sldId id="1100" r:id="rId85"/>
    <p:sldId id="1101" r:id="rId86"/>
    <p:sldId id="1111" r:id="rId87"/>
    <p:sldId id="1102" r:id="rId88"/>
    <p:sldId id="1103" r:id="rId89"/>
    <p:sldId id="1104" r:id="rId90"/>
    <p:sldId id="1105" r:id="rId91"/>
    <p:sldId id="1106" r:id="rId92"/>
    <p:sldId id="1107" r:id="rId93"/>
    <p:sldId id="1108" r:id="rId94"/>
    <p:sldId id="1109" r:id="rId95"/>
    <p:sldId id="1074" r:id="rId96"/>
    <p:sldId id="977" r:id="rId97"/>
    <p:sldId id="978" r:id="rId98"/>
    <p:sldId id="979" r:id="rId99"/>
    <p:sldId id="980" r:id="rId100"/>
    <p:sldId id="982" r:id="rId101"/>
    <p:sldId id="983" r:id="rId102"/>
    <p:sldId id="984" r:id="rId103"/>
    <p:sldId id="985" r:id="rId104"/>
    <p:sldId id="986" r:id="rId105"/>
    <p:sldId id="987" r:id="rId106"/>
    <p:sldId id="988" r:id="rId107"/>
    <p:sldId id="989" r:id="rId108"/>
    <p:sldId id="990" r:id="rId109"/>
    <p:sldId id="991" r:id="rId110"/>
    <p:sldId id="992" r:id="rId111"/>
    <p:sldId id="993" r:id="rId112"/>
    <p:sldId id="994" r:id="rId113"/>
    <p:sldId id="995" r:id="rId114"/>
    <p:sldId id="996" r:id="rId115"/>
    <p:sldId id="997" r:id="rId116"/>
    <p:sldId id="998" r:id="rId117"/>
    <p:sldId id="999" r:id="rId118"/>
    <p:sldId id="1000" r:id="rId119"/>
    <p:sldId id="1001" r:id="rId120"/>
    <p:sldId id="1002" r:id="rId121"/>
    <p:sldId id="1003" r:id="rId122"/>
    <p:sldId id="1004" r:id="rId123"/>
    <p:sldId id="1005" r:id="rId124"/>
    <p:sldId id="1006" r:id="rId125"/>
    <p:sldId id="1007" r:id="rId126"/>
    <p:sldId id="1008" r:id="rId127"/>
    <p:sldId id="1009" r:id="rId128"/>
    <p:sldId id="1010" r:id="rId129"/>
    <p:sldId id="1011" r:id="rId130"/>
    <p:sldId id="1042" r:id="rId131"/>
    <p:sldId id="975" r:id="rId132"/>
    <p:sldId id="1013" r:id="rId133"/>
    <p:sldId id="1014" r:id="rId134"/>
    <p:sldId id="1015" r:id="rId135"/>
    <p:sldId id="1016" r:id="rId136"/>
    <p:sldId id="1017" r:id="rId137"/>
    <p:sldId id="1018" r:id="rId138"/>
    <p:sldId id="1019" r:id="rId139"/>
    <p:sldId id="1020" r:id="rId140"/>
    <p:sldId id="1021" r:id="rId141"/>
    <p:sldId id="1022" r:id="rId142"/>
    <p:sldId id="1023" r:id="rId143"/>
    <p:sldId id="1024" r:id="rId144"/>
    <p:sldId id="1025" r:id="rId145"/>
    <p:sldId id="1026" r:id="rId146"/>
    <p:sldId id="1027" r:id="rId147"/>
    <p:sldId id="1028" r:id="rId148"/>
    <p:sldId id="1029" r:id="rId149"/>
    <p:sldId id="1030" r:id="rId150"/>
    <p:sldId id="1031" r:id="rId151"/>
    <p:sldId id="1032" r:id="rId152"/>
    <p:sldId id="1033" r:id="rId153"/>
    <p:sldId id="1034" r:id="rId154"/>
    <p:sldId id="1035" r:id="rId155"/>
    <p:sldId id="1036" r:id="rId156"/>
    <p:sldId id="1038" r:id="rId157"/>
    <p:sldId id="1037" r:id="rId158"/>
    <p:sldId id="1039" r:id="rId159"/>
    <p:sldId id="1040" r:id="rId160"/>
    <p:sldId id="1041" r:id="rId161"/>
    <p:sldId id="1012" r:id="rId162"/>
    <p:sldId id="925" r:id="rId163"/>
    <p:sldId id="926" r:id="rId164"/>
    <p:sldId id="927" r:id="rId165"/>
    <p:sldId id="928" r:id="rId166"/>
    <p:sldId id="929" r:id="rId167"/>
    <p:sldId id="930" r:id="rId168"/>
    <p:sldId id="931" r:id="rId169"/>
    <p:sldId id="932" r:id="rId170"/>
    <p:sldId id="933" r:id="rId171"/>
    <p:sldId id="934" r:id="rId172"/>
    <p:sldId id="935" r:id="rId173"/>
    <p:sldId id="936" r:id="rId174"/>
    <p:sldId id="937" r:id="rId175"/>
    <p:sldId id="938" r:id="rId176"/>
    <p:sldId id="939" r:id="rId177"/>
    <p:sldId id="940" r:id="rId178"/>
    <p:sldId id="941" r:id="rId179"/>
    <p:sldId id="942" r:id="rId180"/>
    <p:sldId id="943" r:id="rId181"/>
    <p:sldId id="944" r:id="rId182"/>
    <p:sldId id="945" r:id="rId183"/>
    <p:sldId id="946" r:id="rId184"/>
    <p:sldId id="924" r:id="rId185"/>
    <p:sldId id="974" r:id="rId186"/>
    <p:sldId id="948" r:id="rId187"/>
    <p:sldId id="949" r:id="rId188"/>
    <p:sldId id="950" r:id="rId189"/>
    <p:sldId id="951" r:id="rId190"/>
    <p:sldId id="952" r:id="rId191"/>
    <p:sldId id="953" r:id="rId192"/>
    <p:sldId id="954" r:id="rId193"/>
    <p:sldId id="955" r:id="rId194"/>
    <p:sldId id="956" r:id="rId195"/>
    <p:sldId id="957" r:id="rId196"/>
    <p:sldId id="959" r:id="rId197"/>
    <p:sldId id="960" r:id="rId198"/>
    <p:sldId id="961" r:id="rId199"/>
    <p:sldId id="962" r:id="rId200"/>
    <p:sldId id="963" r:id="rId201"/>
    <p:sldId id="964" r:id="rId202"/>
    <p:sldId id="965" r:id="rId203"/>
    <p:sldId id="966" r:id="rId204"/>
    <p:sldId id="967" r:id="rId205"/>
    <p:sldId id="968" r:id="rId206"/>
    <p:sldId id="969" r:id="rId207"/>
    <p:sldId id="970" r:id="rId208"/>
    <p:sldId id="971" r:id="rId209"/>
    <p:sldId id="972" r:id="rId210"/>
    <p:sldId id="973" r:id="rId211"/>
    <p:sldId id="947" r:id="rId212"/>
    <p:sldId id="888" r:id="rId213"/>
    <p:sldId id="889" r:id="rId214"/>
    <p:sldId id="890" r:id="rId215"/>
    <p:sldId id="891" r:id="rId216"/>
    <p:sldId id="892" r:id="rId217"/>
    <p:sldId id="893" r:id="rId218"/>
    <p:sldId id="894" r:id="rId219"/>
    <p:sldId id="895" r:id="rId220"/>
    <p:sldId id="896" r:id="rId221"/>
    <p:sldId id="897" r:id="rId222"/>
    <p:sldId id="898" r:id="rId223"/>
    <p:sldId id="899" r:id="rId224"/>
    <p:sldId id="900" r:id="rId225"/>
    <p:sldId id="901" r:id="rId226"/>
    <p:sldId id="902" r:id="rId227"/>
    <p:sldId id="903" r:id="rId228"/>
    <p:sldId id="904" r:id="rId229"/>
    <p:sldId id="905" r:id="rId230"/>
    <p:sldId id="906" r:id="rId231"/>
    <p:sldId id="907" r:id="rId232"/>
    <p:sldId id="908" r:id="rId233"/>
    <p:sldId id="909" r:id="rId234"/>
    <p:sldId id="910" r:id="rId235"/>
    <p:sldId id="911" r:id="rId236"/>
    <p:sldId id="912" r:id="rId237"/>
    <p:sldId id="913" r:id="rId238"/>
    <p:sldId id="914" r:id="rId239"/>
    <p:sldId id="915" r:id="rId240"/>
    <p:sldId id="916" r:id="rId241"/>
    <p:sldId id="917" r:id="rId242"/>
    <p:sldId id="918" r:id="rId243"/>
    <p:sldId id="919" r:id="rId244"/>
    <p:sldId id="920" r:id="rId245"/>
    <p:sldId id="921" r:id="rId246"/>
    <p:sldId id="923" r:id="rId247"/>
    <p:sldId id="887" r:id="rId248"/>
    <p:sldId id="859" r:id="rId249"/>
    <p:sldId id="858" r:id="rId250"/>
    <p:sldId id="860" r:id="rId251"/>
    <p:sldId id="861" r:id="rId252"/>
    <p:sldId id="862" r:id="rId253"/>
    <p:sldId id="863" r:id="rId254"/>
    <p:sldId id="864" r:id="rId255"/>
    <p:sldId id="865" r:id="rId256"/>
    <p:sldId id="866" r:id="rId257"/>
    <p:sldId id="867" r:id="rId258"/>
    <p:sldId id="868" r:id="rId259"/>
    <p:sldId id="869" r:id="rId260"/>
    <p:sldId id="870" r:id="rId261"/>
    <p:sldId id="871" r:id="rId262"/>
    <p:sldId id="872" r:id="rId263"/>
    <p:sldId id="873" r:id="rId264"/>
    <p:sldId id="874" r:id="rId265"/>
    <p:sldId id="875" r:id="rId266"/>
    <p:sldId id="876" r:id="rId267"/>
    <p:sldId id="877" r:id="rId268"/>
    <p:sldId id="878" r:id="rId269"/>
    <p:sldId id="879" r:id="rId270"/>
    <p:sldId id="880" r:id="rId271"/>
    <p:sldId id="881" r:id="rId272"/>
    <p:sldId id="882" r:id="rId273"/>
    <p:sldId id="883" r:id="rId274"/>
    <p:sldId id="884" r:id="rId275"/>
    <p:sldId id="885" r:id="rId276"/>
    <p:sldId id="886" r:id="rId277"/>
    <p:sldId id="857" r:id="rId278"/>
    <p:sldId id="854" r:id="rId279"/>
    <p:sldId id="855" r:id="rId280"/>
    <p:sldId id="856" r:id="rId281"/>
    <p:sldId id="846" r:id="rId282"/>
    <p:sldId id="847" r:id="rId283"/>
    <p:sldId id="848" r:id="rId284"/>
    <p:sldId id="849" r:id="rId285"/>
    <p:sldId id="850" r:id="rId286"/>
    <p:sldId id="851" r:id="rId287"/>
    <p:sldId id="852" r:id="rId288"/>
    <p:sldId id="841" r:id="rId289"/>
    <p:sldId id="842" r:id="rId290"/>
    <p:sldId id="843" r:id="rId291"/>
    <p:sldId id="844" r:id="rId292"/>
    <p:sldId id="845" r:id="rId293"/>
    <p:sldId id="296" r:id="rId29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14" autoAdjust="0"/>
    <p:restoredTop sz="94859" autoAdjust="0"/>
  </p:normalViewPr>
  <p:slideViewPr>
    <p:cSldViewPr snapToGrid="0">
      <p:cViewPr>
        <p:scale>
          <a:sx n="80" d="100"/>
          <a:sy n="80" d="100"/>
        </p:scale>
        <p:origin x="-461"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71" Type="http://schemas.openxmlformats.org/officeDocument/2006/relationships/slide" Target="slides/slide270.xml"/><Relationship Id="rId276" Type="http://schemas.openxmlformats.org/officeDocument/2006/relationships/slide" Target="slides/slide275.xml"/><Relationship Id="rId292" Type="http://schemas.openxmlformats.org/officeDocument/2006/relationships/slide" Target="slides/slide291.xml"/><Relationship Id="rId297" Type="http://schemas.openxmlformats.org/officeDocument/2006/relationships/viewProps" Target="viewProps.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287" Type="http://schemas.openxmlformats.org/officeDocument/2006/relationships/slide" Target="slides/slide286.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slide" Target="slides/slide28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theme" Target="theme/theme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notesMaster" Target="notesMasters/notes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presProps" Target="presProps.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56.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8.xml"/><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59.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61.xml"/><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262.xml"/><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63.xml"/><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264.xml"/><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265.xml"/><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66.xml"/><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67.xml"/><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68.xml"/><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70.xml"/><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271.xml"/><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272.xml"/><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273.xml"/><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274.xml"/><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75.xml"/><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276.xml"/><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277.xml"/><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278.xml"/><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279.xml"/><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280.xml"/><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281.xml"/><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282.xml"/><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283.xml"/><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284.xml"/><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285.xml"/><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286.xml"/><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287.xml"/><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2" Type="http://schemas.openxmlformats.org/officeDocument/2006/relationships/notesSlide" Target="../notesSlides/notesSlide288.xml"/><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notesSlide" Target="../notesSlides/notesSlide289.xml"/><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2" Type="http://schemas.openxmlformats.org/officeDocument/2006/relationships/notesSlide" Target="../notesSlides/notesSlide290.xml"/><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291.xml"/><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notesSlide" Target="../notesSlides/notesSlide292.xml"/><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3.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Bookman Old Style" pitchFamily="18" charset="0"/>
                <a:ea typeface="Calibri"/>
                <a:cs typeface="Calibri"/>
                <a:sym typeface="Calibri"/>
              </a:rPr>
              <a:t>PARASHA </a:t>
            </a:r>
            <a:r>
              <a:rPr lang="en-US" sz="2400" dirty="0" smtClean="0">
                <a:latin typeface="Bookman Old Style" pitchFamily="18" charset="0"/>
                <a:ea typeface="Calibri"/>
                <a:cs typeface="Calibri"/>
                <a:sym typeface="Calibri"/>
              </a:rPr>
              <a:t>VAYIKRA</a:t>
            </a:r>
          </a:p>
          <a:p>
            <a:pPr marL="0" marR="0" lvl="0" indent="0" algn="ctr" rtl="0">
              <a:lnSpc>
                <a:spcPct val="90000"/>
              </a:lnSpc>
              <a:spcBef>
                <a:spcPts val="0"/>
              </a:spcBef>
              <a:spcAft>
                <a:spcPts val="0"/>
              </a:spcAft>
              <a:buNone/>
            </a:pPr>
            <a:r>
              <a:rPr lang="en-US" sz="2400" dirty="0" smtClean="0">
                <a:latin typeface="Bookman Old Style" pitchFamily="18" charset="0"/>
                <a:ea typeface="Calibri"/>
                <a:cs typeface="Calibri"/>
                <a:sym typeface="Calibri"/>
              </a:rPr>
              <a:t>Respuesta Moderna al Llamado</a:t>
            </a:r>
            <a:endParaRPr lang="en-US" sz="2400" dirty="0" smtClean="0">
              <a:latin typeface="Bookman Old Style" pitchFamily="18" charset="0"/>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Por: Eliyahu BaYonah</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050" name="Picture 2"/>
          <p:cNvPicPr>
            <a:picLocks noChangeAspect="1" noChangeArrowheads="1"/>
          </p:cNvPicPr>
          <p:nvPr/>
        </p:nvPicPr>
        <p:blipFill>
          <a:blip r:embed="rId3"/>
          <a:srcRect/>
          <a:stretch>
            <a:fillRect/>
          </a:stretch>
        </p:blipFill>
        <p:spPr bwMode="auto">
          <a:xfrm>
            <a:off x="471488" y="1409700"/>
            <a:ext cx="8254465" cy="4862513"/>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i="1" dirty="0" err="1" smtClean="0">
                <a:latin typeface="Bookman Old Style" pitchFamily="18" charset="0"/>
              </a:rPr>
              <a:t>Ma</a:t>
            </a:r>
            <a:r>
              <a:rPr lang="es-ES" sz="2400" i="1" dirty="0" smtClean="0">
                <a:latin typeface="Bookman Old Style" pitchFamily="18" charset="0"/>
              </a:rPr>
              <a:t> </a:t>
            </a:r>
            <a:r>
              <a:rPr lang="es-ES" sz="2400" i="1" dirty="0" err="1" smtClean="0">
                <a:latin typeface="Bookman Old Style" pitchFamily="18" charset="0"/>
              </a:rPr>
              <a:t>ahabtí</a:t>
            </a:r>
            <a:r>
              <a:rPr lang="es-ES" sz="2400" i="1" dirty="0" smtClean="0">
                <a:latin typeface="Bookman Old Style" pitchFamily="18" charset="0"/>
              </a:rPr>
              <a:t> </a:t>
            </a:r>
            <a:r>
              <a:rPr lang="es-ES" sz="2400" i="1" dirty="0" err="1" smtClean="0">
                <a:latin typeface="Bookman Old Style" pitchFamily="18" charset="0"/>
              </a:rPr>
              <a:t>torateja</a:t>
            </a:r>
            <a:r>
              <a:rPr lang="es-ES" sz="2400" i="1" dirty="0" smtClean="0">
                <a:latin typeface="Bookman Old Style" pitchFamily="18" charset="0"/>
              </a:rPr>
              <a:t> </a:t>
            </a:r>
            <a:r>
              <a:rPr lang="es-ES" sz="2400" i="1" dirty="0" err="1" smtClean="0">
                <a:latin typeface="Bookman Old Style" pitchFamily="18" charset="0"/>
              </a:rPr>
              <a:t>kol</a:t>
            </a:r>
            <a:r>
              <a:rPr lang="es-ES" sz="2400" i="1" dirty="0" smtClean="0">
                <a:latin typeface="Bookman Old Style" pitchFamily="18" charset="0"/>
              </a:rPr>
              <a:t> </a:t>
            </a:r>
            <a:r>
              <a:rPr lang="es-ES" sz="2400" i="1" dirty="0" err="1" smtClean="0">
                <a:latin typeface="Bookman Old Style" pitchFamily="18" charset="0"/>
              </a:rPr>
              <a:t>hayom</a:t>
            </a:r>
            <a:r>
              <a:rPr lang="es-ES" sz="2400" i="1" dirty="0" smtClean="0">
                <a:latin typeface="Bookman Old Style" pitchFamily="18" charset="0"/>
              </a:rPr>
              <a:t> hi </a:t>
            </a:r>
            <a:r>
              <a:rPr lang="es-ES" sz="2400" i="1" dirty="0" err="1" smtClean="0">
                <a:latin typeface="Bookman Old Style" pitchFamily="18" charset="0"/>
              </a:rPr>
              <a:t>sijati</a:t>
            </a:r>
            <a:r>
              <a:rPr lang="es-ES" sz="2400" i="1" dirty="0" smtClean="0">
                <a:latin typeface="Bookman Old Style" pitchFamily="18" charset="0"/>
              </a:rPr>
              <a:t>.</a:t>
            </a:r>
          </a:p>
          <a:p>
            <a:r>
              <a:rPr lang="es-ES" sz="2400" i="1" dirty="0" err="1" smtClean="0">
                <a:latin typeface="Bookman Old Style" pitchFamily="18" charset="0"/>
              </a:rPr>
              <a:t>Meoyebay</a:t>
            </a:r>
            <a:r>
              <a:rPr lang="es-ES" sz="2400" i="1" dirty="0" smtClean="0">
                <a:latin typeface="Bookman Old Style" pitchFamily="18" charset="0"/>
              </a:rPr>
              <a:t> </a:t>
            </a:r>
            <a:r>
              <a:rPr lang="es-ES" sz="2400" i="1" dirty="0" err="1" smtClean="0">
                <a:latin typeface="Bookman Old Style" pitchFamily="18" charset="0"/>
              </a:rPr>
              <a:t>tejajemeni</a:t>
            </a:r>
            <a:r>
              <a:rPr lang="es-ES" sz="2400" i="1" dirty="0" smtClean="0">
                <a:latin typeface="Bookman Old Style" pitchFamily="18" charset="0"/>
              </a:rPr>
              <a:t> </a:t>
            </a:r>
            <a:r>
              <a:rPr lang="es-ES" sz="2400" i="1" dirty="0" err="1" smtClean="0">
                <a:latin typeface="Bookman Old Style" pitchFamily="18" charset="0"/>
              </a:rPr>
              <a:t>mitzvoteja</a:t>
            </a:r>
            <a:r>
              <a:rPr lang="es-ES" sz="2400" i="1" dirty="0" smtClean="0">
                <a:latin typeface="Bookman Old Style" pitchFamily="18" charset="0"/>
              </a:rPr>
              <a:t> </a:t>
            </a:r>
            <a:r>
              <a:rPr lang="es-ES" sz="2400" i="1" dirty="0" err="1" smtClean="0">
                <a:latin typeface="Bookman Old Style" pitchFamily="18" charset="0"/>
              </a:rPr>
              <a:t>ki</a:t>
            </a:r>
            <a:r>
              <a:rPr lang="es-ES" sz="2400" i="1" dirty="0" smtClean="0">
                <a:latin typeface="Bookman Old Style" pitchFamily="18" charset="0"/>
              </a:rPr>
              <a:t> </a:t>
            </a:r>
            <a:r>
              <a:rPr lang="es-ES" sz="2400" i="1" dirty="0" err="1" smtClean="0">
                <a:latin typeface="Bookman Old Style" pitchFamily="18" charset="0"/>
              </a:rPr>
              <a:t>leolam</a:t>
            </a:r>
            <a:r>
              <a:rPr lang="es-ES" sz="2400" i="1" dirty="0" smtClean="0">
                <a:latin typeface="Bookman Old Style" pitchFamily="18" charset="0"/>
              </a:rPr>
              <a:t> hi </a:t>
            </a:r>
            <a:r>
              <a:rPr lang="es-ES" sz="2400" i="1" dirty="0" err="1" smtClean="0">
                <a:latin typeface="Bookman Old Style" pitchFamily="18" charset="0"/>
              </a:rPr>
              <a:t>li</a:t>
            </a:r>
            <a:endParaRPr lang="es-ES" sz="2400" i="1" dirty="0" smtClean="0">
              <a:latin typeface="Bookman Old Style" pitchFamily="18" charset="0"/>
            </a:endParaRPr>
          </a:p>
          <a:p>
            <a:r>
              <a:rPr lang="es-ES" sz="2400" i="1" dirty="0" err="1" smtClean="0">
                <a:latin typeface="Bookman Old Style" pitchFamily="18" charset="0"/>
              </a:rPr>
              <a:t>Ner</a:t>
            </a:r>
            <a:r>
              <a:rPr lang="es-ES" sz="2400" i="1" dirty="0" smtClean="0">
                <a:latin typeface="Bookman Old Style" pitchFamily="18" charset="0"/>
              </a:rPr>
              <a:t> </a:t>
            </a:r>
            <a:r>
              <a:rPr lang="es-ES" sz="2400" i="1" dirty="0" err="1" smtClean="0">
                <a:latin typeface="Bookman Old Style" pitchFamily="18" charset="0"/>
              </a:rPr>
              <a:t>leragli</a:t>
            </a:r>
            <a:r>
              <a:rPr lang="es-ES" sz="2400" i="1" dirty="0" smtClean="0">
                <a:latin typeface="Bookman Old Style" pitchFamily="18" charset="0"/>
              </a:rPr>
              <a:t> </a:t>
            </a:r>
            <a:r>
              <a:rPr lang="es-ES" sz="2400" i="1" dirty="0" err="1" smtClean="0">
                <a:latin typeface="Bookman Old Style" pitchFamily="18" charset="0"/>
              </a:rPr>
              <a:t>debareja</a:t>
            </a:r>
            <a:r>
              <a:rPr lang="es-ES" sz="2400" i="1" dirty="0" smtClean="0">
                <a:latin typeface="Bookman Old Style" pitchFamily="18" charset="0"/>
              </a:rPr>
              <a:t> </a:t>
            </a:r>
            <a:r>
              <a:rPr lang="es-ES" sz="2400" i="1" dirty="0" err="1" smtClean="0">
                <a:latin typeface="Bookman Old Style" pitchFamily="18" charset="0"/>
              </a:rPr>
              <a:t>veor</a:t>
            </a:r>
            <a:r>
              <a:rPr lang="es-ES" sz="2400" i="1" dirty="0" smtClean="0">
                <a:latin typeface="Bookman Old Style" pitchFamily="18" charset="0"/>
              </a:rPr>
              <a:t> </a:t>
            </a:r>
            <a:r>
              <a:rPr lang="es-ES" sz="2400" i="1" dirty="0" err="1" smtClean="0">
                <a:latin typeface="Bookman Old Style" pitchFamily="18" charset="0"/>
              </a:rPr>
              <a:t>lintibati</a:t>
            </a:r>
            <a:r>
              <a:rPr lang="es-ES" sz="2400" i="1" dirty="0" smtClean="0">
                <a:latin typeface="Bookman Old Style" pitchFamily="18" charset="0"/>
              </a:rPr>
              <a:t>.</a:t>
            </a:r>
            <a:endParaRPr lang="en-US" sz="2400"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000" b="1" dirty="0" smtClean="0">
                <a:latin typeface="Bookman Old Style" pitchFamily="18" charset="0"/>
              </a:rPr>
              <a:t>Leviticus 1:1 - 5:26 y Yeshayahu 43:21 al 44:23</a:t>
            </a:r>
            <a:endParaRPr lang="es-CO" sz="2000" b="1" dirty="0" smtClean="0">
              <a:latin typeface="Bookman Old Style" pitchFamily="18" charset="0"/>
            </a:endParaRPr>
          </a:p>
          <a:p>
            <a:r>
              <a:rPr lang="es-CO" b="1" dirty="0" smtClean="0">
                <a:latin typeface="Bookman Old Style" pitchFamily="18" charset="0"/>
              </a:rPr>
              <a:t>1:1       </a:t>
            </a:r>
            <a:r>
              <a:rPr lang="es-CO" dirty="0" smtClean="0">
                <a:latin typeface="Bookman Old Style" pitchFamily="18" charset="0"/>
              </a:rPr>
              <a:t>Y llamó (el Eterno) a Moisés, y le habló el Eterno desde la tienda de asignación, diciendo:</a:t>
            </a:r>
            <a:endParaRPr lang="en-US" dirty="0" smtClean="0">
              <a:latin typeface="Bookman Old Style" pitchFamily="18" charset="0"/>
            </a:endParaRPr>
          </a:p>
          <a:p>
            <a:r>
              <a:rPr lang="es-CO" b="1" dirty="0" smtClean="0">
                <a:latin typeface="Bookman Old Style" pitchFamily="18" charset="0"/>
              </a:rPr>
              <a:t>Vayikrá el-Moshé </a:t>
            </a:r>
            <a:r>
              <a:rPr lang="es-CO" b="1" dirty="0" err="1" smtClean="0">
                <a:latin typeface="Bookman Old Style" pitchFamily="18" charset="0"/>
              </a:rPr>
              <a:t>vayedaber</a:t>
            </a:r>
            <a:r>
              <a:rPr lang="es-CO" b="1" dirty="0" smtClean="0">
                <a:latin typeface="Bookman Old Style" pitchFamily="18" charset="0"/>
              </a:rPr>
              <a:t> Adonay </a:t>
            </a:r>
            <a:r>
              <a:rPr lang="es-CO" b="1" dirty="0" err="1" smtClean="0">
                <a:latin typeface="Bookman Old Style" pitchFamily="18" charset="0"/>
              </a:rPr>
              <a:t>elav</a:t>
            </a:r>
            <a:r>
              <a:rPr lang="es-CO" b="1" dirty="0" smtClean="0">
                <a:latin typeface="Bookman Old Style" pitchFamily="18" charset="0"/>
              </a:rPr>
              <a:t> </a:t>
            </a:r>
            <a:r>
              <a:rPr lang="es-CO" b="1" dirty="0" err="1" smtClean="0">
                <a:latin typeface="Bookman Old Style" pitchFamily="18" charset="0"/>
              </a:rPr>
              <a:t>me'Ohel</a:t>
            </a:r>
            <a:r>
              <a:rPr lang="es-CO" b="1" dirty="0" smtClean="0">
                <a:latin typeface="Bookman Old Style" pitchFamily="18" charset="0"/>
              </a:rPr>
              <a:t> </a:t>
            </a:r>
            <a:r>
              <a:rPr lang="es-CO" b="1" dirty="0" err="1" smtClean="0">
                <a:latin typeface="Bookman Old Style" pitchFamily="18" charset="0"/>
              </a:rPr>
              <a:t>Mo'ed</a:t>
            </a:r>
            <a:r>
              <a:rPr lang="es-CO" b="1" dirty="0" smtClean="0">
                <a:latin typeface="Bookman Old Style" pitchFamily="18" charset="0"/>
              </a:rPr>
              <a:t> </a:t>
            </a:r>
            <a:r>
              <a:rPr lang="es-CO" b="1" dirty="0" err="1" smtClean="0">
                <a:latin typeface="Bookman Old Style" pitchFamily="18" charset="0"/>
              </a:rPr>
              <a:t>lemor</a:t>
            </a:r>
            <a:r>
              <a:rPr lang="es-CO" b="1" dirty="0" smtClean="0">
                <a:latin typeface="Bookman Old Style" pitchFamily="18" charset="0"/>
              </a:rPr>
              <a:t>.</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MX" dirty="0" smtClean="0">
                <a:latin typeface="Bookman Old Style" pitchFamily="18" charset="0"/>
              </a:rPr>
              <a:t>En esta porción de la Torá, Dios describe las leyes del sacrificio animal. </a:t>
            </a:r>
          </a:p>
          <a:p>
            <a:r>
              <a:rPr lang="es-MX" dirty="0" smtClean="0">
                <a:latin typeface="Bookman Old Style" pitchFamily="18" charset="0"/>
              </a:rPr>
              <a:t>Dios explica los diferentes sacrificios que expiden la culpa o los pecados, y distingue entre los pecados cometidos inadvertidamente y los pecados cometidos a propósito.</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MX" dirty="0" smtClean="0">
                <a:latin typeface="Bookman Old Style" pitchFamily="18" charset="0"/>
              </a:rPr>
              <a:t>Moisés ha llevado a cabo una ceremonia para ungir la Carpa de la reunión designada y los sacerdotes que oficiarán en ella. </a:t>
            </a:r>
          </a:p>
          <a:p>
            <a:r>
              <a:rPr lang="es-MX" dirty="0" smtClean="0">
                <a:latin typeface="Bookman Old Style" pitchFamily="18" charset="0"/>
              </a:rPr>
              <a:t>Una nube ahora cubre la Carpa de la reunión designada, y la Presencia del Eterno llena el Tabernáculo.</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MX" dirty="0" smtClean="0">
                <a:latin typeface="Bookman Old Style" pitchFamily="18" charset="0"/>
              </a:rPr>
              <a:t>Dios llama a Moisés: “Explique a los hijos de Israel la manera de llevar ofrendas a Dios.</a:t>
            </a:r>
          </a:p>
          <a:p>
            <a:r>
              <a:rPr lang="es-MX" dirty="0" smtClean="0">
                <a:latin typeface="Bookman Old Style" pitchFamily="18" charset="0"/>
              </a:rPr>
              <a:t>Habrá ofrendas de animales y granos y frutas. </a:t>
            </a:r>
          </a:p>
          <a:p>
            <a:r>
              <a:rPr lang="es-MX" dirty="0" smtClean="0">
                <a:latin typeface="Bookman Old Style" pitchFamily="18" charset="0"/>
              </a:rPr>
              <a:t>Los animales para el sacrificio serán machos y sin mancha. </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MX" dirty="0" smtClean="0">
                <a:latin typeface="Bookman Old Style" pitchFamily="18" charset="0"/>
              </a:rPr>
              <a:t>Estos animales se matarán, se lavarán y se quemarán, de modo que cada uno humeará en el altar en la Carpa de la reunión designada. </a:t>
            </a:r>
          </a:p>
          <a:p>
            <a:r>
              <a:rPr lang="es-MX" dirty="0" smtClean="0">
                <a:latin typeface="Bookman Old Style" pitchFamily="18" charset="0"/>
              </a:rPr>
              <a:t>Esto será para una ofrenda de ascenso, una ofrenda hecha por fuego en expresión de conformidad con Dios y para hacer expiación ante Dios.</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MX" dirty="0" smtClean="0">
                <a:latin typeface="Bookman Old Style" pitchFamily="18" charset="0"/>
              </a:rPr>
              <a:t>“Para el grano, haz la ofrenda con harina de trigo fina, aceite e incienso. </a:t>
            </a:r>
          </a:p>
          <a:p>
            <a:r>
              <a:rPr lang="es-MX" dirty="0" smtClean="0">
                <a:latin typeface="Bookman Old Style" pitchFamily="18" charset="0"/>
              </a:rPr>
              <a:t>Ponlo directamente sobre el altar. </a:t>
            </a:r>
          </a:p>
          <a:p>
            <a:r>
              <a:rPr lang="es-MX" dirty="0" smtClean="0">
                <a:latin typeface="Bookman Old Style" pitchFamily="18" charset="0"/>
              </a:rPr>
              <a:t>Cualquier cosa con levadura se convertirá en una ofrenda de fuego. </a:t>
            </a:r>
          </a:p>
          <a:p>
            <a:r>
              <a:rPr lang="es-MX" dirty="0" smtClean="0">
                <a:latin typeface="Bookman Old Style" pitchFamily="18" charset="0"/>
              </a:rPr>
              <a:t>Condimentarás toda ofrenda de grano con sal.</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MX" dirty="0" smtClean="0">
                <a:latin typeface="Bookman Old Style" pitchFamily="18" charset="0"/>
              </a:rPr>
              <a:t>“Para las ofrendas de ganado y animales pequeños, toda la grasa pertenece a Dios. </a:t>
            </a:r>
          </a:p>
          <a:p>
            <a:r>
              <a:rPr lang="es-MX" dirty="0" smtClean="0">
                <a:latin typeface="Bookman Old Style" pitchFamily="18" charset="0"/>
              </a:rPr>
              <a:t>Será un estatuto eterno para sus descendientes en todas sus viviendas, no comer grasa ni sangre.</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b="1" i="1" dirty="0" smtClean="0">
                <a:latin typeface="Bookman Old Style" pitchFamily="18" charset="0"/>
              </a:rPr>
              <a:t>Pecados inadvertidos</a:t>
            </a:r>
          </a:p>
          <a:p>
            <a:r>
              <a:rPr lang="es-ES" dirty="0" smtClean="0">
                <a:latin typeface="Bookman Old Style" pitchFamily="18" charset="0"/>
              </a:rPr>
              <a:t>“Si una persona peca inadvertidamente, entonces se deben hacer ofrendas por el pecado. </a:t>
            </a:r>
          </a:p>
          <a:p>
            <a:r>
              <a:rPr lang="es-ES" dirty="0" smtClean="0">
                <a:latin typeface="Bookman Old Style" pitchFamily="18" charset="0"/>
              </a:rPr>
              <a:t>Si todo el concilio de Israel peca inadvertidamente y algo está escondido de la comunidad, se incurrirá en culpa. </a:t>
            </a: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Si el pecado se conoce en la comunidad, la comunidad traerá una ofrenda por el pecado.</a:t>
            </a:r>
          </a:p>
          <a:p>
            <a:r>
              <a:rPr lang="es-ES" dirty="0" smtClean="0">
                <a:latin typeface="Bookman Old Style" pitchFamily="18" charset="0"/>
              </a:rPr>
              <a:t>Los ancianos de la comunidad deben traer un toro y convertirlo en una ofrenda para limpiar a la comunidad del pecado.</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900" dirty="0" smtClean="0">
                <a:latin typeface="Bookman Old Style" pitchFamily="18" charset="0"/>
              </a:rPr>
              <a:t>“Si un príncipe comete un pecado, entonces ha incurrido en culpa. </a:t>
            </a:r>
          </a:p>
          <a:p>
            <a:r>
              <a:rPr lang="es-ES" sz="2900" dirty="0" smtClean="0">
                <a:latin typeface="Bookman Old Style" pitchFamily="18" charset="0"/>
              </a:rPr>
              <a:t>Tomará un macho de la especie de cabra y sacrificará su sangre sobre el altar de la ofrenda de ascenso, luego quemará su grasa en una ofrenda de fuego por la paz. </a:t>
            </a:r>
          </a:p>
          <a:p>
            <a:r>
              <a:rPr lang="es-ES" sz="2900" dirty="0" smtClean="0">
                <a:latin typeface="Bookman Old Style" pitchFamily="18" charset="0"/>
              </a:rPr>
              <a:t>Esta es una ofrenda para limpiarlo de pecado.</a:t>
            </a:r>
            <a:endParaRPr lang="en-US" sz="29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800" dirty="0" smtClean="0">
                <a:latin typeface="Bookman Old Style" pitchFamily="18" charset="0"/>
              </a:rPr>
              <a:t>“Si alguna persona de entre la gente peca haciendo algo que Dios manda que no se hará, entonces se incurrirá en culpa. </a:t>
            </a:r>
          </a:p>
          <a:p>
            <a:r>
              <a:rPr lang="es-ES" sz="2800" dirty="0" smtClean="0">
                <a:latin typeface="Bookman Old Style" pitchFamily="18" charset="0"/>
              </a:rPr>
              <a:t>Una cabra, sin mancha, será tomada por esta ofrenda por el pecado. </a:t>
            </a:r>
          </a:p>
          <a:p>
            <a:r>
              <a:rPr lang="es-ES" sz="2800" dirty="0" smtClean="0">
                <a:latin typeface="Bookman Old Style" pitchFamily="18" charset="0"/>
              </a:rPr>
              <a:t>Entonces el sacerdote hará que la grasa se convierta en humo como una expresión de conformidad con Dios. </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El sacerdote efectuará la expiación por él por su pecado y será perdonado.</a:t>
            </a:r>
          </a:p>
          <a:p>
            <a:r>
              <a:rPr lang="es-ES" dirty="0" smtClean="0">
                <a:latin typeface="Bookman Old Style" pitchFamily="18" charset="0"/>
              </a:rPr>
              <a:t>“Una persona incurre en culpa cuando es un testigo pero no testifica. </a:t>
            </a:r>
          </a:p>
          <a:p>
            <a:r>
              <a:rPr lang="es-ES" dirty="0" smtClean="0">
                <a:latin typeface="Bookman Old Style" pitchFamily="18" charset="0"/>
              </a:rPr>
              <a:t>Una persona incurre en culpa cuando toca un animal inmundo o un humano inmundo. </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Incluso cuando el contacto físico pasa desapercibido, se incurre en culpa cuando se descubre el pecado. </a:t>
            </a:r>
          </a:p>
          <a:p>
            <a:r>
              <a:rPr lang="es-ES" dirty="0" smtClean="0">
                <a:latin typeface="Bookman Old Style" pitchFamily="18" charset="0"/>
              </a:rPr>
              <a:t>Una persona incurre en culpa cuando jura en un juramento para negar o conceder algo, pero no hace nada.</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700" dirty="0" smtClean="0">
                <a:latin typeface="Bookman Old Style" pitchFamily="18" charset="0"/>
              </a:rPr>
              <a:t>“Si una persona incurre en culpa, se reconocerá a sí misma que ha pecado y traerá a Dios una ofrenda por su culpa. </a:t>
            </a:r>
          </a:p>
          <a:p>
            <a:r>
              <a:rPr lang="es-ES" sz="2700" dirty="0" smtClean="0">
                <a:latin typeface="Bookman Old Style" pitchFamily="18" charset="0"/>
              </a:rPr>
              <a:t>Las ofrendas de ganado pequeño, una oveja o una cabra, lo limpiarán de su pecado. </a:t>
            </a:r>
          </a:p>
          <a:p>
            <a:r>
              <a:rPr lang="es-ES" sz="2700" dirty="0" smtClean="0">
                <a:latin typeface="Bookman Old Style" pitchFamily="18" charset="0"/>
              </a:rPr>
              <a:t>Si los medios de la persona no son suficientes para las ovejas, entonces se pueden ofrecer a Dios dos palomas o dos pajaritos. </a:t>
            </a: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900" dirty="0" smtClean="0">
                <a:latin typeface="Bookman Old Style" pitchFamily="18" charset="0"/>
              </a:rPr>
              <a:t>Una es una ofrenda para limpiar el pecado y la otra es una ofrenda de ascenso.</a:t>
            </a:r>
          </a:p>
          <a:p>
            <a:r>
              <a:rPr lang="es-ES" sz="2900" dirty="0" smtClean="0">
                <a:latin typeface="Bookman Old Style" pitchFamily="18" charset="0"/>
              </a:rPr>
              <a:t>“Si los medios de la persona ni siquiera son suficientes para estos animales o aves, entonces una </a:t>
            </a:r>
            <a:r>
              <a:rPr lang="es-ES" sz="2900" dirty="0" err="1" smtClean="0">
                <a:latin typeface="Bookman Old Style" pitchFamily="18" charset="0"/>
              </a:rPr>
              <a:t>efa</a:t>
            </a:r>
            <a:r>
              <a:rPr lang="es-ES" sz="2900" dirty="0" smtClean="0">
                <a:latin typeface="Bookman Old Style" pitchFamily="18" charset="0"/>
              </a:rPr>
              <a:t> (medida) de flor fina es la ofrenda para limpiar el pecado. </a:t>
            </a:r>
          </a:p>
          <a:p>
            <a:r>
              <a:rPr lang="es-ES" sz="2900" dirty="0" smtClean="0">
                <a:latin typeface="Bookman Old Style" pitchFamily="18" charset="0"/>
              </a:rPr>
              <a:t>No pondrá aceite sobre ella, ni incienso. </a:t>
            </a: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Lo llevará a un sacerdote, que tomará un puñado, una porción conmemorativa, y lo encenderá en el altar como ofrenda de fuego a Dios. </a:t>
            </a:r>
          </a:p>
          <a:p>
            <a:r>
              <a:rPr lang="es-ES" dirty="0" smtClean="0">
                <a:latin typeface="Bookman Old Style" pitchFamily="18" charset="0"/>
              </a:rPr>
              <a:t>El sacerdote efectuará la expiación por sus pecados y será perdonado. Y pertenecerá al sacerdote como ofrenda de homenaje.</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b="1" i="1" dirty="0" smtClean="0">
                <a:latin typeface="Bookman Old Style" pitchFamily="18" charset="0"/>
              </a:rPr>
              <a:t>Abuso de confianza</a:t>
            </a:r>
          </a:p>
          <a:p>
            <a:r>
              <a:rPr lang="es-ES" dirty="0" smtClean="0">
                <a:latin typeface="Bookman Old Style" pitchFamily="18" charset="0"/>
              </a:rPr>
              <a:t>“Si una persona comete una violación de confianza y transgrede irreflexivamente contra cualquiera de las cosas santas de Dios, traerá una expresión de su culpa a Dios. </a:t>
            </a:r>
          </a:p>
          <a:p>
            <a:r>
              <a:rPr lang="es-ES" dirty="0" smtClean="0">
                <a:latin typeface="Bookman Old Style" pitchFamily="18" charset="0"/>
              </a:rPr>
              <a:t>Un carnero, sin defecto, será dado. </a:t>
            </a: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Este carnero tendrá un valor igual al dinero ofrecido en el Santuario. </a:t>
            </a:r>
          </a:p>
          <a:p>
            <a:r>
              <a:rPr lang="es-ES" dirty="0" smtClean="0">
                <a:latin typeface="Bookman Old Style" pitchFamily="18" charset="0"/>
              </a:rPr>
              <a:t>Y él hará restitución, y le añadirá una quinta parte y se la dará al sacerdote. </a:t>
            </a:r>
          </a:p>
          <a:p>
            <a:r>
              <a:rPr lang="es-ES" dirty="0" smtClean="0">
                <a:latin typeface="Bookman Old Style" pitchFamily="18" charset="0"/>
              </a:rPr>
              <a:t>Entonces el sacerdote efectuará expiación por él..</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“Una persona que peca por actuar negligentemente incurre en culpa. </a:t>
            </a:r>
          </a:p>
          <a:p>
            <a:r>
              <a:rPr lang="es-ES" dirty="0" smtClean="0">
                <a:latin typeface="Bookman Old Style" pitchFamily="18" charset="0"/>
              </a:rPr>
              <a:t>Llevará un carnero al sacerdote para efectuar la expiación por él por su acto de negligencia y será perdonado. </a:t>
            </a:r>
          </a:p>
          <a:p>
            <a:r>
              <a:rPr lang="es-ES" dirty="0" smtClean="0">
                <a:latin typeface="Bookman Old Style" pitchFamily="18" charset="0"/>
              </a:rPr>
              <a:t>Es una ofrenda de culpa. Seguramente es culpable ante Dios.</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900" dirty="0" smtClean="0">
                <a:latin typeface="Bookman Old Style" pitchFamily="18" charset="0"/>
              </a:rPr>
              <a:t>“Una persona peca y comete una ruptura de confianza contra Dios al negarle a su prójimo algo que le ha sido confiado, un préstamo o un objeto tomado por robo. </a:t>
            </a:r>
          </a:p>
          <a:p>
            <a:r>
              <a:rPr lang="es-ES" sz="2900" dirty="0" smtClean="0">
                <a:latin typeface="Bookman Old Style" pitchFamily="18" charset="0"/>
              </a:rPr>
              <a:t>Una persona también peca cuando retiene algo de su prójimo o si ha encontrado un artículo perdido y lo niega o ha jurado una mentira.</a:t>
            </a: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3000" dirty="0" smtClean="0">
                <a:latin typeface="Bookman Old Style" pitchFamily="18" charset="0"/>
              </a:rPr>
              <a:t>Si la persona conoce el pecado y la violación de la confianza en contra de Dios, entonces se incurre en culpa.</a:t>
            </a:r>
          </a:p>
          <a:p>
            <a:r>
              <a:rPr lang="es-ES" sz="3000" dirty="0" smtClean="0">
                <a:latin typeface="Bookman Old Style" pitchFamily="18" charset="0"/>
              </a:rPr>
              <a:t>“La persona restaurará lo que fue robado o retenido, lo que se le encomendó para su custodia, el artículo perdido que encontró o cualquier otra cosa sobre la que mintió. </a:t>
            </a: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900" dirty="0" smtClean="0">
                <a:latin typeface="Bookman Old Style" pitchFamily="18" charset="0"/>
              </a:rPr>
              <a:t>La persona lo pagará en capital, equivalente a su valor, y agregará una quinta parte del valor de la misma a expiación. </a:t>
            </a:r>
          </a:p>
          <a:p>
            <a:r>
              <a:rPr lang="es-ES" sz="2900" dirty="0" smtClean="0">
                <a:latin typeface="Bookman Old Style" pitchFamily="18" charset="0"/>
              </a:rPr>
              <a:t>El día en que la persona reconozca su culpabilidad, deberá pagarla a la persona a quien le corresponde. </a:t>
            </a:r>
          </a:p>
          <a:p>
            <a:r>
              <a:rPr lang="es-ES" sz="2900" dirty="0" smtClean="0">
                <a:latin typeface="Bookman Old Style" pitchFamily="18" charset="0"/>
              </a:rPr>
              <a:t>Pero en cuanto a su ofrenda de culpa, se la llevará a Dios. </a:t>
            </a: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Traerá un carnero inmaculado como ofrenda de culpa y se lo dará al sacerdote, quien efectuará la expiación por él ante Dios.</a:t>
            </a:r>
          </a:p>
          <a:p>
            <a:r>
              <a:rPr lang="es-ES" dirty="0" smtClean="0">
                <a:latin typeface="Bookman Old Style" pitchFamily="18" charset="0"/>
              </a:rPr>
              <a:t>"Entonces la persona será perdonada con respecto a cualquiera de las cosas hechas para incurrir en culpa".</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050" name="Picture 2"/>
          <p:cNvPicPr>
            <a:picLocks noChangeAspect="1" noChangeArrowheads="1"/>
          </p:cNvPicPr>
          <p:nvPr/>
        </p:nvPicPr>
        <p:blipFill>
          <a:blip r:embed="rId3"/>
          <a:srcRect/>
          <a:stretch>
            <a:fillRect/>
          </a:stretch>
        </p:blipFill>
        <p:spPr bwMode="auto">
          <a:xfrm>
            <a:off x="471488" y="1409700"/>
            <a:ext cx="8254465" cy="4862513"/>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n-US" b="1" i="1" dirty="0" smtClean="0">
                <a:solidFill>
                  <a:srgbClr val="FF0000"/>
                </a:solidFill>
                <a:latin typeface="+mn-lt"/>
              </a:rPr>
              <a:t>Respuesta Moderna al Llamado</a:t>
            </a:r>
            <a:endParaRPr lang="en-US" i="1" dirty="0" smtClean="0">
              <a:solidFill>
                <a:srgbClr val="FF0000"/>
              </a:solidFill>
              <a:latin typeface="+mn-lt"/>
            </a:endParaRPr>
          </a:p>
          <a:p>
            <a:pPr>
              <a:buNone/>
            </a:pPr>
            <a:r>
              <a:rPr lang="es-ES" sz="2000" i="1" dirty="0" smtClean="0">
                <a:latin typeface="+mn-lt"/>
              </a:rPr>
              <a:t>Comentarios del Rabino </a:t>
            </a:r>
            <a:r>
              <a:rPr lang="es-CO" sz="2000" i="1" dirty="0" smtClean="0">
                <a:latin typeface="+mn-lt"/>
              </a:rPr>
              <a:t>Andy Gordon</a:t>
            </a:r>
            <a:endParaRPr lang="es-ES" sz="2000" i="1" dirty="0" smtClean="0">
              <a:latin typeface="+mn-lt"/>
            </a:endParaRPr>
          </a:p>
          <a:p>
            <a:pPr>
              <a:buNone/>
            </a:pPr>
            <a:r>
              <a:rPr lang="es-CO" dirty="0" smtClean="0"/>
              <a:t>Es muy fácil ignorar mensajes de texto o dejar que las llamadas se vayan al buzón de voz. A menudo, estamos demasiado ocupados para contestar el teléfono o nos concentramos en una tarea importante. Sin embargo, a veces se trata de alguien importante para nosotros, como un padre, un hijo, una pareja o un jefe</a:t>
            </a:r>
            <a:r>
              <a:rPr lang="es-CO"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t>
            </a:r>
            <a:r>
              <a:rPr lang="es-CO" dirty="0" smtClean="0"/>
              <a:t>Con qué frecuencia podemos ignorar esa llamada</a:t>
            </a:r>
            <a:r>
              <a:rPr lang="es-CO" dirty="0" smtClean="0"/>
              <a:t>?</a:t>
            </a:r>
          </a:p>
          <a:p>
            <a:pPr>
              <a:buNone/>
            </a:pPr>
            <a:r>
              <a:rPr lang="es-CO" dirty="0" smtClean="0"/>
              <a:t>En la parashá de esta semana, </a:t>
            </a:r>
            <a:r>
              <a:rPr lang="es-CO" dirty="0" smtClean="0"/>
              <a:t>Vayikrá, </a:t>
            </a:r>
            <a:r>
              <a:rPr lang="es-CO" dirty="0" smtClean="0"/>
              <a:t>Moisés recibe una llamada que no puede ignorarse ni enviarse al buzón de voz. «Adonai llamó a Moisés y le habló desde la Tienda de Reunión» (Levítico 1:1). </a:t>
            </a:r>
            <a:endParaRPr lang="es-CO" dirty="0" smtClean="0"/>
          </a:p>
          <a:p>
            <a:pPr>
              <a:buNone/>
            </a:pPr>
            <a:r>
              <a:rPr lang="es-CO" dirty="0" smtClean="0"/>
              <a:t>¡</a:t>
            </a:r>
            <a:r>
              <a:rPr lang="es-CO" dirty="0" smtClean="0"/>
              <a:t>Moisés responde a ese llamado de una manera increíble! </a:t>
            </a:r>
            <a:endParaRPr lang="es-CO"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Un </a:t>
            </a:r>
            <a:r>
              <a:rPr lang="es-CO" dirty="0" smtClean="0"/>
              <a:t>Midrash enseña que cada vez que Dios se acercaba a Moisés, el Santo pronunciaba su nombre dos veces: «Moisés, Moisés», en una expresión de afecto y urgencia. </a:t>
            </a:r>
            <a:endParaRPr lang="es-CO" dirty="0" smtClean="0"/>
          </a:p>
          <a:p>
            <a:pPr>
              <a:buNone/>
            </a:pPr>
            <a:r>
              <a:rPr lang="es-CO" dirty="0" smtClean="0"/>
              <a:t>Nuestro </a:t>
            </a:r>
            <a:r>
              <a:rPr lang="es-CO" dirty="0" smtClean="0"/>
              <a:t>profeta respondería de forma igualmente dramática con una sola palabra: hineini, "¡Aquí estoy!" (Bamidbar Rabá 14:21).</a:t>
            </a: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t>La rabina Nina Beth Cardin, en su ensayo "Los significados más profundos de hineini", enseña:</a:t>
            </a:r>
            <a:endParaRPr lang="en-US" sz="3000" dirty="0" smtClean="0"/>
          </a:p>
          <a:p>
            <a:pPr>
              <a:buNone/>
            </a:pPr>
            <a:r>
              <a:rPr lang="es-CO" sz="3000" dirty="0" smtClean="0"/>
              <a:t> </a:t>
            </a:r>
            <a:r>
              <a:rPr lang="es-CO" sz="3000" dirty="0" smtClean="0"/>
              <a:t>"</a:t>
            </a:r>
            <a:r>
              <a:rPr lang="es-CO" sz="3000" dirty="0" smtClean="0"/>
              <a:t>Hineini" es una afirmación pura, asombrada y espontánea, dada antes de conocer todos los hechos. </a:t>
            </a:r>
            <a:endParaRPr lang="es-CO" sz="3000" dirty="0" smtClean="0"/>
          </a:p>
          <a:p>
            <a:pPr>
              <a:buNone/>
            </a:pPr>
            <a:r>
              <a:rPr lang="es-CO" sz="3000" dirty="0" smtClean="0"/>
              <a:t>Es </a:t>
            </a:r>
            <a:r>
              <a:rPr lang="es-CO" sz="3000" dirty="0" smtClean="0"/>
              <a:t>un compromiso espontáneo e inequívoco que promete: "Estoy aquí", donde y como me encontraste, completamente atento, concentrado, entregado por completo.</a:t>
            </a:r>
            <a:endParaRPr lang="en-US" sz="3000"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Es conmovedor que Moisés estuviera completamente atento la primera vez que se encontró con Dios y estuviera igualmente plenamente presente cada vez que Dios lo llamó. </a:t>
            </a:r>
            <a:endParaRPr lang="es-CO" dirty="0" smtClean="0"/>
          </a:p>
          <a:p>
            <a:pPr>
              <a:buNone/>
            </a:pPr>
            <a:r>
              <a:rPr lang="es-CO" dirty="0" smtClean="0"/>
              <a:t>¡</a:t>
            </a:r>
            <a:r>
              <a:rPr lang="es-CO" dirty="0" smtClean="0"/>
              <a:t>Es asombroso! Es aún más increíble que esto vuelva a suceder en la parashá de esta semana, al comienzo del Libro de Levítico.</a:t>
            </a: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Moisés está a punto de recibir una larga, tediosa y complicada explicación de los korbanot (sacrificios de animales). </a:t>
            </a:r>
            <a:endParaRPr lang="es-CO" dirty="0" smtClean="0"/>
          </a:p>
          <a:p>
            <a:pPr>
              <a:buNone/>
            </a:pPr>
            <a:r>
              <a:rPr lang="es-CO" dirty="0" smtClean="0"/>
              <a:t>A </a:t>
            </a:r>
            <a:r>
              <a:rPr lang="es-CO" dirty="0" smtClean="0"/>
              <a:t>lo largo de varios capítulos de la Torá, Moisés aprende sobre las mitzvot de tomar animales selectos, ofrecerlos como holocausto y rociar su sangre contra el costado del altar para ofrecer un aroma agradable a Dios. </a:t>
            </a:r>
            <a:endParaRPr lang="es-CO"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Es </a:t>
            </a:r>
            <a:r>
              <a:rPr lang="es-CO" sz="2900" dirty="0" smtClean="0"/>
              <a:t>agradable ser llamado y grandioso estar plenamente presente, ¡pero quizás esa sea una conversación que Moisés quiso dejar para otro día</a:t>
            </a:r>
            <a:r>
              <a:rPr lang="es-CO" sz="2900" dirty="0" smtClean="0"/>
              <a:t>!</a:t>
            </a:r>
          </a:p>
          <a:p>
            <a:pPr>
              <a:buNone/>
            </a:pPr>
            <a:r>
              <a:rPr lang="es-CO" sz="2900" dirty="0" smtClean="0"/>
              <a:t>El autor y maestro Ruby Namdar, en su comentario "Una Nueva Mirada al Sacrificio", enseña que "Vayikrá ('Dios llamó') también puede significar 'Dios leyó', como si el nombre mismo fuera una invitación a leer un nuevo significado en textos y prácticas antiguas".</a:t>
            </a:r>
            <a:endParaRPr lang="en-US" sz="2900"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¡Esto es lo que los judíos han hecho por generaciones! Interpretamos y reinterpretamos nuestra tradición judía para que la Torá tenga sentido en nuestras vidas modernas. </a:t>
            </a:r>
            <a:endParaRPr lang="es-CO" dirty="0" smtClean="0"/>
          </a:p>
          <a:p>
            <a:pPr>
              <a:buNone/>
            </a:pPr>
            <a:r>
              <a:rPr lang="es-CO" dirty="0" smtClean="0"/>
              <a:t>Este </a:t>
            </a:r>
            <a:r>
              <a:rPr lang="es-CO" dirty="0" smtClean="0"/>
              <a:t>Shabat, NO tomaremos palomas, tórtolas ni corderos para sacrificar. </a:t>
            </a:r>
            <a:endParaRPr lang="es-CO"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En </a:t>
            </a:r>
            <a:r>
              <a:rPr lang="es-CO" dirty="0" smtClean="0"/>
              <a:t>cambio, encontraremos nuevas maneras de responder al llamado de Dios para construir una conexión más profunda con el Santo y con toda la humanidad</a:t>
            </a:r>
            <a:r>
              <a:rPr lang="es-CO" dirty="0" smtClean="0"/>
              <a:t>.</a:t>
            </a:r>
          </a:p>
          <a:p>
            <a:pPr>
              <a:buNone/>
            </a:pPr>
            <a:r>
              <a:rPr lang="es-CO" dirty="0" smtClean="0"/>
              <a:t>Una reinterpretación dada hace mucho tiempo por nuestros sabios la relata el rabino Yojanán ben Zakai en Avot DeRabbi Natan, 4:5. La actividad principal del Templo había sido la ofrenda de sacrificios a Dios. </a:t>
            </a:r>
            <a:endParaRPr lang="es-CO"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Cuando </a:t>
            </a:r>
            <a:r>
              <a:rPr lang="es-CO" dirty="0" smtClean="0"/>
              <a:t>el Segundo Templo fue destruido en el año </a:t>
            </a:r>
            <a:r>
              <a:rPr lang="es-CO" dirty="0" smtClean="0"/>
              <a:t>70, </a:t>
            </a:r>
            <a:r>
              <a:rPr lang="es-CO" dirty="0" smtClean="0"/>
              <a:t>uno de los discípulos del rabino Yojanán rompió a llorar. </a:t>
            </a:r>
            <a:endParaRPr lang="es-CO" dirty="0" smtClean="0"/>
          </a:p>
          <a:p>
            <a:pPr>
              <a:buNone/>
            </a:pPr>
            <a:r>
              <a:rPr lang="es-CO" dirty="0" smtClean="0"/>
              <a:t>El </a:t>
            </a:r>
            <a:r>
              <a:rPr lang="es-CO" dirty="0" smtClean="0"/>
              <a:t>gran sabio respondió: «No te aflijas, hijo mío, tenemos un medio de expiación que equivale al sacrificio: las obras de bondad</a:t>
            </a:r>
            <a:r>
              <a:rPr lang="es-CO" dirty="0" smtClean="0"/>
              <a:t>».</a:t>
            </a:r>
          </a:p>
          <a:p>
            <a:pPr>
              <a:buNone/>
            </a:pPr>
            <a:r>
              <a:rPr lang="es-CO" dirty="0" smtClean="0"/>
              <a:t>El rabino Yojanán escuchó el llamado de Dios de forma diferente a sus antepasados.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En </a:t>
            </a:r>
            <a:r>
              <a:rPr lang="es-CO" dirty="0" smtClean="0"/>
              <a:t>lugar del sacrificio de animales, creía que nuestras vidas podían llenarse de santidad mediante </a:t>
            </a:r>
            <a:r>
              <a:rPr lang="es-CO" b="1" i="1" dirty="0" smtClean="0"/>
              <a:t>gemilut jasadim</a:t>
            </a:r>
            <a:r>
              <a:rPr lang="es-CO" dirty="0" smtClean="0"/>
              <a:t>, actos de bondad amorosa. </a:t>
            </a:r>
            <a:endParaRPr lang="es-CO" dirty="0" smtClean="0"/>
          </a:p>
          <a:p>
            <a:pPr>
              <a:buNone/>
            </a:pPr>
            <a:r>
              <a:rPr lang="es-CO" dirty="0" smtClean="0"/>
              <a:t>Estas </a:t>
            </a:r>
            <a:r>
              <a:rPr lang="es-CO" dirty="0" smtClean="0"/>
              <a:t>obras no solo sustituyeron a los antiguos sacrificios, sino que los superaron.</a:t>
            </a:r>
            <a:endParaRPr lang="en-US" dirty="0" smtClean="0"/>
          </a:p>
          <a:p>
            <a:pPr>
              <a:buNone/>
            </a:pPr>
            <a:r>
              <a:rPr lang="es-CO" dirty="0" smtClean="0"/>
              <a:t>Las leyes que se encuentran en la parashá de esta semana podrían ser un desafío para quienes vivimos en el siglo XXI.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Así </a:t>
            </a:r>
            <a:r>
              <a:rPr lang="es-CO" dirty="0" smtClean="0"/>
              <a:t>como Moisés escuchó un llamado y el rabino Yojanán escuchó otro diferente, también nosotros podemos escuchar hoy nuestro propio llamado. </a:t>
            </a:r>
            <a:endParaRPr lang="es-CO" dirty="0" smtClean="0"/>
          </a:p>
          <a:p>
            <a:pPr>
              <a:buNone/>
            </a:pPr>
            <a:r>
              <a:rPr lang="es-CO" dirty="0" smtClean="0"/>
              <a:t>¿</a:t>
            </a:r>
            <a:r>
              <a:rPr lang="es-CO" dirty="0" smtClean="0"/>
              <a:t>Cuál será nuestra respuesta? </a:t>
            </a:r>
            <a:endParaRPr lang="es-CO" dirty="0" smtClean="0"/>
          </a:p>
          <a:p>
            <a:pPr>
              <a:buNone/>
            </a:pPr>
            <a:r>
              <a:rPr lang="es-CO" dirty="0" smtClean="0"/>
              <a:t>¿</a:t>
            </a:r>
            <a:r>
              <a:rPr lang="es-CO" dirty="0" smtClean="0"/>
              <a:t>Qué acciones emprenderemos para mejorar, santificar nuestras comunidades y reparar nuestro mundo dañado?</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Cada uno escucha ese llamado de forma diferente. </a:t>
            </a:r>
            <a:endParaRPr lang="es-CO" dirty="0" smtClean="0"/>
          </a:p>
          <a:p>
            <a:pPr>
              <a:buNone/>
            </a:pPr>
            <a:r>
              <a:rPr lang="es-CO" dirty="0" smtClean="0"/>
              <a:t>Solo </a:t>
            </a:r>
            <a:r>
              <a:rPr lang="es-CO" dirty="0" smtClean="0"/>
              <a:t>puedo responderme a esa pregunta. </a:t>
            </a:r>
            <a:endParaRPr lang="es-CO" dirty="0" smtClean="0"/>
          </a:p>
          <a:p>
            <a:pPr>
              <a:buNone/>
            </a:pPr>
            <a:r>
              <a:rPr lang="es-CO" dirty="0" smtClean="0"/>
              <a:t>Espero </a:t>
            </a:r>
            <a:r>
              <a:rPr lang="es-CO" dirty="0" smtClean="0"/>
              <a:t>vivir una vida llena de estudio de la Torá, oración comunitaria significativa y un profundo compromiso con la justicia. </a:t>
            </a:r>
            <a:endParaRPr lang="es-CO" dirty="0" smtClean="0"/>
          </a:p>
          <a:p>
            <a:pPr>
              <a:buNone/>
            </a:pPr>
            <a:r>
              <a:rPr lang="es-CO" dirty="0" smtClean="0"/>
              <a:t>Al </a:t>
            </a:r>
            <a:r>
              <a:rPr lang="es-CO" dirty="0" smtClean="0"/>
              <a:t>ser llamados, que respondamos como Moisés hace tanto tiempo: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100" dirty="0" smtClean="0"/>
              <a:t>"</a:t>
            </a:r>
            <a:r>
              <a:rPr lang="es-CO" sz="3100" dirty="0" smtClean="0"/>
              <a:t>Aquí estoy", pero que nuestra respuesta sea apropiada y significativa para nuestro día</a:t>
            </a:r>
            <a:r>
              <a:rPr lang="es-CO" sz="3100" dirty="0" smtClean="0"/>
              <a:t>.</a:t>
            </a:r>
          </a:p>
          <a:p>
            <a:pPr>
              <a:buNone/>
            </a:pPr>
            <a:r>
              <a:rPr lang="es-CO" sz="3100" i="1" dirty="0" smtClean="0"/>
              <a:t>¿Cómo podemos servir a Dios con las obras de nuestras manos?</a:t>
            </a:r>
            <a:endParaRPr lang="en-US" sz="3100" i="1" dirty="0" smtClean="0"/>
          </a:p>
          <a:p>
            <a:pPr>
              <a:buNone/>
            </a:pPr>
            <a:r>
              <a:rPr lang="en-US" sz="3100" dirty="0" err="1" smtClean="0"/>
              <a:t>Por</a:t>
            </a:r>
            <a:r>
              <a:rPr lang="en-US" sz="3100" dirty="0" smtClean="0"/>
              <a:t>: Isaac </a:t>
            </a:r>
            <a:r>
              <a:rPr lang="en-US" sz="3100" dirty="0" smtClean="0"/>
              <a:t>Brynjegard-Bialik</a:t>
            </a:r>
          </a:p>
          <a:p>
            <a:pPr>
              <a:buNone/>
            </a:pPr>
            <a:r>
              <a:rPr lang="es-CO" sz="3100" dirty="0" smtClean="0"/>
              <a:t>Esta semana, al comenzar el Libro de Levítico con la Parashá Vaikrá, leemos sobre la llama eterna en el Templo de Jerusalén, símbolo de la presencia de Dios entre el pueblo judío. </a:t>
            </a:r>
            <a:endParaRPr lang="es-CO" sz="3100"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El </a:t>
            </a:r>
            <a:r>
              <a:rPr lang="es-CO" dirty="0" smtClean="0"/>
              <a:t>humo que se elevaba del altar era un remanente de nuestra comunicación con Dios: evidencia física de nuestra conexión con el Eterno</a:t>
            </a:r>
            <a:r>
              <a:rPr lang="es-CO" dirty="0" smtClean="0"/>
              <a:t>.</a:t>
            </a:r>
          </a:p>
          <a:p>
            <a:pPr>
              <a:buNone/>
            </a:pPr>
            <a:r>
              <a:rPr lang="es-CO" dirty="0" smtClean="0"/>
              <a:t>El cantor David Berger escribe: “Como modernos, hemos abrazado plenamente la transición del servicio del Templo al ‘servicio del corazón’”, citando el Talmud de Babilonia, </a:t>
            </a:r>
            <a:r>
              <a:rPr lang="es-CO" dirty="0" err="1" smtClean="0"/>
              <a:t>Taanit</a:t>
            </a:r>
            <a:r>
              <a:rPr lang="es-CO" dirty="0" smtClean="0"/>
              <a:t> 2a:</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Amar al Señor tu Dios y servirle con todo tu corazón” (Deuteronomio 11:13). ¿Cuál es el servicio a Dios que se realiza en el corazón? </a:t>
            </a:r>
            <a:endParaRPr lang="es-CO" dirty="0" smtClean="0"/>
          </a:p>
          <a:p>
            <a:pPr>
              <a:buNone/>
            </a:pPr>
            <a:r>
              <a:rPr lang="es-CO" dirty="0" smtClean="0"/>
              <a:t>Se </a:t>
            </a:r>
            <a:r>
              <a:rPr lang="es-CO" dirty="0" smtClean="0"/>
              <a:t>refiere a la oración.</a:t>
            </a:r>
            <a:endParaRPr lang="en-US" dirty="0" smtClean="0"/>
          </a:p>
          <a:p>
            <a:pPr>
              <a:buNone/>
            </a:pPr>
            <a:r>
              <a:rPr lang="es-CO" dirty="0" smtClean="0"/>
              <a:t> </a:t>
            </a:r>
            <a:r>
              <a:rPr lang="es-CO" dirty="0" smtClean="0"/>
              <a:t>Podríamos </a:t>
            </a:r>
            <a:r>
              <a:rPr lang="es-CO" dirty="0" smtClean="0"/>
              <a:t>interpretar esto como que, al dejar de hacer sacrificios físicos, en lugar de servir a Dios con nuestras manos, servimos con el corazón y la mente.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Y sí, hemos transformado el judaísmo: la obra de nuestras manos, </a:t>
            </a:r>
            <a:r>
              <a:rPr lang="es-CO" dirty="0" smtClean="0"/>
              <a:t>convirtiendo </a:t>
            </a:r>
            <a:r>
              <a:rPr lang="es-CO" dirty="0" smtClean="0"/>
              <a:t>la sustancia en llama y el humo en obra de nuestras mentes, convirtiendo las palabras en música y alabanza. </a:t>
            </a:r>
            <a:endParaRPr lang="es-CO" dirty="0" smtClean="0"/>
          </a:p>
          <a:p>
            <a:pPr>
              <a:buNone/>
            </a:pPr>
            <a:r>
              <a:rPr lang="es-CO" dirty="0" smtClean="0"/>
              <a:t>Pero </a:t>
            </a:r>
            <a:r>
              <a:rPr lang="es-CO" dirty="0" smtClean="0"/>
              <a:t>¿dónde quedan nuestras manos? Sugiero que aún tenemos el poder —y la responsabilidad— de servir a Dios con nuestras manos.</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El humo del altar —“de olor grato al Eterno” (Levítico 2:9)— es similar a una obra de arte terminada creada por un pintor o Escultor. </a:t>
            </a:r>
            <a:endParaRPr lang="es-CO" dirty="0" smtClean="0"/>
          </a:p>
          <a:p>
            <a:pPr>
              <a:buNone/>
            </a:pPr>
            <a:r>
              <a:rPr lang="es-CO" dirty="0" smtClean="0"/>
              <a:t>Es </a:t>
            </a:r>
            <a:r>
              <a:rPr lang="es-CO" dirty="0" smtClean="0"/>
              <a:t>el eco persistente de la música después de que una orquesta toca o la calidez de una sala llena de bailarines que ejercitan sus cuerpos.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t>Una </a:t>
            </a:r>
            <a:r>
              <a:rPr lang="es-CO" sz="3000" dirty="0" smtClean="0"/>
              <a:t>pintura es la evidencia de que hemos pintado, y el arte sobre la experiencia judía es evidencia de nuestros esfuerzos por conectar con nuestro pueblo a través del tiempo y con lo Divino.</a:t>
            </a:r>
            <a:endParaRPr lang="en-US" sz="3000" dirty="0" smtClean="0"/>
          </a:p>
          <a:p>
            <a:pPr>
              <a:buNone/>
            </a:pPr>
            <a:r>
              <a:rPr lang="es-CO" sz="3000" dirty="0" smtClean="0"/>
              <a:t>La artista judío-estadounidense </a:t>
            </a:r>
            <a:r>
              <a:rPr lang="es-CO" sz="3000" dirty="0" err="1" smtClean="0"/>
              <a:t>Barbara</a:t>
            </a:r>
            <a:r>
              <a:rPr lang="es-CO" sz="3000" dirty="0" smtClean="0"/>
              <a:t> </a:t>
            </a:r>
            <a:r>
              <a:rPr lang="es-CO" sz="3000" dirty="0" err="1" smtClean="0"/>
              <a:t>Kruger</a:t>
            </a:r>
            <a:r>
              <a:rPr lang="es-CO" sz="3000" dirty="0" smtClean="0"/>
              <a:t> dijo: «Hacer arte consiste en objetivar tu experiencia del mundo, transformando el flujo de momentos en algo visual, textual, musical, lo que sea». </a:t>
            </a:r>
            <a:endParaRPr lang="es-CO" sz="3000"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Cuando </a:t>
            </a:r>
            <a:r>
              <a:rPr lang="es-CO" dirty="0" smtClean="0"/>
              <a:t>combinamos el trabajo de nuestras manos con el de nuestra mente, podemos transformar nuestra experiencia personal del mundo y lo Divino en un momento compartido, en parte de la conversación continua que ha sido parte integral del judaísmo desde la creación divina del mundo.</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Nuestra historia revela una conexión continua entre el arte y la práctica judía: desde la talla de los Diez Mandamientos en los momentos previos al primer Shabat, al final de la Creación </a:t>
            </a:r>
            <a:r>
              <a:rPr lang="es-CO" dirty="0" smtClean="0"/>
              <a:t>(Pirqué </a:t>
            </a:r>
            <a:r>
              <a:rPr lang="es-CO" dirty="0" smtClean="0"/>
              <a:t>Avot 5:6), hasta Bezalel guiando a los israelitas en la construcción del Mishkán en el desierto (Éxodo 35), hasta el mandamiento de </a:t>
            </a:r>
            <a:r>
              <a:rPr lang="es-CO" b="1" i="1" dirty="0" smtClean="0"/>
              <a:t>hiddur mitzvá</a:t>
            </a:r>
            <a:r>
              <a:rPr lang="es-CO" dirty="0" smtClean="0"/>
              <a:t>, «embellecer los mandamientos».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En </a:t>
            </a:r>
            <a:r>
              <a:rPr lang="es-CO" dirty="0" smtClean="0"/>
              <a:t>el Midrash M’jilta de Rabí Ismael, dice</a:t>
            </a:r>
            <a:r>
              <a:rPr lang="es-CO" dirty="0" smtClean="0"/>
              <a:t>:</a:t>
            </a:r>
          </a:p>
          <a:p>
            <a:pPr>
              <a:buNone/>
            </a:pPr>
            <a:r>
              <a:rPr lang="es-CO" dirty="0" smtClean="0"/>
              <a:t>«Glorificaré a Dios con la forma en que cumplo las mitzvot. Prepararé un hermoso lulav, una hermosa sucá, hermosos tzitzit y hermosos tefilín» (Shirata, cap. 3). El Talmud añade: «Un hermoso shofar y un hermoso rollo de la Torá, escrito por un escriba experto con tinta y pluma finas, y envuelto en hermosas sedas» (Shabat 133b).</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En </a:t>
            </a:r>
            <a:r>
              <a:rPr lang="es-CO" dirty="0" smtClean="0"/>
              <a:t>el Midrash M’jilta de Rabí Ismael, dice</a:t>
            </a:r>
            <a:r>
              <a:rPr lang="es-CO" dirty="0" smtClean="0"/>
              <a:t>:</a:t>
            </a:r>
          </a:p>
          <a:p>
            <a:pPr>
              <a:buNone/>
            </a:pPr>
            <a:r>
              <a:rPr lang="es-CO" dirty="0" smtClean="0"/>
              <a:t>Nuestras manos aún pueden, y deben, realizar la labor de conectarnos con lo Divino. Podemos pintar, dibujar, tejer, cortar, tallar e inscribir, al servicio de nuestro pueblo y del Eterno. </a:t>
            </a:r>
            <a:endParaRPr lang="es-CO" dirty="0" smtClean="0"/>
          </a:p>
          <a:p>
            <a:pPr>
              <a:buNone/>
            </a:pPr>
            <a:r>
              <a:rPr lang="es-CO" dirty="0" smtClean="0"/>
              <a:t>Podemos </a:t>
            </a:r>
            <a:r>
              <a:rPr lang="es-CO" dirty="0" smtClean="0"/>
              <a:t>contar nuestra historia, alabar a Dios y promover los ideales de tzedaká, emet y shalom.</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CO" sz="2400" dirty="0" smtClean="0"/>
              <a:t>Llama del Altar y Humo del Altar por Isaac Brynjegard-Bialik. </a:t>
            </a:r>
            <a:endParaRPr lang="es-CO" sz="2400"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pic>
        <p:nvPicPr>
          <p:cNvPr id="1026" name="Picture 2"/>
          <p:cNvPicPr>
            <a:picLocks noChangeAspect="1" noChangeArrowheads="1"/>
          </p:cNvPicPr>
          <p:nvPr/>
        </p:nvPicPr>
        <p:blipFill>
          <a:blip r:embed="rId3"/>
          <a:srcRect/>
          <a:stretch>
            <a:fillRect/>
          </a:stretch>
        </p:blipFill>
        <p:spPr bwMode="auto">
          <a:xfrm>
            <a:off x="2762250" y="2328863"/>
            <a:ext cx="4286250" cy="404812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En </a:t>
            </a:r>
            <a:r>
              <a:rPr lang="es-CO" sz="2900" dirty="0" smtClean="0"/>
              <a:t>mi trabajo como cortador de papel, me dedico constantemente a esta tarea, cortando y haciendo collages de cómics y otros materiales que encuentro, utilizándolos como una lente para estudiar la Torá y crear un "midrash" de papel. </a:t>
            </a:r>
            <a:endParaRPr lang="es-CO" sz="2900" dirty="0" smtClean="0"/>
          </a:p>
          <a:p>
            <a:pPr>
              <a:buNone/>
            </a:pPr>
            <a:r>
              <a:rPr lang="es-CO" sz="2900" dirty="0" smtClean="0"/>
              <a:t>Mis </a:t>
            </a:r>
            <a:r>
              <a:rPr lang="es-CO" sz="2900" dirty="0" smtClean="0"/>
              <a:t>recortes "Llama del Altar" y "Humo del Altar" son dos exploraciones de la parashá de esta semana: intentos de encontrar significado en prácticas rituales superadas.</a:t>
            </a:r>
            <a:endParaRPr lang="en-US" sz="2900"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Ambos recortes reflejan la conexión entre el pueblo judío y la Divinidad, tanto en la práctica antigua como en la moderna. Entre las llamas que se elevan del altar se encuentra un fénix, un superhéroe miembro de los X-</a:t>
            </a:r>
            <a:r>
              <a:rPr lang="es-CO" dirty="0" err="1" smtClean="0"/>
              <a:t>Men</a:t>
            </a:r>
            <a:r>
              <a:rPr lang="es-CO" dirty="0" smtClean="0"/>
              <a:t> con poderes divinos, así como la Mujer Maravilla, cuya historia es una constante interacción entre dioses y seres humanos.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Entre </a:t>
            </a:r>
            <a:r>
              <a:rPr lang="es-CO" dirty="0" smtClean="0"/>
              <a:t>el humo del sacrificio se esconden cómics que presentan héroes divinos como Superman y Thor, y también héroes muy humanos como Batman. </a:t>
            </a:r>
            <a:endParaRPr lang="es-CO" dirty="0" smtClean="0"/>
          </a:p>
          <a:p>
            <a:pPr>
              <a:buNone/>
            </a:pPr>
            <a:r>
              <a:rPr lang="es-CO" dirty="0" smtClean="0"/>
              <a:t>Nuestras </a:t>
            </a:r>
            <a:r>
              <a:rPr lang="es-CO" dirty="0" smtClean="0"/>
              <a:t>narrativas sobre las relaciones de estos seres con superpoderes y cómo se conectan con quienes los rodean, inspiran nuestras ideas sobre nuestra relación con Dios.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Nos </a:t>
            </a:r>
            <a:r>
              <a:rPr lang="es-CO" dirty="0" smtClean="0"/>
              <a:t>preguntamos qué significa comunicarse directamente con lo Divino y con qué propósito alabamos a Dios con nuestras manos y corazones</a:t>
            </a:r>
            <a:r>
              <a:rPr lang="es-CO" dirty="0" smtClean="0"/>
              <a:t>.</a:t>
            </a:r>
          </a:p>
          <a:p>
            <a:pPr>
              <a:buNone/>
            </a:pPr>
            <a:r>
              <a:rPr lang="es-CO" dirty="0" smtClean="0"/>
              <a:t>Los judíos siempre han creado objetos bellos, tanto para rituales y observancias, como para inspirar a la gente y alabar a lo Divino. El trabajo de nuestras manos es vital para el trabajo de nuestras almas</a:t>
            </a:r>
            <a:r>
              <a:rPr lang="es-CO" dirty="0" smtClean="0"/>
              <a:t>.</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800" dirty="0" smtClean="0"/>
              <a:t>Materiales </a:t>
            </a:r>
            <a:r>
              <a:rPr lang="es-CO" sz="2800" dirty="0" smtClean="0"/>
              <a:t>de Referencia</a:t>
            </a:r>
            <a:endParaRPr lang="en-US" sz="2800" dirty="0" smtClean="0"/>
          </a:p>
          <a:p>
            <a:pPr>
              <a:buNone/>
            </a:pPr>
            <a:r>
              <a:rPr lang="es-CO" sz="2800" dirty="0" smtClean="0"/>
              <a:t>Vayikrá, </a:t>
            </a:r>
            <a:r>
              <a:rPr lang="es-CO" sz="2800" dirty="0" smtClean="0"/>
              <a:t>Levítico 1:1-5:26</a:t>
            </a:r>
            <a:endParaRPr lang="en-US" sz="2800" dirty="0" smtClean="0"/>
          </a:p>
          <a:p>
            <a:pPr>
              <a:buNone/>
            </a:pPr>
            <a:r>
              <a:rPr lang="es-CO" sz="2800" dirty="0" smtClean="0"/>
              <a:t>La Torá: Un Comentario Moderno, págs. 757-778; Edición revisada, págs. 658–681</a:t>
            </a:r>
            <a:endParaRPr lang="en-US" sz="2800" dirty="0" smtClean="0"/>
          </a:p>
          <a:p>
            <a:pPr>
              <a:buNone/>
            </a:pPr>
            <a:r>
              <a:rPr lang="es-CO" sz="2800" dirty="0" smtClean="0"/>
              <a:t>La Torá: Un comentario para mujeres, págs. 569–592</a:t>
            </a:r>
            <a:endParaRPr lang="en-US" sz="2800" dirty="0" smtClean="0"/>
          </a:p>
          <a:p>
            <a:pPr>
              <a:buNone/>
            </a:pPr>
            <a:r>
              <a:rPr lang="es-CO" sz="2800" dirty="0" smtClean="0"/>
              <a:t>Haftará, Isaías 43:21-44:23</a:t>
            </a:r>
            <a:endParaRPr lang="en-US" sz="2800" dirty="0" smtClean="0"/>
          </a:p>
          <a:p>
            <a:pPr>
              <a:buNone/>
            </a:pPr>
            <a:r>
              <a:rPr lang="es-CO" sz="2800" dirty="0" smtClean="0"/>
              <a:t>La Torá: Un comentario moderno, págs. 978–982; Edición revisada, págs. 682–685</a:t>
            </a:r>
            <a:endParaRPr lang="en-US" sz="2800"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pic>
        <p:nvPicPr>
          <p:cNvPr id="5122" name="Picture 2"/>
          <p:cNvPicPr>
            <a:picLocks noChangeAspect="1" noChangeArrowheads="1"/>
          </p:cNvPicPr>
          <p:nvPr/>
        </p:nvPicPr>
        <p:blipFill>
          <a:blip r:embed="rId3"/>
          <a:srcRect/>
          <a:stretch>
            <a:fillRect/>
          </a:stretch>
        </p:blipFill>
        <p:spPr bwMode="auto">
          <a:xfrm>
            <a:off x="800100" y="1333500"/>
            <a:ext cx="7543800" cy="487680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n-US" b="1" i="1" dirty="0" smtClean="0">
                <a:solidFill>
                  <a:srgbClr val="FF0000"/>
                </a:solidFill>
                <a:latin typeface="Bookman Old Style" pitchFamily="18" charset="0"/>
              </a:rPr>
              <a:t>¿Existen realmente errores inconscientes? </a:t>
            </a:r>
            <a:endParaRPr lang="en-US" b="1" i="1" dirty="0" smtClean="0">
              <a:solidFill>
                <a:srgbClr val="FF0000"/>
              </a:solidFill>
              <a:latin typeface="Bookman Old Style" pitchFamily="18" charset="0"/>
            </a:endParaRPr>
          </a:p>
          <a:p>
            <a:pPr>
              <a:buNone/>
            </a:pPr>
            <a:r>
              <a:rPr lang="es-ES" sz="2000" i="1" dirty="0" smtClean="0">
                <a:latin typeface="Bookman Old Style" pitchFamily="18" charset="0"/>
              </a:rPr>
              <a:t>Comentarios </a:t>
            </a:r>
            <a:r>
              <a:rPr lang="es-ES" sz="2000" i="1" dirty="0" smtClean="0">
                <a:latin typeface="Bookman Old Style" pitchFamily="18" charset="0"/>
              </a:rPr>
              <a:t>del Rabino </a:t>
            </a:r>
            <a:r>
              <a:rPr lang="es-ES" sz="2000" i="1" dirty="0" smtClean="0">
                <a:latin typeface="Bookman Old Style" pitchFamily="18" charset="0"/>
              </a:rPr>
              <a:t>Eliyahu Safrán</a:t>
            </a:r>
            <a:endParaRPr lang="es-ES" sz="2000" i="1" dirty="0" smtClean="0">
              <a:latin typeface="Bookman Old Style" pitchFamily="18" charset="0"/>
            </a:endParaRPr>
          </a:p>
          <a:p>
            <a:pPr>
              <a:buNone/>
            </a:pPr>
            <a:r>
              <a:rPr lang="es-ES" sz="2900" dirty="0" smtClean="0">
                <a:latin typeface="Bookman Old Style" pitchFamily="18" charset="0"/>
              </a:rPr>
              <a:t>¿Qué es el pecado? </a:t>
            </a:r>
            <a:endParaRPr lang="es-ES" sz="2900" dirty="0" smtClean="0">
              <a:latin typeface="Bookman Old Style" pitchFamily="18" charset="0"/>
            </a:endParaRPr>
          </a:p>
          <a:p>
            <a:pPr>
              <a:buNone/>
            </a:pPr>
            <a:r>
              <a:rPr lang="es-ES" sz="2900" dirty="0" smtClean="0">
                <a:latin typeface="Bookman Old Style" pitchFamily="18" charset="0"/>
              </a:rPr>
              <a:t>Se </a:t>
            </a:r>
            <a:r>
              <a:rPr lang="es-ES" sz="2900" dirty="0" smtClean="0">
                <a:latin typeface="Bookman Old Style" pitchFamily="18" charset="0"/>
              </a:rPr>
              <a:t>trata de errar el blanco. </a:t>
            </a:r>
            <a:endParaRPr lang="es-ES" sz="2900" dirty="0" smtClean="0">
              <a:latin typeface="Bookman Old Style" pitchFamily="18" charset="0"/>
            </a:endParaRPr>
          </a:p>
          <a:p>
            <a:pPr>
              <a:buNone/>
            </a:pPr>
            <a:r>
              <a:rPr lang="es-ES" sz="2900" dirty="0" smtClean="0">
                <a:latin typeface="Bookman Old Style" pitchFamily="18" charset="0"/>
              </a:rPr>
              <a:t>El </a:t>
            </a:r>
            <a:r>
              <a:rPr lang="es-ES" sz="2900" dirty="0" smtClean="0">
                <a:latin typeface="Bookman Old Style" pitchFamily="18" charset="0"/>
              </a:rPr>
              <a:t>Gaón de Vilna enseñó que todo pecado es el resultado de una mala cualidad que debe superarse.</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“Habla a los Hijos de Israel y diles: Cuando una persona peque involuntariamente de entre todos los mandamientos de Hashem que no se pueden cumplir, y cometa alguno de ellos.” ​​(Vaikrá 4:2</a:t>
            </a:r>
            <a:r>
              <a:rPr lang="es-ES" dirty="0" smtClean="0">
                <a:latin typeface="Bookman Old Style" pitchFamily="18" charset="0"/>
              </a:rPr>
              <a:t>)</a:t>
            </a:r>
          </a:p>
          <a:p>
            <a:pPr>
              <a:buNone/>
            </a:pPr>
            <a:r>
              <a:rPr lang="es-ES" dirty="0" smtClean="0">
                <a:latin typeface="Bookman Old Style" pitchFamily="18" charset="0"/>
              </a:rPr>
              <a:t>Este </a:t>
            </a:r>
            <a:r>
              <a:rPr lang="es-ES" dirty="0" smtClean="0">
                <a:latin typeface="Bookman Old Style" pitchFamily="18" charset="0"/>
              </a:rPr>
              <a:t>es un mandamiento preocupante.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Buscar </a:t>
            </a:r>
            <a:r>
              <a:rPr lang="es-ES" dirty="0" smtClean="0">
                <a:latin typeface="Bookman Old Style" pitchFamily="18" charset="0"/>
              </a:rPr>
              <a:t>expiación por errores cometidos consciente o intencionalmente… parece lo correcto. </a:t>
            </a:r>
            <a:endParaRPr lang="es-ES" dirty="0" smtClean="0">
              <a:latin typeface="Bookman Old Style" pitchFamily="18" charset="0"/>
            </a:endParaRPr>
          </a:p>
          <a:p>
            <a:pPr>
              <a:buNone/>
            </a:pPr>
            <a:r>
              <a:rPr lang="es-ES" dirty="0" smtClean="0">
                <a:latin typeface="Bookman Old Style" pitchFamily="18" charset="0"/>
              </a:rPr>
              <a:t>Después </a:t>
            </a:r>
            <a:r>
              <a:rPr lang="es-ES" dirty="0" smtClean="0">
                <a:latin typeface="Bookman Old Style" pitchFamily="18" charset="0"/>
              </a:rPr>
              <a:t>de todo, cada uno de nosotros debería rendir cuentas por sus acciones.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Pero por nuestras transgresiones “involuntarias”?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Cómo es posible que Dios exija expiación por algo que hemos hecho sin darnos cuenta</a:t>
            </a:r>
            <a:r>
              <a:rPr lang="es-ES" dirty="0" smtClean="0">
                <a:latin typeface="Bookman Old Style" pitchFamily="18" charset="0"/>
              </a:rPr>
              <a:t>?</a:t>
            </a:r>
          </a:p>
          <a:p>
            <a:pPr>
              <a:buNone/>
            </a:pPr>
            <a:r>
              <a:rPr lang="es-ES" dirty="0" smtClean="0">
                <a:latin typeface="Bookman Old Style" pitchFamily="18" charset="0"/>
              </a:rPr>
              <a:t>¿No hay diferencia entre lanzar una piedra a través de una ventana </a:t>
            </a:r>
            <a:r>
              <a:rPr lang="es-ES" dirty="0" smtClean="0">
                <a:latin typeface="Bookman Old Style" pitchFamily="18" charset="0"/>
              </a:rPr>
              <a:t>que con </a:t>
            </a:r>
            <a:r>
              <a:rPr lang="es-ES" dirty="0" smtClean="0">
                <a:latin typeface="Bookman Old Style" pitchFamily="18" charset="0"/>
              </a:rPr>
              <a:t>golpear una pelota mientras jugamos con amigos y romper accidentalmente una ventana?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El </a:t>
            </a:r>
            <a:r>
              <a:rPr lang="es-ES" sz="2900" dirty="0" smtClean="0">
                <a:latin typeface="Bookman Old Style" pitchFamily="18" charset="0"/>
              </a:rPr>
              <a:t>resultado es el mismo en ambos casos: una ventana rota. </a:t>
            </a:r>
            <a:endParaRPr lang="es-ES" sz="2900" dirty="0" smtClean="0">
              <a:latin typeface="Bookman Old Style" pitchFamily="18" charset="0"/>
            </a:endParaRPr>
          </a:p>
          <a:p>
            <a:pPr>
              <a:buNone/>
            </a:pPr>
            <a:r>
              <a:rPr lang="es-ES" sz="2900" dirty="0" smtClean="0">
                <a:latin typeface="Bookman Old Style" pitchFamily="18" charset="0"/>
              </a:rPr>
              <a:t>Pero</a:t>
            </a:r>
            <a:r>
              <a:rPr lang="es-ES" sz="2900" dirty="0" smtClean="0">
                <a:latin typeface="Bookman Old Style" pitchFamily="18" charset="0"/>
              </a:rPr>
              <a:t>, sin duda, existe una diferencia entre un acto realizado consciente e intencionalmente y un resultado imprevisible. </a:t>
            </a:r>
            <a:endParaRPr lang="es-ES" sz="2900" dirty="0" smtClean="0">
              <a:latin typeface="Bookman Old Style" pitchFamily="18" charset="0"/>
            </a:endParaRPr>
          </a:p>
          <a:p>
            <a:pPr>
              <a:buNone/>
            </a:pPr>
            <a:r>
              <a:rPr lang="es-ES" sz="2900" dirty="0" smtClean="0">
                <a:latin typeface="Bookman Old Style" pitchFamily="18" charset="0"/>
              </a:rPr>
              <a:t>¿</a:t>
            </a:r>
            <a:r>
              <a:rPr lang="es-ES" sz="2900" dirty="0" smtClean="0">
                <a:latin typeface="Bookman Old Style" pitchFamily="18" charset="0"/>
              </a:rPr>
              <a:t>Cómo podemos ser sometidos al mismo criterio por errores cometidos no solo de forma involuntaria, sino también inconsciente</a:t>
            </a:r>
            <a:r>
              <a:rPr lang="es-ES" sz="29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Cómo puede ser eso justo</a:t>
            </a:r>
            <a:r>
              <a:rPr lang="es-ES" dirty="0" smtClean="0">
                <a:latin typeface="Bookman Old Style" pitchFamily="18" charset="0"/>
              </a:rPr>
              <a:t>?</a:t>
            </a:r>
          </a:p>
          <a:p>
            <a:pPr>
              <a:buNone/>
            </a:pPr>
            <a:r>
              <a:rPr lang="es-ES" dirty="0" smtClean="0">
                <a:latin typeface="Bookman Old Style" pitchFamily="18" charset="0"/>
              </a:rPr>
              <a:t>Por supuesto, tal protesta tiene sentido si y solo si se sostiene que realmente existen errores inconscientes. </a:t>
            </a:r>
            <a:endParaRPr lang="es-ES" dirty="0" smtClean="0">
              <a:latin typeface="Bookman Old Style" pitchFamily="18" charset="0"/>
            </a:endParaRPr>
          </a:p>
          <a:p>
            <a:pPr>
              <a:buNone/>
            </a:pPr>
            <a:r>
              <a:rPr lang="es-ES" dirty="0" smtClean="0">
                <a:latin typeface="Bookman Old Style" pitchFamily="18" charset="0"/>
              </a:rPr>
              <a:t>Quizás</a:t>
            </a:r>
            <a:r>
              <a:rPr lang="es-ES" dirty="0" smtClean="0">
                <a:latin typeface="Bookman Old Style" pitchFamily="18" charset="0"/>
              </a:rPr>
              <a:t>, si bien el error en sí es involuntario e inconsciente, nuestras acciones previas podrían no serlo tanto.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s-ES" dirty="0" smtClean="0">
              <a:latin typeface="Bookman Old Style" pitchFamily="18" charset="0"/>
            </a:endParaRPr>
          </a:p>
          <a:p>
            <a:pPr>
              <a:buNone/>
            </a:pPr>
            <a:endParaRPr lang="es-ES" dirty="0" smtClean="0">
              <a:latin typeface="Bookman Old Style" pitchFamily="18" charset="0"/>
            </a:endParaRPr>
          </a:p>
          <a:p>
            <a:pPr>
              <a:buNone/>
            </a:pPr>
            <a:endParaRPr lang="es-ES" dirty="0" smtClean="0">
              <a:latin typeface="Bookman Old Style" pitchFamily="18" charset="0"/>
            </a:endParaRPr>
          </a:p>
          <a:p>
            <a:pPr>
              <a:buNone/>
            </a:pPr>
            <a:endParaRPr lang="es-ES" dirty="0" smtClean="0">
              <a:latin typeface="Bookman Old Style" pitchFamily="18" charset="0"/>
            </a:endParaRPr>
          </a:p>
          <a:p>
            <a:pPr>
              <a:buNone/>
            </a:pPr>
            <a:endParaRPr lang="es-ES" dirty="0" smtClean="0">
              <a:latin typeface="Bookman Old Style" pitchFamily="18" charset="0"/>
            </a:endParaRPr>
          </a:p>
          <a:p>
            <a:pPr>
              <a:buNone/>
            </a:pPr>
            <a:endParaRPr lang="es-ES" dirty="0" smtClean="0">
              <a:latin typeface="Bookman Old Style" pitchFamily="18" charset="0"/>
            </a:endParaRPr>
          </a:p>
          <a:p>
            <a:pPr>
              <a:buNone/>
            </a:pPr>
            <a:endParaRPr lang="es-ES" dirty="0" smtClean="0">
              <a:latin typeface="Bookman Old Style" pitchFamily="18" charset="0"/>
            </a:endParaRPr>
          </a:p>
          <a:p>
            <a:pPr>
              <a:buNone/>
            </a:pPr>
            <a:endParaRPr lang="es-ES" dirty="0" smtClean="0">
              <a:latin typeface="Bookman Old Style" pitchFamily="18" charset="0"/>
            </a:endParaRPr>
          </a:p>
        </p:txBody>
      </p:sp>
      <p:pic>
        <p:nvPicPr>
          <p:cNvPr id="3074" name="Picture 2"/>
          <p:cNvPicPr>
            <a:picLocks noChangeAspect="1" noChangeArrowheads="1"/>
          </p:cNvPicPr>
          <p:nvPr/>
        </p:nvPicPr>
        <p:blipFill>
          <a:blip r:embed="rId3"/>
          <a:srcRect/>
          <a:stretch>
            <a:fillRect/>
          </a:stretch>
        </p:blipFill>
        <p:spPr bwMode="auto">
          <a:xfrm>
            <a:off x="37172" y="1797050"/>
            <a:ext cx="9068727" cy="449501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Lanzar una piedra por una ventana puede ser malicioso, pero ¿no debería también considerarse la decisión de jugar a un juego donde tal resultado podría ocurrir? </a:t>
            </a:r>
          </a:p>
          <a:p>
            <a:pPr>
              <a:buNone/>
            </a:pPr>
            <a:r>
              <a:rPr lang="es-ES" sz="2900" dirty="0" smtClean="0">
                <a:latin typeface="Bookman Old Style" pitchFamily="18" charset="0"/>
              </a:rPr>
              <a:t>Lo que podría ser inadvertido en el momento del accidente podría tener un antecedente en el comportamiento y las decisiones que hacen también culpable a quien golpea la pelota por una ventana.</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Cuanto más exploramos la naturaleza y el comportamiento humanos, más ineludible es que incluso el acto más "inadvertido" no ocurre en el vacío; es inevitablemente el resultado de toda una secuencia de errores "apenas perceptibles". </a:t>
            </a:r>
            <a:endParaRPr lang="es-ES" sz="3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Así </a:t>
            </a:r>
            <a:r>
              <a:rPr lang="es-ES" sz="2900" dirty="0" smtClean="0">
                <a:latin typeface="Bookman Old Style" pitchFamily="18" charset="0"/>
              </a:rPr>
              <a:t>es como nuestras </a:t>
            </a:r>
            <a:r>
              <a:rPr lang="es-ES" sz="2900" b="1" i="1" dirty="0" smtClean="0">
                <a:latin typeface="Bookman Old Style" pitchFamily="18" charset="0"/>
              </a:rPr>
              <a:t>midot</a:t>
            </a:r>
            <a:r>
              <a:rPr lang="es-ES" sz="2900" dirty="0" smtClean="0">
                <a:latin typeface="Bookman Old Style" pitchFamily="18" charset="0"/>
              </a:rPr>
              <a:t>, nuestros rasgos de carácter, nos hacen culpables de comportamientos que podrían parecer involuntarios. </a:t>
            </a:r>
            <a:endParaRPr lang="es-ES" sz="2900" dirty="0" smtClean="0">
              <a:latin typeface="Bookman Old Style" pitchFamily="18" charset="0"/>
            </a:endParaRPr>
          </a:p>
          <a:p>
            <a:pPr>
              <a:buNone/>
            </a:pPr>
            <a:r>
              <a:rPr lang="es-ES" sz="2900" dirty="0" smtClean="0">
                <a:latin typeface="Bookman Old Style" pitchFamily="18" charset="0"/>
              </a:rPr>
              <a:t>Cuanto </a:t>
            </a:r>
            <a:r>
              <a:rPr lang="es-ES" sz="2900" dirty="0" smtClean="0">
                <a:latin typeface="Bookman Old Style" pitchFamily="18" charset="0"/>
              </a:rPr>
              <a:t>más comprendemos nuestro comportamiento, más comprendemos que nuestras transgresiones son el resultado lógico de quienes somos: nuestra arrogancia y envidia, nuestro ego y nuestro egoísmo.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Ciertamente</a:t>
            </a:r>
            <a:r>
              <a:rPr lang="es-ES" dirty="0" smtClean="0">
                <a:latin typeface="Bookman Old Style" pitchFamily="18" charset="0"/>
              </a:rPr>
              <a:t>, sin importar cuán "inadvertidas" sean nuestras transgresiones, si son resultado de tal naturaleza, nuestra expiación es digna y necesaria</a:t>
            </a:r>
            <a:r>
              <a:rPr lang="es-ES" dirty="0" smtClean="0">
                <a:latin typeface="Bookman Old Style" pitchFamily="18" charset="0"/>
              </a:rPr>
              <a:t>.</a:t>
            </a:r>
          </a:p>
          <a:p>
            <a:pPr>
              <a:buNone/>
            </a:pPr>
            <a:r>
              <a:rPr lang="es-ES" dirty="0" smtClean="0">
                <a:latin typeface="Bookman Old Style" pitchFamily="18" charset="0"/>
              </a:rPr>
              <a:t>Es en este contexto que evaluamos lo que queremos decir cuando decimos que alguien ha "pecado".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Nuestra </a:t>
            </a:r>
            <a:r>
              <a:rPr lang="es-ES" dirty="0" smtClean="0">
                <a:latin typeface="Bookman Old Style" pitchFamily="18" charset="0"/>
              </a:rPr>
              <a:t>comprensión más amplia del pecado está influenciada por una sensibilidad cristiana, que asocia el pecado con el mal. </a:t>
            </a:r>
            <a:endParaRPr lang="es-ES" dirty="0" smtClean="0">
              <a:latin typeface="Bookman Old Style" pitchFamily="18" charset="0"/>
            </a:endParaRPr>
          </a:p>
          <a:p>
            <a:pPr>
              <a:buNone/>
            </a:pPr>
            <a:r>
              <a:rPr lang="es-ES" dirty="0" smtClean="0">
                <a:latin typeface="Bookman Old Style" pitchFamily="18" charset="0"/>
              </a:rPr>
              <a:t>Debido </a:t>
            </a:r>
            <a:r>
              <a:rPr lang="es-ES" dirty="0" smtClean="0">
                <a:latin typeface="Bookman Old Style" pitchFamily="18" charset="0"/>
              </a:rPr>
              <a:t>a esta comprensión, se deduce que quien peca debe, por definición, ser "malo</a:t>
            </a:r>
            <a:r>
              <a:rPr lang="es-ES" dirty="0" smtClean="0">
                <a:latin typeface="Bookman Old Style" pitchFamily="18" charset="0"/>
              </a:rPr>
              <a:t>".</a:t>
            </a:r>
          </a:p>
          <a:p>
            <a:pPr>
              <a:buNone/>
            </a:pPr>
            <a:r>
              <a:rPr lang="es-ES" dirty="0" smtClean="0">
                <a:latin typeface="Bookman Old Style" pitchFamily="18" charset="0"/>
              </a:rPr>
              <a:t>Pero </a:t>
            </a:r>
            <a:r>
              <a:rPr lang="es-ES" dirty="0" smtClean="0">
                <a:latin typeface="Bookman Old Style" pitchFamily="18" charset="0"/>
              </a:rPr>
              <a:t>esa no es la interpretación de la Torá.</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la Torá, la palabra hebrea que a menudo se traduce como "pecado" no significa "pecado" en absoluto. </a:t>
            </a:r>
            <a:endParaRPr lang="es-ES" dirty="0" smtClean="0">
              <a:latin typeface="Bookman Old Style" pitchFamily="18" charset="0"/>
            </a:endParaRPr>
          </a:p>
          <a:p>
            <a:pPr>
              <a:buNone/>
            </a:pPr>
            <a:r>
              <a:rPr lang="es-ES" b="1" i="1" dirty="0" smtClean="0">
                <a:latin typeface="Bookman Old Style" pitchFamily="18" charset="0"/>
              </a:rPr>
              <a:t>Jet</a:t>
            </a:r>
            <a:r>
              <a:rPr lang="es-ES" dirty="0" smtClean="0">
                <a:latin typeface="Bookman Old Style" pitchFamily="18" charset="0"/>
              </a:rPr>
              <a:t> </a:t>
            </a:r>
            <a:r>
              <a:rPr lang="es-ES" dirty="0" smtClean="0">
                <a:latin typeface="Bookman Old Style" pitchFamily="18" charset="0"/>
              </a:rPr>
              <a:t>aparece con mayor frecuencia en referencia a una honda que "no ha dado en el blanco". </a:t>
            </a:r>
            <a:endParaRPr lang="es-ES" dirty="0" smtClean="0">
              <a:latin typeface="Bookman Old Style" pitchFamily="18" charset="0"/>
            </a:endParaRPr>
          </a:p>
          <a:p>
            <a:pPr>
              <a:buNone/>
            </a:pPr>
            <a:r>
              <a:rPr lang="es-ES" dirty="0" smtClean="0">
                <a:latin typeface="Bookman Old Style" pitchFamily="18" charset="0"/>
              </a:rPr>
              <a:t>Es </a:t>
            </a:r>
            <a:r>
              <a:rPr lang="es-ES" dirty="0" smtClean="0">
                <a:latin typeface="Bookman Old Style" pitchFamily="18" charset="0"/>
              </a:rPr>
              <a:t>decir, </a:t>
            </a:r>
            <a:r>
              <a:rPr lang="es-ES" b="1" i="1" dirty="0" smtClean="0">
                <a:latin typeface="Bookman Old Style" pitchFamily="18" charset="0"/>
              </a:rPr>
              <a:t>jet</a:t>
            </a:r>
            <a:r>
              <a:rPr lang="es-ES" dirty="0" smtClean="0">
                <a:latin typeface="Bookman Old Style" pitchFamily="18" charset="0"/>
              </a:rPr>
              <a:t> es algo o alguien que se ha extraviado, que ha errado el blanco.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Más </a:t>
            </a:r>
            <a:r>
              <a:rPr lang="es-ES" dirty="0" smtClean="0">
                <a:latin typeface="Bookman Old Style" pitchFamily="18" charset="0"/>
              </a:rPr>
              <a:t>que sugerir maldad, </a:t>
            </a:r>
            <a:r>
              <a:rPr lang="es-ES" b="1" i="1" dirty="0" smtClean="0">
                <a:latin typeface="Bookman Old Style" pitchFamily="18" charset="0"/>
              </a:rPr>
              <a:t>jet</a:t>
            </a:r>
            <a:r>
              <a:rPr lang="es-ES" dirty="0" smtClean="0">
                <a:latin typeface="Bookman Old Style" pitchFamily="18" charset="0"/>
              </a:rPr>
              <a:t> se refiere a desviarse del camino correcto. </a:t>
            </a:r>
            <a:endParaRPr lang="es-ES" dirty="0" smtClean="0">
              <a:latin typeface="Bookman Old Style" pitchFamily="18" charset="0"/>
            </a:endParaRPr>
          </a:p>
          <a:p>
            <a:pPr>
              <a:buNone/>
            </a:pPr>
            <a:r>
              <a:rPr lang="es-ES" dirty="0" smtClean="0">
                <a:latin typeface="Bookman Old Style" pitchFamily="18" charset="0"/>
              </a:rPr>
              <a:t>Como </a:t>
            </a:r>
            <a:r>
              <a:rPr lang="es-ES" dirty="0" smtClean="0">
                <a:latin typeface="Bookman Old Style" pitchFamily="18" charset="0"/>
              </a:rPr>
              <a:t>una flecha que no da en el blanco, no hay nada "malo" en ella; simplemente no ha llegado donde se deseaba</a:t>
            </a:r>
            <a:r>
              <a:rPr lang="es-ES" dirty="0" smtClean="0">
                <a:latin typeface="Bookman Old Style" pitchFamily="18" charset="0"/>
              </a:rPr>
              <a:t>.</a:t>
            </a:r>
          </a:p>
          <a:p>
            <a:pPr>
              <a:buNone/>
            </a:pPr>
            <a:r>
              <a:rPr lang="es-ES" dirty="0" smtClean="0">
                <a:latin typeface="Bookman Old Style" pitchFamily="18" charset="0"/>
              </a:rPr>
              <a:t>Es importante destacar que la intención de la flecha es dar en el blanco.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s-ES" dirty="0" smtClean="0">
              <a:latin typeface="Bookman Old Style" pitchFamily="18" charset="0"/>
            </a:endParaRPr>
          </a:p>
        </p:txBody>
      </p:sp>
      <p:pic>
        <p:nvPicPr>
          <p:cNvPr id="4098" name="Picture 2"/>
          <p:cNvPicPr>
            <a:picLocks noChangeAspect="1" noChangeArrowheads="1"/>
          </p:cNvPicPr>
          <p:nvPr/>
        </p:nvPicPr>
        <p:blipFill>
          <a:blip r:embed="rId3"/>
          <a:srcRect/>
          <a:stretch>
            <a:fillRect/>
          </a:stretch>
        </p:blipFill>
        <p:spPr bwMode="auto">
          <a:xfrm>
            <a:off x="581025" y="206375"/>
            <a:ext cx="7680325" cy="650240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a:t>
            </a:r>
            <a:r>
              <a:rPr lang="es-ES" dirty="0" smtClean="0">
                <a:latin typeface="Bookman Old Style" pitchFamily="18" charset="0"/>
              </a:rPr>
              <a:t>a veces, ya sea por una mala puntería, la gravedad, ráfagas de viento imprevistas, etc., no lo hace. </a:t>
            </a:r>
            <a:endParaRPr lang="es-ES" dirty="0" smtClean="0">
              <a:latin typeface="Bookman Old Style" pitchFamily="18" charset="0"/>
            </a:endParaRPr>
          </a:p>
          <a:p>
            <a:pPr>
              <a:buNone/>
            </a:pPr>
            <a:r>
              <a:rPr lang="es-ES" dirty="0" smtClean="0">
                <a:latin typeface="Bookman Old Style" pitchFamily="18" charset="0"/>
              </a:rPr>
              <a:t>De </a:t>
            </a:r>
            <a:r>
              <a:rPr lang="es-ES" dirty="0" smtClean="0">
                <a:latin typeface="Bookman Old Style" pitchFamily="18" charset="0"/>
              </a:rPr>
              <a:t>igual manera, cuando erramos no es porque lo hagamos mal con malicia o de forma consciente. </a:t>
            </a:r>
            <a:endParaRPr lang="es-ES" dirty="0" smtClean="0">
              <a:latin typeface="Bookman Old Style" pitchFamily="18" charset="0"/>
            </a:endParaRPr>
          </a:p>
          <a:p>
            <a:pPr>
              <a:buNone/>
            </a:pPr>
            <a:r>
              <a:rPr lang="es-ES" dirty="0" smtClean="0">
                <a:latin typeface="Bookman Old Style" pitchFamily="18" charset="0"/>
              </a:rPr>
              <a:t>No</a:t>
            </a:r>
            <a:r>
              <a:rPr lang="es-ES" dirty="0" smtClean="0">
                <a:latin typeface="Bookman Old Style" pitchFamily="18" charset="0"/>
              </a:rPr>
              <a:t>, es más bien que hemos "fallado", no hemos alcanzado el ideal que anhelábamos.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Queremos </a:t>
            </a:r>
            <a:r>
              <a:rPr lang="es-ES" dirty="0" smtClean="0">
                <a:latin typeface="Bookman Old Style" pitchFamily="18" charset="0"/>
              </a:rPr>
              <a:t>dar en el blanco, pero algo en nuestra postura, en nuestras midot, ha alterado nuestro camino</a:t>
            </a:r>
            <a:r>
              <a:rPr lang="es-ES" dirty="0" smtClean="0">
                <a:latin typeface="Bookman Old Style" pitchFamily="18" charset="0"/>
              </a:rPr>
              <a:t>.</a:t>
            </a:r>
          </a:p>
          <a:p>
            <a:pPr>
              <a:buNone/>
            </a:pPr>
            <a:r>
              <a:rPr lang="es-ES" dirty="0" smtClean="0">
                <a:latin typeface="Bookman Old Style" pitchFamily="18" charset="0"/>
              </a:rPr>
              <a:t>Quizás la "voz" del alma se ha silenciado por el estruendo de las distracciones que nos rodean. </a:t>
            </a:r>
            <a:endParaRPr lang="es-ES" dirty="0" smtClean="0">
              <a:latin typeface="Bookman Old Style" pitchFamily="18" charset="0"/>
            </a:endParaRPr>
          </a:p>
          <a:p>
            <a:pPr>
              <a:buNone/>
            </a:pPr>
            <a:r>
              <a:rPr lang="es-ES" dirty="0" smtClean="0">
                <a:latin typeface="Bookman Old Style" pitchFamily="18" charset="0"/>
              </a:rPr>
              <a:t>Quizás </a:t>
            </a:r>
            <a:r>
              <a:rPr lang="es-ES" dirty="0" smtClean="0">
                <a:latin typeface="Bookman Old Style" pitchFamily="18" charset="0"/>
              </a:rPr>
              <a:t>un mensaje de texto nos distraiga en un momento inoportuno.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Quizás </a:t>
            </a:r>
            <a:r>
              <a:rPr lang="es-ES" dirty="0" smtClean="0">
                <a:latin typeface="Bookman Old Style" pitchFamily="18" charset="0"/>
              </a:rPr>
              <a:t>la tentación del ruido cultural ambiental nos aleje de lo bueno y lo sagrado. En otras palabras, el </a:t>
            </a:r>
            <a:r>
              <a:rPr lang="es-ES" b="1" i="1" dirty="0" smtClean="0">
                <a:latin typeface="Bookman Old Style" pitchFamily="18" charset="0"/>
              </a:rPr>
              <a:t>ietzer hará</a:t>
            </a:r>
            <a:r>
              <a:rPr lang="es-ES" dirty="0" smtClean="0">
                <a:latin typeface="Bookman Old Style" pitchFamily="18" charset="0"/>
              </a:rPr>
              <a:t> nos domina momentáneamente y, en ese instante, nuestro camino se altera de alguna manera aparentemente insignificante, haciéndonos desviar del objetivo más adelante.</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Incluso cuando fallamos, incluso cuando el ietzer hará nos domina, nuestra tradición enseña que nuestra esencia permanece pura. Podemos despertar y darnos cuenta de que estamos en el camino equivocado; podemos despertar y hacer los ajustes espirituales necesarios para volver al objetivo.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a:t>
            </a:r>
            <a:r>
              <a:rPr lang="es-ES" sz="3000" dirty="0" smtClean="0">
                <a:latin typeface="Bookman Old Style" pitchFamily="18" charset="0"/>
              </a:rPr>
              <a:t>Podemos hacer teshuvá</a:t>
            </a:r>
            <a:r>
              <a:rPr lang="es-ES" sz="3000" dirty="0" smtClean="0">
                <a:latin typeface="Bookman Old Style" pitchFamily="18" charset="0"/>
              </a:rPr>
              <a:t>!</a:t>
            </a:r>
          </a:p>
          <a:p>
            <a:pPr>
              <a:buNone/>
            </a:pPr>
            <a:r>
              <a:rPr lang="es-ES" sz="3000" dirty="0" smtClean="0">
                <a:latin typeface="Bookman Old Style" pitchFamily="18" charset="0"/>
              </a:rPr>
              <a:t>Por eso, en la parashá, aunque no pequemos intencionalmente, debemos ofrecer un sacrificio. No porque seamos malos, sino porque en algún momento, sin darnos cuenta, comenzamos a desviarnos; no prestamos atención, nos quedamos dormidos al volante, ¡y debemos despertar!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a:t>
            </a:r>
            <a:r>
              <a:rPr lang="es-ES" dirty="0" smtClean="0">
                <a:latin typeface="Bookman Old Style" pitchFamily="18" charset="0"/>
              </a:rPr>
              <a:t>eso, pedimos perdón no por el pecado involuntario, sino por lo que sucede en nuestro interior, por la distracción que inició el proceso que nos llevó al extravío</a:t>
            </a:r>
            <a:r>
              <a:rPr lang="es-ES" dirty="0" smtClean="0">
                <a:latin typeface="Bookman Old Style" pitchFamily="18" charset="0"/>
              </a:rPr>
              <a:t>.</a:t>
            </a:r>
          </a:p>
          <a:p>
            <a:pPr>
              <a:buNone/>
            </a:pPr>
            <a:r>
              <a:rPr lang="es-ES" dirty="0" smtClean="0">
                <a:latin typeface="Bookman Old Style" pitchFamily="18" charset="0"/>
              </a:rPr>
              <a:t>Estos pequeños errores, por supuesto, se corrigen fácilmente cuando somos conscientes de ellos.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t>
            </a:r>
            <a:r>
              <a:rPr lang="es-ES" dirty="0" smtClean="0">
                <a:latin typeface="Bookman Old Style" pitchFamily="18" charset="0"/>
              </a:rPr>
              <a:t>corrección más difícil es la de nuestro carácter, lo que nos permite cometer estos pequeños errores desde el principio</a:t>
            </a:r>
            <a:r>
              <a:rPr lang="es-ES" dirty="0" smtClean="0">
                <a:latin typeface="Bookman Old Style" pitchFamily="18" charset="0"/>
              </a:rPr>
              <a:t>.</a:t>
            </a:r>
          </a:p>
          <a:p>
            <a:pPr>
              <a:buNone/>
            </a:pPr>
            <a:r>
              <a:rPr lang="es-ES" dirty="0" smtClean="0">
                <a:latin typeface="Bookman Old Style" pitchFamily="18" charset="0"/>
              </a:rPr>
              <a:t>El Rambam ciertamente concuerda con esto. Al hablar sobre cómo arrepentirse de sus </a:t>
            </a:r>
            <a:r>
              <a:rPr lang="es-ES" b="1" i="1" dirty="0" smtClean="0">
                <a:latin typeface="Bookman Old Style" pitchFamily="18" charset="0"/>
              </a:rPr>
              <a:t>averot</a:t>
            </a:r>
            <a:r>
              <a:rPr lang="es-ES" dirty="0" smtClean="0">
                <a:latin typeface="Bookman Old Style" pitchFamily="18" charset="0"/>
              </a:rPr>
              <a:t>, continúa explorando otro aspecto más profundo de la verdadera teshuvá.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Y no digan que solo hay teshuvá para los pecados que tienen una acción, como la inmoralidad, el robo y el hurto. </a:t>
            </a:r>
            <a:endParaRPr lang="es-ES" dirty="0" smtClean="0">
              <a:latin typeface="Bookman Old Style" pitchFamily="18" charset="0"/>
            </a:endParaRPr>
          </a:p>
          <a:p>
            <a:pPr>
              <a:buNone/>
            </a:pPr>
            <a:r>
              <a:rPr lang="es-ES" dirty="0" smtClean="0">
                <a:latin typeface="Bookman Old Style" pitchFamily="18" charset="0"/>
              </a:rPr>
              <a:t>Así </a:t>
            </a:r>
            <a:r>
              <a:rPr lang="es-ES" dirty="0" smtClean="0">
                <a:latin typeface="Bookman Old Style" pitchFamily="18" charset="0"/>
              </a:rPr>
              <a:t>como uno debe arrepentirse de estos, también debe buscar sus malos rasgos de carácter y arrepentirse de ellos: de la ira, del odio, de los celos...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Y </a:t>
            </a:r>
            <a:r>
              <a:rPr lang="es-ES" sz="3000" dirty="0" smtClean="0">
                <a:latin typeface="Bookman Old Style" pitchFamily="18" charset="0"/>
              </a:rPr>
              <a:t>estos pecados son más difíciles que los que tienen una acción, porque cuando una persona está sumida en ellos, le resulta difícil abstenerse</a:t>
            </a:r>
            <a:r>
              <a:rPr lang="es-ES" sz="3000" dirty="0" smtClean="0">
                <a:latin typeface="Bookman Old Style" pitchFamily="18" charset="0"/>
              </a:rPr>
              <a:t>”.</a:t>
            </a:r>
          </a:p>
          <a:p>
            <a:pPr>
              <a:buNone/>
            </a:pPr>
            <a:r>
              <a:rPr lang="es-ES" sz="3000" dirty="0" smtClean="0">
                <a:latin typeface="Bookman Old Style" pitchFamily="18" charset="0"/>
              </a:rPr>
              <a:t>Desde esta perspectiva, y desde la del Gaón de Vilna, quien enseñó que todo pecado es resultado de un mal rasgo, Rambam deja claro que no basta con expiar solo nuestras acciones erróneas.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Pues </a:t>
            </a:r>
            <a:r>
              <a:rPr lang="es-ES" sz="2900" dirty="0" smtClean="0">
                <a:latin typeface="Bookman Old Style" pitchFamily="18" charset="0"/>
              </a:rPr>
              <a:t>si una transgresión consciente emana de un defecto de carácter, ¿cuánto más debe ser causada por dicho defecto la transgresión inconsciente, y cuánto más debe ser este el foco de nuestra expiación</a:t>
            </a:r>
            <a:r>
              <a:rPr lang="es-ES" sz="2900" dirty="0" smtClean="0">
                <a:latin typeface="Bookman Old Style" pitchFamily="18" charset="0"/>
              </a:rPr>
              <a:t>?</a:t>
            </a:r>
          </a:p>
          <a:p>
            <a:pPr>
              <a:buNone/>
            </a:pPr>
            <a:r>
              <a:rPr lang="es-ES" sz="2900" dirty="0" smtClean="0">
                <a:latin typeface="Bookman Old Style" pitchFamily="18" charset="0"/>
              </a:rPr>
              <a:t>Para Rambam, todo pecado exige dos niveles de arrepentimiento: uno por la conducta y otro por la </a:t>
            </a:r>
            <a:r>
              <a:rPr lang="es-ES" sz="2900" b="1" i="1" dirty="0" smtClean="0">
                <a:latin typeface="Bookman Old Style" pitchFamily="18" charset="0"/>
              </a:rPr>
              <a:t>mid</a:t>
            </a:r>
            <a:r>
              <a:rPr lang="es-ES" sz="2900" b="1" i="1" dirty="0" smtClean="0">
                <a:latin typeface="Bookman Old Style" pitchFamily="18" charset="0"/>
              </a:rPr>
              <a:t>á</a:t>
            </a:r>
            <a:r>
              <a:rPr lang="es-ES" sz="2900" dirty="0" smtClean="0">
                <a:latin typeface="Bookman Old Style" pitchFamily="18" charset="0"/>
              </a:rPr>
              <a:t> </a:t>
            </a:r>
            <a:r>
              <a:rPr lang="es-ES" sz="2900" dirty="0" smtClean="0">
                <a:latin typeface="Bookman Old Style" pitchFamily="18" charset="0"/>
              </a:rPr>
              <a:t>que lo origina.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consciente y el inconsciente. </a:t>
            </a:r>
            <a:endParaRPr lang="es-ES" dirty="0" smtClean="0">
              <a:latin typeface="Bookman Old Style" pitchFamily="18" charset="0"/>
            </a:endParaRPr>
          </a:p>
          <a:p>
            <a:pPr>
              <a:buNone/>
            </a:pPr>
            <a:r>
              <a:rPr lang="es-ES" dirty="0" smtClean="0">
                <a:latin typeface="Bookman Old Style" pitchFamily="18" charset="0"/>
              </a:rPr>
              <a:t>Ambos </a:t>
            </a:r>
            <a:r>
              <a:rPr lang="es-ES" dirty="0" smtClean="0">
                <a:latin typeface="Bookman Old Style" pitchFamily="18" charset="0"/>
              </a:rPr>
              <a:t>provienen de la misma </a:t>
            </a:r>
            <a:r>
              <a:rPr lang="es-ES" dirty="0" smtClean="0">
                <a:latin typeface="Bookman Old Style" pitchFamily="18" charset="0"/>
              </a:rPr>
              <a:t>midá. </a:t>
            </a:r>
          </a:p>
          <a:p>
            <a:pPr>
              <a:buNone/>
            </a:pPr>
            <a:r>
              <a:rPr lang="es-ES" dirty="0" smtClean="0">
                <a:latin typeface="Bookman Old Style" pitchFamily="18" charset="0"/>
              </a:rPr>
              <a:t>Ambos </a:t>
            </a:r>
            <a:r>
              <a:rPr lang="es-ES" dirty="0" smtClean="0">
                <a:latin typeface="Bookman Old Style" pitchFamily="18" charset="0"/>
              </a:rPr>
              <a:t>requieren expiación</a:t>
            </a:r>
            <a:r>
              <a:rPr lang="es-ES" dirty="0" smtClean="0">
                <a:latin typeface="Bookman Old Style" pitchFamily="18" charset="0"/>
              </a:rPr>
              <a:t>.</a:t>
            </a:r>
          </a:p>
          <a:p>
            <a:pPr>
              <a:buNone/>
            </a:pPr>
            <a:r>
              <a:rPr lang="es-ES" dirty="0" smtClean="0">
                <a:latin typeface="Bookman Old Style" pitchFamily="18" charset="0"/>
              </a:rPr>
              <a:t>Ninguno de nosotros tiene un carácter perfecto y, sin embargo, anhelamos con todas nuestras fuerzas dar en el blanco.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Entonces</a:t>
            </a:r>
            <a:r>
              <a:rPr lang="es-ES" dirty="0" smtClean="0">
                <a:latin typeface="Bookman Old Style" pitchFamily="18" charset="0"/>
              </a:rPr>
              <a:t>, ¿cómo evitamos el resultado involuntario que inevitablemente sigue a un paso en falso dictado por nuestro carácter? </a:t>
            </a:r>
            <a:endParaRPr lang="es-ES" dirty="0" smtClean="0">
              <a:latin typeface="Bookman Old Style" pitchFamily="18" charset="0"/>
            </a:endParaRPr>
          </a:p>
          <a:p>
            <a:pPr>
              <a:buNone/>
            </a:pPr>
            <a:r>
              <a:rPr lang="es-ES" dirty="0" smtClean="0">
                <a:latin typeface="Bookman Old Style" pitchFamily="18" charset="0"/>
              </a:rPr>
              <a:t>Siguiendo </a:t>
            </a:r>
            <a:r>
              <a:rPr lang="es-ES" dirty="0" smtClean="0">
                <a:latin typeface="Bookman Old Style" pitchFamily="18" charset="0"/>
              </a:rPr>
              <a:t>el ejemplo de nuestros sabios y construyendo un cerco alrededor de la debilidad más profunda.</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ejemplo, si no eres madrugador, sería prudente tomar precauciones adicionales para no quedarte dormido accidentalmente y perder tu vuelo, tu reunión o tu shiur.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Pon una segunda alarma y colócala fuera del alcance de tu mano! ¡Conócete a ti mismo y anticipa ese error involuntario!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s-ES" dirty="0" smtClean="0">
              <a:latin typeface="Bookman Old Style" pitchFamily="18" charset="0"/>
            </a:endParaRPr>
          </a:p>
        </p:txBody>
      </p:sp>
      <p:pic>
        <p:nvPicPr>
          <p:cNvPr id="6146" name="Picture 2"/>
          <p:cNvPicPr>
            <a:picLocks noChangeAspect="1" noChangeArrowheads="1"/>
          </p:cNvPicPr>
          <p:nvPr/>
        </p:nvPicPr>
        <p:blipFill>
          <a:blip r:embed="rId3"/>
          <a:srcRect/>
          <a:stretch>
            <a:fillRect/>
          </a:stretch>
        </p:blipFill>
        <p:spPr bwMode="auto">
          <a:xfrm>
            <a:off x="1628775" y="1057274"/>
            <a:ext cx="5534025" cy="553402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 es precisamente ese el tipo de acción que nuestros sabios se referían al enseñarnos a construir un </a:t>
            </a:r>
            <a:r>
              <a:rPr lang="es-ES" b="1" i="1" dirty="0" smtClean="0">
                <a:latin typeface="Bookman Old Style" pitchFamily="18" charset="0"/>
              </a:rPr>
              <a:t>seyag</a:t>
            </a:r>
            <a:r>
              <a:rPr lang="es-ES" dirty="0" smtClean="0">
                <a:latin typeface="Bookman Old Style" pitchFamily="18" charset="0"/>
              </a:rPr>
              <a:t>, una cerca, alrededor de la Torá? </a:t>
            </a:r>
            <a:endParaRPr lang="es-ES" dirty="0" smtClean="0">
              <a:latin typeface="Bookman Old Style" pitchFamily="18" charset="0"/>
            </a:endParaRPr>
          </a:p>
          <a:p>
            <a:pPr>
              <a:buNone/>
            </a:pPr>
            <a:r>
              <a:rPr lang="es-ES" dirty="0" smtClean="0">
                <a:latin typeface="Bookman Old Style" pitchFamily="18" charset="0"/>
              </a:rPr>
              <a:t>Dicha </a:t>
            </a:r>
            <a:r>
              <a:rPr lang="es-ES" dirty="0" smtClean="0">
                <a:latin typeface="Bookman Old Style" pitchFamily="18" charset="0"/>
              </a:rPr>
              <a:t>cerca no es para quien está decidido a transgredir, sino para quien está decidido a no hacerlo.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Como vemos, cada error involuntario se basa en un error previo, menor, </a:t>
            </a:r>
            <a:r>
              <a:rPr lang="es-ES" b="1" i="1" dirty="0" smtClean="0">
                <a:latin typeface="Bookman Old Style" pitchFamily="18" charset="0"/>
              </a:rPr>
              <a:t>b'zad</a:t>
            </a:r>
            <a:r>
              <a:rPr lang="es-ES" b="1" i="1" dirty="0" smtClean="0">
                <a:latin typeface="Bookman Old Style" pitchFamily="18" charset="0"/>
              </a:rPr>
              <a:t>ó</a:t>
            </a:r>
            <a:r>
              <a:rPr lang="es-ES" b="1" i="1" dirty="0" smtClean="0">
                <a:latin typeface="Bookman Old Style" pitchFamily="18" charset="0"/>
              </a:rPr>
              <a:t>n</a:t>
            </a:r>
            <a:r>
              <a:rPr lang="es-ES" dirty="0" smtClean="0">
                <a:latin typeface="Bookman Old Style" pitchFamily="18" charset="0"/>
              </a:rPr>
              <a:t> </a:t>
            </a:r>
            <a:r>
              <a:rPr lang="es-ES" dirty="0" smtClean="0">
                <a:latin typeface="Bookman Old Style" pitchFamily="18" charset="0"/>
              </a:rPr>
              <a:t>(a sabiendas, consciente). </a:t>
            </a:r>
            <a:endParaRPr lang="es-ES" dirty="0" smtClean="0">
              <a:latin typeface="Bookman Old Style" pitchFamily="18" charset="0"/>
            </a:endParaRPr>
          </a:p>
          <a:p>
            <a:pPr>
              <a:buNone/>
            </a:pPr>
            <a:r>
              <a:rPr lang="es-ES" dirty="0" smtClean="0">
                <a:latin typeface="Bookman Old Style" pitchFamily="18" charset="0"/>
              </a:rPr>
              <a:t>En </a:t>
            </a:r>
            <a:r>
              <a:rPr lang="es-ES" dirty="0" smtClean="0">
                <a:latin typeface="Bookman Old Style" pitchFamily="18" charset="0"/>
              </a:rPr>
              <a:t>definitiva, ningún error es involuntario, sino </a:t>
            </a:r>
            <a:r>
              <a:rPr lang="es-ES" b="1" i="1" dirty="0" smtClean="0">
                <a:latin typeface="Bookman Old Style" pitchFamily="18" charset="0"/>
              </a:rPr>
              <a:t>b'shogeg</a:t>
            </a:r>
            <a:r>
              <a:rPr lang="es-ES" dirty="0" smtClean="0">
                <a:latin typeface="Bookman Old Style" pitchFamily="18" charset="0"/>
              </a:rPr>
              <a:t>. </a:t>
            </a:r>
            <a:endParaRPr lang="es-ES" dirty="0" smtClean="0">
              <a:latin typeface="Bookman Old Style" pitchFamily="18" charset="0"/>
            </a:endParaRPr>
          </a:p>
          <a:p>
            <a:pPr>
              <a:buNone/>
            </a:pPr>
            <a:r>
              <a:rPr lang="es-ES" dirty="0" smtClean="0">
                <a:latin typeface="Bookman Old Style" pitchFamily="18" charset="0"/>
              </a:rPr>
              <a:t>Esto </a:t>
            </a:r>
            <a:r>
              <a:rPr lang="es-ES" dirty="0" smtClean="0">
                <a:latin typeface="Bookman Old Style" pitchFamily="18" charset="0"/>
              </a:rPr>
              <a:t>es lo que el rey David quiso decir cuando exclamó: </a:t>
            </a:r>
            <a:r>
              <a:rPr lang="es-ES" b="1" i="1" dirty="0" smtClean="0">
                <a:latin typeface="Bookman Old Style" pitchFamily="18" charset="0"/>
              </a:rPr>
              <a:t>Shegiot mi yavin </a:t>
            </a:r>
            <a:r>
              <a:rPr lang="es-ES" dirty="0" smtClean="0">
                <a:latin typeface="Bookman Old Style" pitchFamily="18" charset="0"/>
              </a:rPr>
              <a:t>(¿Quién puede discernir los errores</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Siempre </a:t>
            </a:r>
            <a:r>
              <a:rPr lang="es-ES" dirty="0" smtClean="0">
                <a:latin typeface="Bookman Old Style" pitchFamily="18" charset="0"/>
              </a:rPr>
              <a:t>hay una historia detrás del error, del pecado, siempre hay una “seguimiento de errores</a:t>
            </a:r>
            <a:r>
              <a:rPr lang="es-ES" dirty="0" smtClean="0">
                <a:latin typeface="Bookman Old Style" pitchFamily="18" charset="0"/>
              </a:rPr>
              <a:t>”.</a:t>
            </a:r>
          </a:p>
          <a:p>
            <a:pPr>
              <a:buNone/>
            </a:pPr>
            <a:r>
              <a:rPr lang="es-ES" dirty="0" smtClean="0">
                <a:latin typeface="Bookman Old Style" pitchFamily="18" charset="0"/>
              </a:rPr>
              <a:t>R’ Samson R Hirsch explica que la palabra </a:t>
            </a:r>
            <a:r>
              <a:rPr lang="es-ES" b="1" i="1" dirty="0" smtClean="0">
                <a:latin typeface="Bookman Old Style" pitchFamily="18" charset="0"/>
              </a:rPr>
              <a:t>shegia</a:t>
            </a:r>
            <a:r>
              <a:rPr lang="es-ES" dirty="0" smtClean="0">
                <a:latin typeface="Bookman Old Style" pitchFamily="18" charset="0"/>
              </a:rPr>
              <a:t> (error) denota un error debido a una comprensión y un razonamiento imperfectos, del cual nadie es inmune y del cual no es consciente.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Solo </a:t>
            </a:r>
            <a:r>
              <a:rPr lang="es-ES" dirty="0" smtClean="0">
                <a:latin typeface="Bookman Old Style" pitchFamily="18" charset="0"/>
              </a:rPr>
              <a:t>la asistencia Divina puede proteger a una persona de estos defectos humanos innatos</a:t>
            </a:r>
            <a:r>
              <a:rPr lang="es-ES" dirty="0" smtClean="0">
                <a:latin typeface="Bookman Old Style" pitchFamily="18" charset="0"/>
              </a:rPr>
              <a:t>.</a:t>
            </a:r>
          </a:p>
          <a:p>
            <a:pPr>
              <a:buNone/>
            </a:pPr>
            <a:r>
              <a:rPr lang="es-ES" dirty="0" smtClean="0">
                <a:latin typeface="Bookman Old Style" pitchFamily="18" charset="0"/>
              </a:rPr>
              <a:t>Quien está constantemente en sintonía con el </a:t>
            </a:r>
            <a:r>
              <a:rPr lang="es-ES" dirty="0" smtClean="0">
                <a:latin typeface="Bookman Old Style" pitchFamily="18" charset="0"/>
              </a:rPr>
              <a:t>Ribon</a:t>
            </a:r>
            <a:r>
              <a:rPr lang="es-ES" dirty="0" smtClean="0">
                <a:latin typeface="Bookman Old Style" pitchFamily="18" charset="0"/>
              </a:rPr>
              <a:t>ó</a:t>
            </a:r>
            <a:r>
              <a:rPr lang="es-ES" dirty="0" smtClean="0">
                <a:latin typeface="Bookman Old Style" pitchFamily="18" charset="0"/>
              </a:rPr>
              <a:t> </a:t>
            </a:r>
            <a:r>
              <a:rPr lang="es-ES" dirty="0" smtClean="0">
                <a:latin typeface="Bookman Old Style" pitchFamily="18" charset="0"/>
              </a:rPr>
              <a:t>shel Olam, por lo tanto, rara vez “olvida” o “simplemente comete un error”. </a:t>
            </a:r>
            <a:endParaRPr lang="es-ES" dirty="0" smtClean="0">
              <a:latin typeface="Bookman Old Style" pitchFamily="18" charset="0"/>
            </a:endParaRPr>
          </a:p>
          <a:p>
            <a:pPr>
              <a:buNone/>
            </a:pPr>
            <a:r>
              <a:rPr lang="es-ES" dirty="0" smtClean="0">
                <a:latin typeface="Bookman Old Style" pitchFamily="18" charset="0"/>
              </a:rPr>
              <a:t>Ha </a:t>
            </a:r>
            <a:r>
              <a:rPr lang="es-ES" dirty="0" smtClean="0">
                <a:latin typeface="Bookman Old Style" pitchFamily="18" charset="0"/>
              </a:rPr>
              <a:t>construido su cerco alrededor de las acciones correctas y justas.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Su </a:t>
            </a:r>
            <a:r>
              <a:rPr lang="es-ES" dirty="0" smtClean="0">
                <a:latin typeface="Bookman Old Style" pitchFamily="18" charset="0"/>
              </a:rPr>
              <a:t>comportamiento no le permite fácilmente hacer una </a:t>
            </a:r>
            <a:r>
              <a:rPr lang="es-ES" i="1" dirty="0" smtClean="0">
                <a:latin typeface="Bookman Old Style" pitchFamily="18" charset="0"/>
              </a:rPr>
              <a:t>shegia</a:t>
            </a:r>
            <a:r>
              <a:rPr lang="es-ES" dirty="0" smtClean="0">
                <a:latin typeface="Bookman Old Style" pitchFamily="18" charset="0"/>
              </a:rPr>
              <a:t>.</a:t>
            </a:r>
          </a:p>
          <a:p>
            <a:pPr>
              <a:buNone/>
            </a:pPr>
            <a:r>
              <a:rPr lang="es-ES" dirty="0" smtClean="0">
                <a:latin typeface="Bookman Old Style" pitchFamily="18" charset="0"/>
              </a:rPr>
              <a:t>Las personas son cuidadosas, serias y reflexivas con las cosas que les importan. </a:t>
            </a:r>
            <a:endParaRPr lang="es-ES" dirty="0" smtClean="0">
              <a:latin typeface="Bookman Old Style" pitchFamily="18" charset="0"/>
            </a:endParaRPr>
          </a:p>
          <a:p>
            <a:pPr>
              <a:buNone/>
            </a:pPr>
            <a:r>
              <a:rPr lang="es-ES" dirty="0" smtClean="0">
                <a:latin typeface="Bookman Old Style" pitchFamily="18" charset="0"/>
              </a:rPr>
              <a:t>Tienden </a:t>
            </a:r>
            <a:r>
              <a:rPr lang="es-ES" dirty="0" smtClean="0">
                <a:latin typeface="Bookman Old Style" pitchFamily="18" charset="0"/>
              </a:rPr>
              <a:t>a ser menos así con las cosas que no importan mucho.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Para </a:t>
            </a:r>
            <a:r>
              <a:rPr lang="es-ES" sz="2900" dirty="0" smtClean="0">
                <a:latin typeface="Bookman Old Style" pitchFamily="18" charset="0"/>
              </a:rPr>
              <a:t>alguien para quien el Shabat es fundamental, los días de la semana nunca se olvidan; son un desfile inevitable que conduce a ese día glorioso. </a:t>
            </a:r>
            <a:endParaRPr lang="es-ES" sz="2900" dirty="0" smtClean="0">
              <a:latin typeface="Bookman Old Style" pitchFamily="18" charset="0"/>
            </a:endParaRPr>
          </a:p>
          <a:p>
            <a:pPr>
              <a:buNone/>
            </a:pPr>
            <a:r>
              <a:rPr lang="es-ES" sz="2900" dirty="0" smtClean="0">
                <a:latin typeface="Bookman Old Style" pitchFamily="18" charset="0"/>
              </a:rPr>
              <a:t>En </a:t>
            </a:r>
            <a:r>
              <a:rPr lang="es-ES" sz="2900" dirty="0" smtClean="0">
                <a:latin typeface="Bookman Old Style" pitchFamily="18" charset="0"/>
              </a:rPr>
              <a:t>otras palabras, Shabat ocuparía toda su mente durante toda la semana, no solo cuando corre a casa como un loco el viernes por la tarde, con la esperanza de llegar antes de que se enciendan las velas.</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Quien cuida cada bocado que entra en su boca no tiene que preocuparse por confundir inadvertidamente la grasa prohibida (</a:t>
            </a:r>
            <a:r>
              <a:rPr lang="es-ES" b="1" i="1" dirty="0" smtClean="0">
                <a:latin typeface="Bookman Old Style" pitchFamily="18" charset="0"/>
              </a:rPr>
              <a:t>jelev</a:t>
            </a:r>
            <a:r>
              <a:rPr lang="es-ES" dirty="0" smtClean="0">
                <a:latin typeface="Bookman Old Style" pitchFamily="18" charset="0"/>
              </a:rPr>
              <a:t>) con la grasa permitida (</a:t>
            </a:r>
            <a:r>
              <a:rPr lang="es-ES" b="1" i="1" dirty="0" smtClean="0">
                <a:latin typeface="Bookman Old Style" pitchFamily="18" charset="0"/>
              </a:rPr>
              <a:t>shuman</a:t>
            </a:r>
            <a:r>
              <a:rPr lang="es-ES" dirty="0" smtClean="0">
                <a:latin typeface="Bookman Old Style" pitchFamily="18" charset="0"/>
              </a:rPr>
              <a:t>). </a:t>
            </a:r>
            <a:endParaRPr lang="es-ES" dirty="0" smtClean="0">
              <a:latin typeface="Bookman Old Style" pitchFamily="18" charset="0"/>
            </a:endParaRPr>
          </a:p>
          <a:p>
            <a:pPr>
              <a:buNone/>
            </a:pPr>
            <a:r>
              <a:rPr lang="es-ES" dirty="0" smtClean="0">
                <a:latin typeface="Bookman Old Style" pitchFamily="18" charset="0"/>
              </a:rPr>
              <a:t>Ha </a:t>
            </a:r>
            <a:r>
              <a:rPr lang="es-ES" dirty="0" smtClean="0">
                <a:latin typeface="Bookman Old Style" pitchFamily="18" charset="0"/>
              </a:rPr>
              <a:t>construido su cerca. No permite que las "distracciones" de la vida lo distraigan de sus obligaciones divinas que lo abarcan todo</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a:t>
            </a:r>
            <a:r>
              <a:rPr lang="es-ES" sz="3600" dirty="0" smtClean="0">
                <a:latin typeface="Bookman Old Style" pitchFamily="18" charset="0"/>
              </a:rPr>
              <a:t>Construye una cerca! </a:t>
            </a:r>
            <a:endParaRPr lang="es-ES" sz="3600" dirty="0" smtClean="0">
              <a:latin typeface="Bookman Old Style" pitchFamily="18" charset="0"/>
            </a:endParaRPr>
          </a:p>
          <a:p>
            <a:pPr>
              <a:buNone/>
            </a:pPr>
            <a:r>
              <a:rPr lang="es-ES" sz="3600" dirty="0" smtClean="0">
                <a:latin typeface="Bookman Old Style" pitchFamily="18" charset="0"/>
              </a:rPr>
              <a:t>¡</a:t>
            </a:r>
            <a:r>
              <a:rPr lang="es-ES" sz="3600" dirty="0" smtClean="0">
                <a:latin typeface="Bookman Old Style" pitchFamily="18" charset="0"/>
              </a:rPr>
              <a:t>Protégete de los pequeños defectos de carácter que nos hacen empezar a desviarnos y te protegerás de la transgresión mayor!</a:t>
            </a:r>
            <a:endParaRPr lang="es-ES" sz="3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n-US" b="1" i="1" dirty="0" smtClean="0">
                <a:solidFill>
                  <a:srgbClr val="FF0000"/>
                </a:solidFill>
                <a:latin typeface="Bookman Old Style" pitchFamily="18" charset="0"/>
              </a:rPr>
              <a:t>Plagado!</a:t>
            </a:r>
            <a:endParaRPr lang="en-US" i="1" dirty="0" smtClean="0">
              <a:solidFill>
                <a:srgbClr val="FF0000"/>
              </a:solidFill>
              <a:latin typeface="Bookman Old Style" pitchFamily="18" charset="0"/>
            </a:endParaRPr>
          </a:p>
          <a:p>
            <a:pPr>
              <a:buNone/>
            </a:pPr>
            <a:r>
              <a:rPr lang="es-ES" sz="2000" i="1" dirty="0" smtClean="0">
                <a:latin typeface="Bookman Old Style" pitchFamily="18" charset="0"/>
              </a:rPr>
              <a:t>Comentarios del Rabino Bernie Fox</a:t>
            </a:r>
          </a:p>
          <a:p>
            <a:pPr>
              <a:buNone/>
            </a:pPr>
            <a:r>
              <a:rPr lang="es-ES" sz="2900" dirty="0" smtClean="0">
                <a:latin typeface="Bookman Old Style" pitchFamily="18" charset="0"/>
              </a:rPr>
              <a:t>Y Hashem llamó a Moshé y le habló desde Ohel Moed diciendo: Habla a los hijos de Israel y diles que cuando una persona de entre vosotros traiga un sacrificio a Hashem, [si] es de un animal, debe ser del ganado y ovejas para que ofrezcas tu sacrificio. (Séfer VaYikrá 1:1-2)</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900" dirty="0" smtClean="0">
                <a:latin typeface="Bookman Old Style" pitchFamily="18" charset="0"/>
              </a:rPr>
              <a:t>La importancia de los sacrificios</a:t>
            </a:r>
          </a:p>
          <a:p>
            <a:pPr marL="596900" indent="-571500">
              <a:buNone/>
            </a:pPr>
            <a:r>
              <a:rPr lang="es-ES" sz="2900" dirty="0" smtClean="0">
                <a:latin typeface="Bookman Old Style" pitchFamily="18" charset="0"/>
              </a:rPr>
              <a:t>Séfer Shemot concluyó con la asamblea del Mishkán – el Tabernáculo. Séfer VaYikrá comienza con una discusión de los sacrificios que debían ofrecerse en él. En el pasaje anterior, Hashem convoca a Moshé del Mishkán – conocido como Ohel Moed – y le enseña las leyes que regulan los sacrificios.</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900" dirty="0" smtClean="0">
                <a:latin typeface="Bookman Old Style" pitchFamily="18" charset="0"/>
              </a:rPr>
              <a:t>La actitud de la Torá y los Sabios hacia estos sacrificios es confusa. </a:t>
            </a:r>
          </a:p>
          <a:p>
            <a:pPr marL="596900" indent="-571500">
              <a:buNone/>
            </a:pPr>
            <a:r>
              <a:rPr lang="es-ES" sz="2900" dirty="0" smtClean="0">
                <a:latin typeface="Bookman Old Style" pitchFamily="18" charset="0"/>
              </a:rPr>
              <a:t>En muchos de sus comentarios se enfatiza la importancia de los sacrificios. Consideremos un ejemplo.</a:t>
            </a:r>
          </a:p>
          <a:p>
            <a:pPr marL="596900" indent="-571500">
              <a:buNone/>
            </a:pPr>
            <a:r>
              <a:rPr lang="es-ES" sz="2900" dirty="0" smtClean="0">
                <a:latin typeface="Bookman Old Style" pitchFamily="18" charset="0"/>
              </a:rPr>
              <a:t>Abraham no tiene hijos. Hashem le dice que tendrá multitud de hijos y ellos poseerán la Tierra de Canaán. Avraham le pregunta a Hashem: </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900" dirty="0" smtClean="0">
                <a:latin typeface="Bookman Old Style" pitchFamily="18" charset="0"/>
              </a:rPr>
              <a:t>“¿Por qué sabré que lo poseerán?” </a:t>
            </a:r>
          </a:p>
          <a:p>
            <a:pPr marL="596900" indent="-571500">
              <a:buNone/>
            </a:pPr>
            <a:r>
              <a:rPr lang="es-ES" sz="2900" dirty="0" smtClean="0">
                <a:latin typeface="Bookman Old Style" pitchFamily="18" charset="0"/>
              </a:rPr>
              <a:t>¿Cuál fue la pregunta de Abraham? </a:t>
            </a:r>
          </a:p>
          <a:p>
            <a:pPr marL="596900" indent="-571500">
              <a:buNone/>
            </a:pPr>
            <a:r>
              <a:rPr lang="es-ES" sz="2900" dirty="0" smtClean="0">
                <a:latin typeface="Bookman Old Style" pitchFamily="18" charset="0"/>
              </a:rPr>
              <a:t>¿Qué buscó de Hashem?</a:t>
            </a:r>
          </a:p>
          <a:p>
            <a:pPr marL="596900" indent="-571500">
              <a:buNone/>
            </a:pPr>
            <a:r>
              <a:rPr lang="es-ES" sz="2900" dirty="0" smtClean="0">
                <a:latin typeface="Bookman Old Style" pitchFamily="18" charset="0"/>
              </a:rPr>
              <a:t>Midrash Rabá responde. Avraham entendió que Hashem le estaba diciendo que sus descendientes capturarían la tierra y que sería su legado permanente. </a:t>
            </a:r>
          </a:p>
          <a:p>
            <a:pPr marL="596900" indent="-571500">
              <a:buNone/>
            </a:pPr>
            <a:r>
              <a:rPr lang="es-ES" sz="2900" dirty="0" smtClean="0">
                <a:latin typeface="Bookman Old Style" pitchFamily="18" charset="0"/>
              </a:rPr>
              <a:t>Para Abraham, ésta fue una promesa asombrosa. </a:t>
            </a:r>
          </a:p>
          <a:p>
            <a:pPr marL="596900" indent="-571500">
              <a:buNone/>
            </a:pP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900" dirty="0" smtClean="0">
                <a:latin typeface="Bookman Old Style" pitchFamily="18" charset="0"/>
              </a:rPr>
              <a:t>Sus hijos pecarían; no serían perfectos en su conducta y servicio a Hashem. Esto sería inevitable. </a:t>
            </a:r>
          </a:p>
          <a:p>
            <a:pPr marL="596900" indent="-571500">
              <a:buNone/>
            </a:pPr>
            <a:r>
              <a:rPr lang="es-ES" sz="2900" dirty="0" smtClean="0">
                <a:latin typeface="Bookman Old Style" pitchFamily="18" charset="0"/>
              </a:rPr>
              <a:t>¿No podría Hashem responder exiliándolos de la tierra y despojándolos de su legado? </a:t>
            </a:r>
          </a:p>
          <a:p>
            <a:pPr marL="596900" indent="-571500">
              <a:buNone/>
            </a:pPr>
            <a:r>
              <a:rPr lang="es-ES" sz="2900" dirty="0" smtClean="0">
                <a:latin typeface="Bookman Old Style" pitchFamily="18" charset="0"/>
              </a:rPr>
              <a:t>¿Cómo podría Hashem prometer que la tierra será suya permanentemente?</a:t>
            </a:r>
          </a:p>
          <a:p>
            <a:pPr marL="596900" indent="-571500">
              <a:buNone/>
            </a:pP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900" dirty="0" smtClean="0">
                <a:latin typeface="Bookman Old Style" pitchFamily="18" charset="0"/>
              </a:rPr>
              <a:t>Según Midrash Rabá, Hashem respondió que expiarían sus pecados mediante sus sacrificios.[1] </a:t>
            </a:r>
          </a:p>
          <a:p>
            <a:pPr marL="596900" indent="-571500">
              <a:buNone/>
            </a:pPr>
            <a:r>
              <a:rPr lang="es-ES" sz="2900" dirty="0" smtClean="0">
                <a:latin typeface="Bookman Old Style" pitchFamily="18" charset="0"/>
              </a:rPr>
              <a:t>Los sacrificios que ofrecerán en el Mishkán y en el Beit Hamikdash –el Templo Sagrado– expiarán sus pecados. Esta expiación preservará su legado.</a:t>
            </a:r>
          </a:p>
          <a:p>
            <a:pPr marL="596900" indent="-571500">
              <a:buNone/>
            </a:pPr>
            <a:r>
              <a:rPr lang="es-ES" sz="2900" dirty="0" smtClean="0">
                <a:latin typeface="Bookman Old Style" pitchFamily="18" charset="0"/>
              </a:rPr>
              <a:t>¿De qué me sirven vuestros muchos sacrificios? dice Hashem. </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900" dirty="0" smtClean="0">
                <a:latin typeface="Bookman Old Style" pitchFamily="18" charset="0"/>
              </a:rPr>
              <a:t>Me harté de holocaustos de carneros y de sebo de ganado engordado; y sangre de toros y de ovejas y de machos cabríos no quiero…. Y cuando extiendas tus manos, esconderé de ti mis ojos, aunque ores mucho, no te escucho; Tus manos están llenas de sangre.</a:t>
            </a:r>
          </a:p>
          <a:p>
            <a:pPr marL="596900" indent="-571500">
              <a:buNone/>
            </a:pPr>
            <a:r>
              <a:rPr lang="es-ES" sz="2900" dirty="0" smtClean="0">
                <a:latin typeface="Bookman Old Style" pitchFamily="18" charset="0"/>
              </a:rPr>
              <a:t>Lavaos, limpiaos, quitad de delante de Mis ojos la maldad de vuestras obras, dejad de hacer el mal.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900" dirty="0" smtClean="0">
                <a:latin typeface="Bookman Old Style" pitchFamily="18" charset="0"/>
              </a:rPr>
              <a:t>Aprende a hacer el bien, busca justicia, fortalece al despojado, haz justicia al huérfano, defiende el caso de la viuda. </a:t>
            </a:r>
          </a:p>
          <a:p>
            <a:pPr marL="596900" indent="-571500">
              <a:buNone/>
            </a:pPr>
            <a:r>
              <a:rPr lang="es-ES" sz="2900" dirty="0" smtClean="0">
                <a:latin typeface="Bookman Old Style" pitchFamily="18" charset="0"/>
              </a:rPr>
              <a:t>Venid ahora, debatamos, dice el Señor. Si vuestros pecados resultan ser como el carmesí, se volverán blancos como la nieve; si resultan ser rojos como tinte carmesí, serán como lana. (Séfer Yeshayah 1:11-18)</a:t>
            </a: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900" dirty="0" smtClean="0">
                <a:latin typeface="Bookman Old Style" pitchFamily="18" charset="0"/>
              </a:rPr>
              <a:t>II. El problema de los sacrificios</a:t>
            </a:r>
          </a:p>
          <a:p>
            <a:pPr marL="596900" indent="-571500">
              <a:buNone/>
            </a:pPr>
            <a:r>
              <a:rPr lang="es-ES" sz="2900" dirty="0" smtClean="0">
                <a:latin typeface="Bookman Old Style" pitchFamily="18" charset="0"/>
              </a:rPr>
              <a:t>Los pasajes anteriores son un ejemplo de una actitud expresada a menudo por los profetas. </a:t>
            </a:r>
          </a:p>
          <a:p>
            <a:pPr marL="596900" indent="-571500">
              <a:buNone/>
            </a:pPr>
            <a:r>
              <a:rPr lang="es-ES" sz="2900" dirty="0" smtClean="0">
                <a:latin typeface="Bookman Old Style" pitchFamily="18" charset="0"/>
              </a:rPr>
              <a:t>Hashem no quiere nuestros sacrificios. </a:t>
            </a:r>
          </a:p>
          <a:p>
            <a:pPr marL="596900" indent="-571500">
              <a:buNone/>
            </a:pPr>
            <a:r>
              <a:rPr lang="es-ES" sz="2900" dirty="0" smtClean="0">
                <a:latin typeface="Bookman Old Style" pitchFamily="18" charset="0"/>
              </a:rPr>
              <a:t>Él quiere que nos conduzcamos con bondad y justicia. </a:t>
            </a:r>
          </a:p>
          <a:p>
            <a:pPr marL="596900" indent="-571500">
              <a:buNone/>
            </a:pPr>
            <a:r>
              <a:rPr lang="es-ES" sz="2900" dirty="0" smtClean="0">
                <a:latin typeface="Bookman Old Style" pitchFamily="18" charset="0"/>
              </a:rPr>
              <a:t>Si nos arrepentimos, Él nos limpiará de nuestros pecados.</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850" dirty="0" smtClean="0">
                <a:latin typeface="Bookman Old Style" pitchFamily="18" charset="0"/>
              </a:rPr>
              <a:t>¿Cómo pueden conciliarse estas dos visiones? </a:t>
            </a:r>
          </a:p>
          <a:p>
            <a:pPr marL="596900" indent="-571500">
              <a:buNone/>
            </a:pPr>
            <a:r>
              <a:rPr lang="es-ES" sz="2850" dirty="0" smtClean="0">
                <a:latin typeface="Bookman Old Style" pitchFamily="18" charset="0"/>
              </a:rPr>
              <a:t>Se nos ordena ofrecer sacrificios. </a:t>
            </a:r>
          </a:p>
          <a:p>
            <a:pPr marL="596900" indent="-571500">
              <a:buNone/>
            </a:pPr>
            <a:r>
              <a:rPr lang="es-ES" sz="2850" dirty="0" smtClean="0">
                <a:latin typeface="Bookman Old Style" pitchFamily="18" charset="0"/>
              </a:rPr>
              <a:t>A Abraham se le dice que a través de su expiación, sus descendientes mantendrán su legado: la Tierra de Israel. </a:t>
            </a:r>
          </a:p>
          <a:p>
            <a:pPr marL="596900" indent="-571500">
              <a:buNone/>
            </a:pPr>
            <a:r>
              <a:rPr lang="es-ES" sz="2850" dirty="0" smtClean="0">
                <a:latin typeface="Bookman Old Style" pitchFamily="18" charset="0"/>
              </a:rPr>
              <a:t>Sin embargo, repetidamente los profetas enfatizan que Hashem no quiere nuestros sacrificios. </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900" dirty="0" smtClean="0">
                <a:latin typeface="Bookman Old Style" pitchFamily="18" charset="0"/>
              </a:rPr>
              <a:t>Él quiere que nos conduzcamos apropiadamente.</a:t>
            </a:r>
          </a:p>
          <a:p>
            <a:pPr marL="596900" indent="-571500">
              <a:buNone/>
            </a:pPr>
            <a:r>
              <a:rPr lang="es-ES" sz="2900" dirty="0" smtClean="0">
                <a:latin typeface="Bookman Old Style" pitchFamily="18" charset="0"/>
              </a:rPr>
              <a:t>III. Sacrificios apropiados e inapropiados</a:t>
            </a:r>
          </a:p>
          <a:p>
            <a:pPr marL="596900" indent="-571500">
              <a:buNone/>
            </a:pPr>
            <a:r>
              <a:rPr lang="es-ES" sz="2900" dirty="0" smtClean="0">
                <a:latin typeface="Bookman Old Style" pitchFamily="18" charset="0"/>
              </a:rPr>
              <a:t>Rabeinu David Kimchi – RaDaK, en sus comentarios sobre los pasajes anteriores responde: </a:t>
            </a:r>
          </a:p>
          <a:p>
            <a:pPr marL="596900" indent="-571500">
              <a:buNone/>
            </a:pPr>
            <a:r>
              <a:rPr lang="es-ES" sz="2900" dirty="0" smtClean="0">
                <a:latin typeface="Bookman Old Style" pitchFamily="18" charset="0"/>
              </a:rPr>
              <a:t>“Y ya que abandonáis Mi Torá, ¿de qué me sirven vuestros muchos sacrificios? “</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100" dirty="0" smtClean="0">
                <a:latin typeface="Bookman Old Style" pitchFamily="18" charset="0"/>
              </a:rPr>
              <a:t>Porque os ordené respecto a ellos sólo para que me recordarais constantemente y me contemplaseis y no pecarais. Y si pecaste, para que confieses [tu pecado] con el sacrificio y te arrepientas de tus malos caminos. Si hubieran hecho esto, habrían sido una fragancia agradable para Mí como está escrito en la Torá. </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900" dirty="0" smtClean="0">
                <a:latin typeface="Bookman Old Style" pitchFamily="18" charset="0"/>
              </a:rPr>
              <a:t>Pero ahora estoy harto de ellos y los desprecio como a alguien que está saciado de algo. </a:t>
            </a:r>
          </a:p>
          <a:p>
            <a:pPr marL="596900" indent="-571500">
              <a:buNone/>
            </a:pPr>
            <a:r>
              <a:rPr lang="es-ES" sz="2900" dirty="0" smtClean="0">
                <a:latin typeface="Bookman Old Style" pitchFamily="18" charset="0"/>
              </a:rPr>
              <a:t>Le disgusta y lo desprecia. (RaDaK, Comentario del Séfer Yeshayah 1:11)</a:t>
            </a:r>
          </a:p>
          <a:p>
            <a:pPr marL="596900" indent="-571500">
              <a:buNone/>
            </a:pPr>
            <a:r>
              <a:rPr lang="es-ES" sz="2900" dirty="0" smtClean="0">
                <a:latin typeface="Bookman Old Style" pitchFamily="18" charset="0"/>
              </a:rPr>
              <a:t>RaDaK ofrece una solución sencilla a nuestras preguntas. Los sacrificios ordenados por la Torá son diferentes de los condenados por los profetas. </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100" dirty="0" smtClean="0">
                <a:latin typeface="Bookman Old Style" pitchFamily="18" charset="0"/>
              </a:rPr>
              <a:t>La Torá nos ordena ofrecer sacrificios como expresión de un compromiso o resolución interna. </a:t>
            </a:r>
          </a:p>
          <a:p>
            <a:pPr marL="596900" indent="-571500">
              <a:buNone/>
            </a:pPr>
            <a:r>
              <a:rPr lang="es-ES" sz="3100" dirty="0" smtClean="0">
                <a:latin typeface="Bookman Old Style" pitchFamily="18" charset="0"/>
              </a:rPr>
              <a:t>Los profetas condenaron los sacrificios que no reflejaban este compromiso interno. </a:t>
            </a:r>
          </a:p>
          <a:p>
            <a:pPr marL="596900" indent="-571500">
              <a:buNone/>
            </a:pPr>
            <a:r>
              <a:rPr lang="es-ES" sz="3100" dirty="0" smtClean="0">
                <a:latin typeface="Bookman Old Style" pitchFamily="18" charset="0"/>
              </a:rPr>
              <a:t>Estos sacrificios fueron acciones superficiales. Carecían de significado. Eran como cuerpos sin alma.</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100" dirty="0" smtClean="0">
                <a:latin typeface="Bookman Old Style" pitchFamily="18" charset="0"/>
              </a:rPr>
              <a:t>Y pondrá su mano sobre la cabeza del holocausto y le será aceptado para expiarlo. (Séfer VaYikrá 1:4)</a:t>
            </a:r>
          </a:p>
          <a:p>
            <a:pPr marL="596900" indent="-571500">
              <a:buNone/>
            </a:pPr>
            <a:r>
              <a:rPr lang="es-ES" sz="3100" dirty="0" smtClean="0">
                <a:latin typeface="Bookman Old Style" pitchFamily="18" charset="0"/>
              </a:rPr>
              <a:t>IV. Un sacrificio significativo</a:t>
            </a:r>
          </a:p>
          <a:p>
            <a:pPr marL="596900" indent="-571500">
              <a:buNone/>
            </a:pPr>
            <a:r>
              <a:rPr lang="es-ES" sz="3100" dirty="0" smtClean="0">
                <a:latin typeface="Bookman Old Style" pitchFamily="18" charset="0"/>
              </a:rPr>
              <a:t>Consideremos este concepto cuidadosamente. </a:t>
            </a:r>
          </a:p>
          <a:p>
            <a:pPr marL="596900" indent="-571500">
              <a:buNone/>
            </a:pPr>
            <a:r>
              <a:rPr lang="es-ES" sz="3100" dirty="0" smtClean="0">
                <a:latin typeface="Bookman Old Style" pitchFamily="18" charset="0"/>
              </a:rPr>
              <a:t>El pasaje anterior analiza un sacrificio Olá: un holocausto.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900" dirty="0" smtClean="0">
                <a:latin typeface="Bookman Old Style" pitchFamily="18" charset="0"/>
              </a:rPr>
              <a:t>El pasaje explica que cuando uno lleva un animal al Mishkán o Beit Hamikdash para ser sacrificado, coloca sus manos sobre la cabeza del sacrificio y presiona. </a:t>
            </a:r>
          </a:p>
          <a:p>
            <a:pPr marL="596900" indent="-571500">
              <a:buNone/>
            </a:pPr>
            <a:r>
              <a:rPr lang="es-ES" sz="2900" dirty="0" smtClean="0">
                <a:latin typeface="Bookman Old Style" pitchFamily="18" charset="0"/>
              </a:rPr>
              <a:t>Si el animal es traído como expiación por un pecado, entonces, mientras presionamos al animal, uno confiesa el pecado, declara que se ha arrepentido y pide que el animal le sirva de expiación.</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endParaRPr lang="es-ES" sz="3100" dirty="0" smtClean="0">
              <a:latin typeface="Bookman Old Style" pitchFamily="18" charset="0"/>
            </a:endParaRPr>
          </a:p>
        </p:txBody>
      </p:sp>
      <p:pic>
        <p:nvPicPr>
          <p:cNvPr id="4098" name="Picture 2" descr="Bullock"/>
          <p:cNvPicPr>
            <a:picLocks noChangeAspect="1" noChangeArrowheads="1"/>
          </p:cNvPicPr>
          <p:nvPr/>
        </p:nvPicPr>
        <p:blipFill>
          <a:blip r:embed="rId3"/>
          <a:srcRect/>
          <a:stretch>
            <a:fillRect/>
          </a:stretch>
        </p:blipFill>
        <p:spPr bwMode="auto">
          <a:xfrm>
            <a:off x="0" y="-303337"/>
            <a:ext cx="9204802" cy="7161337"/>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900" dirty="0" smtClean="0">
                <a:latin typeface="Bookman Old Style" pitchFamily="18" charset="0"/>
              </a:rPr>
              <a:t>Si el animal no es una ofrenda por el pecado, entonces, mientras presiona al animal, la persona recita alabanzas a Hashem.[2]</a:t>
            </a:r>
          </a:p>
          <a:p>
            <a:pPr marL="596900" indent="-571500">
              <a:buNone/>
            </a:pPr>
            <a:r>
              <a:rPr lang="es-ES" sz="2900" dirty="0" smtClean="0">
                <a:latin typeface="Bookman Old Style" pitchFamily="18" charset="0"/>
              </a:rPr>
              <a:t>El sacrificio no expía ni es una demostración de devoción y servicio a Hashem. Da expresión al compromiso de arrepentimiento o a la devoción declarada al presionar la cabeza del animal. </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100" dirty="0" smtClean="0">
                <a:latin typeface="Bookman Old Style" pitchFamily="18" charset="0"/>
              </a:rPr>
              <a:t>Si uno no hace esta declaración o si no es sincera, entonces el sacrificio no tiene sentido. </a:t>
            </a:r>
          </a:p>
          <a:p>
            <a:pPr marL="596900" indent="-571500">
              <a:buNone/>
            </a:pPr>
            <a:r>
              <a:rPr lang="es-ES" sz="3100" dirty="0" smtClean="0">
                <a:latin typeface="Bookman Old Style" pitchFamily="18" charset="0"/>
              </a:rPr>
              <a:t>Estos sacrificios sin sentido fueron condenados por los profetas.</a:t>
            </a:r>
          </a:p>
          <a:p>
            <a:pPr marL="596900" indent="-571500">
              <a:buNone/>
            </a:pPr>
            <a:r>
              <a:rPr lang="es-ES" sz="3100" dirty="0" smtClean="0">
                <a:latin typeface="Bookman Old Style" pitchFamily="18" charset="0"/>
              </a:rPr>
              <a:t>V. Oración significativa</a:t>
            </a:r>
          </a:p>
          <a:p>
            <a:pPr marL="596900" indent="-571500">
              <a:buNone/>
            </a:pPr>
            <a:r>
              <a:rPr lang="es-ES" sz="3100" dirty="0" smtClean="0">
                <a:latin typeface="Bookman Old Style" pitchFamily="18" charset="0"/>
              </a:rPr>
              <a:t>Al igual que los sacrificios, las oraciones pueden ser expresiones significativas o superficiales.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100" dirty="0" smtClean="0">
                <a:latin typeface="Bookman Old Style" pitchFamily="18" charset="0"/>
              </a:rPr>
              <a:t>Sin embargo, la distinción entre una oración superficial y una oración significativa no es obvia. </a:t>
            </a:r>
          </a:p>
          <a:p>
            <a:pPr marL="596900" indent="-571500">
              <a:buNone/>
            </a:pPr>
            <a:r>
              <a:rPr lang="es-ES" sz="3100" dirty="0" smtClean="0">
                <a:latin typeface="Bookman Old Style" pitchFamily="18" charset="0"/>
              </a:rPr>
              <a:t>Es posible orar con sinceridad, pero las oraciones no tendrán sentido. </a:t>
            </a:r>
          </a:p>
          <a:p>
            <a:pPr marL="596900" indent="-571500">
              <a:buNone/>
            </a:pPr>
            <a:r>
              <a:rPr lang="es-ES" sz="3100" dirty="0" smtClean="0">
                <a:latin typeface="Bookman Old Style" pitchFamily="18" charset="0"/>
              </a:rPr>
              <a:t>¿Cómo es esto posible? </a:t>
            </a:r>
          </a:p>
          <a:p>
            <a:pPr marL="596900" indent="-571500">
              <a:buNone/>
            </a:pPr>
            <a:r>
              <a:rPr lang="es-ES" sz="3100" dirty="0" smtClean="0">
                <a:latin typeface="Bookman Old Style" pitchFamily="18" charset="0"/>
              </a:rPr>
              <a:t>Si uno es sincero, ¿cómo es posible que sus oraciones no tengan sentido?</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100" dirty="0" smtClean="0">
                <a:latin typeface="Bookman Old Style" pitchFamily="18" charset="0"/>
              </a:rPr>
              <a:t>Rambam explica que cuando el pueblo judío se enfrenta a una aflicción debemos acudir a Hashem en oración. </a:t>
            </a:r>
          </a:p>
          <a:p>
            <a:pPr marL="596900" indent="-571500">
              <a:buNone/>
            </a:pPr>
            <a:r>
              <a:rPr lang="es-ES" sz="3100" dirty="0" smtClean="0">
                <a:latin typeface="Bookman Old Style" pitchFamily="18" charset="0"/>
              </a:rPr>
              <a:t>Esto parece evidente. ¡Por supuesto, debemos recurrir a Hashem y pedirle salvación! </a:t>
            </a:r>
          </a:p>
          <a:p>
            <a:pPr marL="596900" indent="-571500">
              <a:buNone/>
            </a:pPr>
            <a:r>
              <a:rPr lang="es-ES" sz="3100" dirty="0" smtClean="0">
                <a:latin typeface="Bookman Old Style" pitchFamily="18" charset="0"/>
              </a:rPr>
              <a:t>Sin embargo, Rambam explica que hay una razón menos obvia pero más fundamental para pedirle a Hashem.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000" dirty="0" smtClean="0">
                <a:latin typeface="Bookman Old Style" pitchFamily="18" charset="0"/>
              </a:rPr>
              <a:t>Su explicación sobre él incluye dos conceptos importantes.</a:t>
            </a:r>
          </a:p>
          <a:p>
            <a:pPr marL="596900" indent="-571500">
              <a:buNone/>
            </a:pPr>
            <a:r>
              <a:rPr lang="es-ES" sz="3000" dirty="0" smtClean="0">
                <a:latin typeface="Bookman Old Style" pitchFamily="18" charset="0"/>
              </a:rPr>
              <a:t>Primero, clamamos a Hashem porque reconocemos que cualquier aflicción que sobrevenga al pueblo judío es una expresión de Su voluntad. </a:t>
            </a:r>
          </a:p>
          <a:p>
            <a:pPr marL="596900" indent="-571500">
              <a:buNone/>
            </a:pPr>
            <a:r>
              <a:rPr lang="es-ES" sz="3000" dirty="0" smtClean="0">
                <a:latin typeface="Bookman Old Style" pitchFamily="18" charset="0"/>
              </a:rPr>
              <a:t>En segundo lugar, reconocemos que Él ha permitido que esta aflicción nos sobrevenga debido a nuestras acciones. </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800" dirty="0" smtClean="0">
                <a:latin typeface="Bookman Old Style" pitchFamily="18" charset="0"/>
              </a:rPr>
              <a:t>Nuestras acciones y comportamientos son la causa fundamental de nuestro sufrimiento. </a:t>
            </a:r>
          </a:p>
          <a:p>
            <a:pPr marL="596900" indent="-571500">
              <a:buNone/>
            </a:pPr>
            <a:r>
              <a:rPr lang="es-ES" sz="2800" dirty="0" smtClean="0">
                <a:latin typeface="Bookman Old Style" pitchFamily="18" charset="0"/>
              </a:rPr>
              <a:t>Rambam sostiene que no somos liberados por nuestras súplicas, independientemente de su sinceridad. </a:t>
            </a:r>
          </a:p>
          <a:p>
            <a:pPr marL="596900" indent="-571500">
              <a:buNone/>
            </a:pPr>
            <a:r>
              <a:rPr lang="es-ES" sz="2800" dirty="0" smtClean="0">
                <a:latin typeface="Bookman Old Style" pitchFamily="18" charset="0"/>
              </a:rPr>
              <a:t>Somos liberados porque a través de nuestras súplicas reconocemos que nuestro sufrimiento es el castigo Divino por nuestras malas acciones.</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100" dirty="0" smtClean="0">
                <a:latin typeface="Bookman Old Style" pitchFamily="18" charset="0"/>
              </a:rPr>
              <a:t>Luego, Rambam desarrolla aún más su posición a partir de él. </a:t>
            </a:r>
          </a:p>
          <a:p>
            <a:pPr marL="596900" indent="-571500">
              <a:buNone/>
            </a:pPr>
            <a:r>
              <a:rPr lang="es-ES" sz="3100" dirty="0" smtClean="0">
                <a:latin typeface="Bookman Old Style" pitchFamily="18" charset="0"/>
              </a:rPr>
              <a:t>Nuestras súplicas son el primer paso en el camino del arrepentimiento. </a:t>
            </a:r>
          </a:p>
          <a:p>
            <a:pPr marL="596900" indent="-571500">
              <a:buNone/>
            </a:pPr>
            <a:r>
              <a:rPr lang="es-ES" sz="3100" dirty="0" smtClean="0">
                <a:latin typeface="Bookman Old Style" pitchFamily="18" charset="0"/>
              </a:rPr>
              <a:t>Cuando reconocemos que nuestro sufrimiento es el castigo por nuestros pecados, entonces nos hemos embarcado en este camino.[3]</a:t>
            </a: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El énfasis en el arrepentimiento</a:t>
            </a:r>
          </a:p>
          <a:p>
            <a:pPr marL="596900" indent="-571500">
              <a:buNone/>
            </a:pPr>
            <a:r>
              <a:rPr lang="es-ES" dirty="0" smtClean="0">
                <a:latin typeface="Bookman Old Style" pitchFamily="18" charset="0"/>
              </a:rPr>
              <a:t>Rambam enfatiza la importancia del arrepentimiento en otro comentario. </a:t>
            </a:r>
          </a:p>
          <a:p>
            <a:pPr marL="596900" indent="-571500">
              <a:buNone/>
            </a:pPr>
            <a:r>
              <a:rPr lang="es-ES" dirty="0" smtClean="0">
                <a:latin typeface="Bookman Old Style" pitchFamily="18" charset="0"/>
              </a:rPr>
              <a:t>Cuando hay sequía en la Tierra de Israel se declaran una serie de ayunos cada vez más severos. Durante los ayunos más severos, el arca y su Séfer Torá son llevados a la plaza del pueblo. </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100" dirty="0" smtClean="0">
                <a:latin typeface="Bookman Old Style" pitchFamily="18" charset="0"/>
              </a:rPr>
              <a:t>La gente del pueblo se reúne en la plaza vestida de cilicio. </a:t>
            </a:r>
          </a:p>
          <a:p>
            <a:pPr marL="596900" indent="-571500">
              <a:buNone/>
            </a:pPr>
            <a:r>
              <a:rPr lang="es-ES" sz="3100" dirty="0" smtClean="0">
                <a:latin typeface="Bookman Old Style" pitchFamily="18" charset="0"/>
              </a:rPr>
              <a:t>Se colocan cenizas sobre el arca y el Séfer Torá.</a:t>
            </a:r>
          </a:p>
          <a:p>
            <a:pPr marL="596900" indent="-571500">
              <a:buNone/>
            </a:pPr>
            <a:r>
              <a:rPr lang="es-ES" sz="3100" dirty="0" smtClean="0">
                <a:latin typeface="Bookman Old Style" pitchFamily="18" charset="0"/>
              </a:rPr>
              <a:t>Luego, el pueblo coloca cenizas sobre las cabezas de sus líderes y sobre sus propias cabezas. </a:t>
            </a:r>
          </a:p>
          <a:p>
            <a:pPr marL="596900" indent="-571500">
              <a:buNone/>
            </a:pPr>
            <a:r>
              <a:rPr lang="es-ES" sz="3100" dirty="0" smtClean="0">
                <a:latin typeface="Bookman Old Style" pitchFamily="18" charset="0"/>
              </a:rPr>
              <a:t>Se nombra un anciano sabio que se dirige al pueblo: </a:t>
            </a: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900" dirty="0" smtClean="0">
                <a:latin typeface="Bookman Old Style" pitchFamily="18" charset="0"/>
              </a:rPr>
              <a:t>“Hermanos, no es el cilicio y el ayuno lo que causará [el fin de nuestro sufrimiento]. Más bien, [es] arrepentimiento y acciones dignas…”[4] </a:t>
            </a:r>
          </a:p>
          <a:p>
            <a:pPr marL="596900" indent="-571500">
              <a:buNone/>
            </a:pPr>
            <a:r>
              <a:rPr lang="es-ES" sz="2900" dirty="0" smtClean="0">
                <a:latin typeface="Bookman Old Style" pitchFamily="18" charset="0"/>
              </a:rPr>
              <a:t>El anciano no insta a la oración ni a la petición. Estos son inadecuados. </a:t>
            </a:r>
          </a:p>
          <a:p>
            <a:pPr marL="596900" indent="-571500">
              <a:buNone/>
            </a:pPr>
            <a:r>
              <a:rPr lang="es-ES" sz="2900" dirty="0" smtClean="0">
                <a:latin typeface="Bookman Old Style" pitchFamily="18" charset="0"/>
              </a:rPr>
              <a:t>En última instancia, la oración debe expresar un compromiso de arrepentimiento.</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100" dirty="0" smtClean="0">
                <a:latin typeface="Bookman Old Style" pitchFamily="18" charset="0"/>
              </a:rPr>
              <a:t>En tiempos de sufrimiento y aflicción, buscamos la liberación de Hashem. </a:t>
            </a:r>
          </a:p>
          <a:p>
            <a:pPr marL="596900" indent="-571500">
              <a:buNone/>
            </a:pPr>
            <a:r>
              <a:rPr lang="es-ES" sz="3100" dirty="0" smtClean="0">
                <a:latin typeface="Bookman Old Style" pitchFamily="18" charset="0"/>
              </a:rPr>
              <a:t>Según Rambam, la sinceridad por sí sola no hace que nuestras oraciones tengan sentido. </a:t>
            </a:r>
          </a:p>
          <a:p>
            <a:pPr marL="596900" indent="-571500">
              <a:buNone/>
            </a:pPr>
            <a:r>
              <a:rPr lang="es-ES" sz="3100" dirty="0" smtClean="0">
                <a:latin typeface="Bookman Old Style" pitchFamily="18" charset="0"/>
              </a:rPr>
              <a:t>Tampoco podemos esperar liberación en respuesta a oraciones sinceras. Se requiere más. </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Nuestras oraciones deben ser sinceras y reconocer la naturaleza de la aflicción. </a:t>
            </a:r>
          </a:p>
          <a:p>
            <a:pPr marL="596900" indent="-571500">
              <a:buNone/>
            </a:pPr>
            <a:r>
              <a:rPr lang="es-ES" dirty="0" smtClean="0">
                <a:latin typeface="Bookman Old Style" pitchFamily="18" charset="0"/>
              </a:rPr>
              <a:t>Es una consecuencia Divina de nuestros actos. </a:t>
            </a:r>
          </a:p>
          <a:p>
            <a:pPr marL="596900" indent="-571500">
              <a:buNone/>
            </a:pPr>
            <a:r>
              <a:rPr lang="es-ES" dirty="0" smtClean="0">
                <a:latin typeface="Bookman Old Style" pitchFamily="18" charset="0"/>
              </a:rPr>
              <a:t>Con este reconocimiento debemos emprender el camino del arrepentimiento.</a:t>
            </a: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100" dirty="0" smtClean="0">
                <a:latin typeface="Bookman Old Style" pitchFamily="18" charset="0"/>
              </a:rPr>
              <a:t>VII. Respondiendo a nuestra aflicción</a:t>
            </a:r>
          </a:p>
          <a:p>
            <a:pPr marL="596900" indent="-571500">
              <a:buNone/>
            </a:pPr>
            <a:r>
              <a:rPr lang="es-ES" sz="3100" dirty="0" smtClean="0">
                <a:latin typeface="Bookman Old Style" pitchFamily="18" charset="0"/>
              </a:rPr>
              <a:t>Hemos sido azotados por una plaga. </a:t>
            </a:r>
          </a:p>
          <a:p>
            <a:pPr marL="596900" indent="-571500">
              <a:buNone/>
            </a:pPr>
            <a:r>
              <a:rPr lang="es-ES" sz="3100" dirty="0" smtClean="0">
                <a:latin typeface="Bookman Old Style" pitchFamily="18" charset="0"/>
              </a:rPr>
              <a:t>Esta plaga ha afectado a nuestro pueblo y a toda la humanidad. </a:t>
            </a:r>
          </a:p>
          <a:p>
            <a:pPr marL="596900" indent="-571500">
              <a:buNone/>
            </a:pPr>
            <a:r>
              <a:rPr lang="es-ES" sz="3100" dirty="0" smtClean="0">
                <a:latin typeface="Bookman Old Style" pitchFamily="18" charset="0"/>
              </a:rPr>
              <a:t>Muchos de nosotros –tal vez la mayoría de nosotros– conocemos a las víctimas. El pueblo judío ha respondido a la manera de nuestros antepasados. </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100" dirty="0" smtClean="0">
                <a:latin typeface="Bookman Old Style" pitchFamily="18" charset="0"/>
              </a:rPr>
              <a:t>Oramos y pedimos a Hashem por nuestra salvación y por la salvación de los demás. </a:t>
            </a:r>
          </a:p>
          <a:p>
            <a:pPr marL="596900" indent="-571500">
              <a:buNone/>
            </a:pPr>
            <a:r>
              <a:rPr lang="es-ES" sz="3100" dirty="0" smtClean="0">
                <a:latin typeface="Bookman Old Style" pitchFamily="18" charset="0"/>
              </a:rPr>
              <a:t>Sin embargo, nuestras oraciones son inadecuadas para asegurar el rescate que buscamos. </a:t>
            </a:r>
          </a:p>
          <a:p>
            <a:pPr marL="596900" indent="-571500">
              <a:buNone/>
            </a:pPr>
            <a:r>
              <a:rPr lang="es-ES" sz="3100" dirty="0" smtClean="0">
                <a:latin typeface="Bookman Old Style" pitchFamily="18" charset="0"/>
              </a:rPr>
              <a:t>Se necesita más. </a:t>
            </a:r>
          </a:p>
          <a:p>
            <a:pPr marL="596900" indent="-571500">
              <a:buNone/>
            </a:pPr>
            <a:r>
              <a:rPr lang="es-ES" sz="3100" dirty="0" smtClean="0">
                <a:latin typeface="Bookman Old Style" pitchFamily="18" charset="0"/>
              </a:rPr>
              <a:t>Debemos arrepentirnos.</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100" dirty="0" smtClean="0">
                <a:latin typeface="Bookman Old Style" pitchFamily="18" charset="0"/>
              </a:rPr>
              <a:t>¿Cómo debemos proceder? ¿Cómo nos arrepentimos? </a:t>
            </a:r>
          </a:p>
          <a:p>
            <a:pPr marL="596900" indent="-571500">
              <a:buNone/>
            </a:pPr>
            <a:r>
              <a:rPr lang="es-ES" sz="3100" dirty="0" smtClean="0">
                <a:latin typeface="Bookman Old Style" pitchFamily="18" charset="0"/>
              </a:rPr>
              <a:t>¿De qué pecado deberíamos arrepentirnos? </a:t>
            </a:r>
          </a:p>
          <a:p>
            <a:pPr marL="596900" indent="-571500">
              <a:buNone/>
            </a:pPr>
            <a:r>
              <a:rPr lang="es-ES" sz="3100" dirty="0" smtClean="0">
                <a:latin typeface="Bookman Old Style" pitchFamily="18" charset="0"/>
              </a:rPr>
              <a:t>Rambam explica que cuando se declara un ayuno, el tribunal y los ancianos se reúnen en la sinagoga. Consideran las acciones del pueblo. Buscan el mal y el pecado y se dirigen a ellos.[5]</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100" dirty="0" smtClean="0">
                <a:latin typeface="Bookman Old Style" pitchFamily="18" charset="0"/>
              </a:rPr>
              <a:t>Es poco probable que nuestras comunidades adopten esta práctica. </a:t>
            </a:r>
          </a:p>
          <a:p>
            <a:pPr marL="596900" indent="-571500">
              <a:buNone/>
            </a:pPr>
            <a:r>
              <a:rPr lang="es-ES" sz="3100" dirty="0" smtClean="0">
                <a:latin typeface="Bookman Old Style" pitchFamily="18" charset="0"/>
              </a:rPr>
              <a:t>Depende de cada uno de nosotros participar individualmente en este proceso. </a:t>
            </a:r>
          </a:p>
          <a:p>
            <a:pPr marL="596900" indent="-571500">
              <a:buNone/>
            </a:pPr>
            <a:r>
              <a:rPr lang="es-ES" sz="3100" dirty="0" smtClean="0">
                <a:latin typeface="Bookman Old Style" pitchFamily="18" charset="0"/>
              </a:rPr>
              <a:t>Cada uno de nosotros debe reservar tiempo para estudiar sus comportamientos y acciones.</a:t>
            </a: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100" dirty="0" smtClean="0">
                <a:latin typeface="Bookman Old Style" pitchFamily="18" charset="0"/>
              </a:rPr>
              <a:t>Cada uno de nosotros debe reconocer sus defectos y pecados y comprometerse a hacerlo mejor. </a:t>
            </a:r>
          </a:p>
          <a:p>
            <a:pPr marL="596900" indent="-571500">
              <a:buNone/>
            </a:pPr>
            <a:r>
              <a:rPr lang="es-ES" sz="3100" dirty="0" smtClean="0">
                <a:latin typeface="Bookman Old Style" pitchFamily="18" charset="0"/>
              </a:rPr>
              <a:t>El cambio no es inmediato. </a:t>
            </a:r>
          </a:p>
          <a:p>
            <a:pPr marL="596900" indent="-571500">
              <a:buNone/>
            </a:pPr>
            <a:r>
              <a:rPr lang="es-ES" sz="3100" dirty="0" smtClean="0">
                <a:latin typeface="Bookman Old Style" pitchFamily="18" charset="0"/>
              </a:rPr>
              <a:t>Hashem no busca de nosotros lo imposible. Él exige que superemos la complacencia y demos pasos en el camino del arrepentimiento.</a:t>
            </a: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1800" dirty="0" smtClean="0">
                <a:latin typeface="Bookman Old Style" pitchFamily="18" charset="0"/>
              </a:rPr>
              <a:t>[1] Midrash Bereshit Rabá 44:14. El Talmud (Taanit 27b y Megilá 31b) explica que Avraham previó que el Beit Hamikdash sería destruido. Se suspenderían los sacrificios. Le preguntó a Hashem: “¿Cuál será su medio de expiación cuando el Beit Hamikdash sea destruido?” Hashem respondió que leerán las secciones de la Torá que establecen las leyes de los sacrificios. Su compromiso con estas porciones de la Torá será su expiación. El análisis que sigue se aplica a los sacrificios y a la expiación mediante la lectura de estas secciones de la Torá.[2] Rabeinu Moshé ben Maimón (Rambam / Maimónides) Mishné Torá, Hiljot Ma’asai Korbanot 3:6-14.[3] Rabeinu Moshé ben Maimón (Rambam / Maimónides) Mishné Torá, Hiljot Taanit 1:1-3.[4] Rabeinu Moshé ben Maimón (Rambam / Maimónides) Mishné Torá, Hiljot Ta’anit 4:1-2.[5] Rabeinu Moshé ben Maimón (Rambam / Maimónides) Mishné Torá, Hiljot Ta’anit 1:17.</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endParaRPr lang="es-ES" sz="1800" dirty="0" smtClean="0">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5716" y="1045029"/>
            <a:ext cx="9166859" cy="476200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b="1" i="1" dirty="0" smtClean="0">
                <a:solidFill>
                  <a:srgbClr val="FF0000"/>
                </a:solidFill>
                <a:latin typeface="Bookman Old Style" pitchFamily="18" charset="0"/>
              </a:rPr>
              <a:t>¿Cuál es el simbolismo de la pequeña alef?</a:t>
            </a:r>
          </a:p>
          <a:p>
            <a:pPr>
              <a:buNone/>
            </a:pPr>
            <a:r>
              <a:rPr lang="es-ES" sz="2000" i="1" dirty="0" smtClean="0">
                <a:latin typeface="Bookman Old Style" pitchFamily="18" charset="0"/>
              </a:rPr>
              <a:t>Comentarios del Rabino Shimon Félix</a:t>
            </a:r>
          </a:p>
          <a:p>
            <a:pPr>
              <a:buNone/>
            </a:pPr>
            <a:r>
              <a:rPr lang="es-ES" sz="2800" dirty="0" smtClean="0">
                <a:latin typeface="Bookman Old Style" pitchFamily="18" charset="0"/>
              </a:rPr>
              <a:t>La fina distinción entre relaciones amorosas y casuales</a:t>
            </a:r>
          </a:p>
          <a:p>
            <a:pPr>
              <a:buNone/>
            </a:pPr>
            <a:r>
              <a:rPr lang="es-ES" sz="2800" dirty="0" smtClean="0">
                <a:latin typeface="Bookman Old Style" pitchFamily="18" charset="0"/>
              </a:rPr>
              <a:t>La pequeña alef en la palabra inicial de Vaikrá nos alerta sobre las diferencias sutiles pero significativas entre las relaciones intencionales y amorosas con Dios y las accidentales y casuales.</a:t>
            </a: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100" dirty="0" smtClean="0">
                <a:latin typeface="Bookman Old Style" pitchFamily="18" charset="0"/>
              </a:rPr>
              <a:t>La semana pasada completamos el Libro del Éxodo, con una descripción de la construcción del Tabernáculo. </a:t>
            </a:r>
          </a:p>
          <a:p>
            <a:pPr marL="596900" indent="-571500">
              <a:buNone/>
            </a:pPr>
            <a:r>
              <a:rPr lang="es-ES" sz="3100" dirty="0" smtClean="0">
                <a:latin typeface="Bookman Old Style" pitchFamily="18" charset="0"/>
              </a:rPr>
              <a:t>Esta semana comenzamos el Libro de Vaikrá (Levítico). </a:t>
            </a:r>
          </a:p>
          <a:p>
            <a:pPr marL="596900" indent="-571500">
              <a:buNone/>
            </a:pPr>
            <a:r>
              <a:rPr lang="es-ES" sz="3100" dirty="0" smtClean="0">
                <a:latin typeface="Bookman Old Style" pitchFamily="18" charset="0"/>
              </a:rPr>
              <a:t>Este libro comienza donde terminó el Éxodo: el Tabernáculo, una vez construido, ahora contiene la presencia de Dios. </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000" dirty="0" smtClean="0">
                <a:latin typeface="Bookman Old Style" pitchFamily="18" charset="0"/>
              </a:rPr>
              <a:t>Según Najmánides, es una réplica de la situación en el Monte Sinaí, en la que Dios está palpablemente “allí” y comunica sus mandamientos al hombre.</a:t>
            </a:r>
          </a:p>
          <a:p>
            <a:pPr marL="596900" indent="-571500">
              <a:buNone/>
            </a:pPr>
            <a:r>
              <a:rPr lang="es-ES" sz="3000" dirty="0" smtClean="0">
                <a:latin typeface="Bookman Old Style" pitchFamily="18" charset="0"/>
              </a:rPr>
              <a:t>Por lo tanto, es apropiado que lo primero que suceda después de que el Tabernáculo esté en funcionamiento sea que Dios le hable a Moisés: </a:t>
            </a: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“Y llamó a Moisés, y Dios le habló desde la Tienda de reunión, diciendo”. </a:t>
            </a:r>
          </a:p>
          <a:p>
            <a:pPr marL="596900" indent="-571500">
              <a:buNone/>
            </a:pPr>
            <a:r>
              <a:rPr lang="es-ES" dirty="0" smtClean="0">
                <a:latin typeface="Bookman Old Style" pitchFamily="18" charset="0"/>
              </a:rPr>
              <a:t>Lo que Dios le dice entonces a Moisés es el comienzo de la siguiente sección importante de la Torá: las leyes básicas de los sacrificios, el ritual diario que debía llevarse a cabo en el Tabernáculo recién construido, </a:t>
            </a: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así como un gran número de otras leyes rituales relacionadas con el Tabernáculo y a la vida más allá del Tabernáculo.</a:t>
            </a:r>
          </a:p>
          <a:p>
            <a:pPr marL="596900" indent="-571500">
              <a:buNone/>
            </a:pPr>
            <a:r>
              <a:rPr lang="es-ES" dirty="0" smtClean="0">
                <a:latin typeface="Bookman Old Style" pitchFamily="18" charset="0"/>
              </a:rPr>
              <a:t>El primer verso, citado anteriormente, presenta varias dificultades. La frase inicial, “Vaikrá el Moshé” – “Y llamó a Moisés”, parece no tener ningún contenido específico. </a:t>
            </a: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El verdadero mensaje aparentemente comienza con la segunda mitad del versículo: “…y Dios le habló desde la Tienda de reunión, diciendo”. </a:t>
            </a:r>
          </a:p>
          <a:p>
            <a:pPr marL="596900" indent="-571500">
              <a:buNone/>
            </a:pPr>
            <a:r>
              <a:rPr lang="es-ES" dirty="0" smtClean="0">
                <a:latin typeface="Bookman Old Style" pitchFamily="18" charset="0"/>
              </a:rPr>
              <a:t>¿Por qué el versículo no comienza simplemente ahí, “y Dios le habló…” en lugar de con algún “llamado” no especificado de Dios a Moisés? </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¿Cuál es la naturaleza, contenido y propósito de esta convocatoria?</a:t>
            </a:r>
          </a:p>
          <a:p>
            <a:pPr marL="596900" indent="-571500">
              <a:buNone/>
            </a:pPr>
            <a:r>
              <a:rPr lang="es-ES" dirty="0" smtClean="0">
                <a:latin typeface="Bookman Old Style" pitchFamily="18" charset="0"/>
              </a:rPr>
              <a:t>Un problema adicional es el hecho de que, en nuestros rollos tradicionales de la Torá, la última letra de la primera palabra, la alef al final de Vaikrá, está escrita mucho más pequeña que todas las demás letras. </a:t>
            </a: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endParaRPr lang="es-ES" dirty="0" smtClean="0">
              <a:latin typeface="Bookman Old Style" pitchFamily="18" charset="0"/>
            </a:endParaRPr>
          </a:p>
        </p:txBody>
      </p:sp>
      <p:pic>
        <p:nvPicPr>
          <p:cNvPr id="380930" name="Picture 2"/>
          <p:cNvPicPr>
            <a:picLocks noChangeAspect="1" noChangeArrowheads="1"/>
          </p:cNvPicPr>
          <p:nvPr/>
        </p:nvPicPr>
        <p:blipFill>
          <a:blip r:embed="rId3"/>
          <a:srcRect/>
          <a:stretch>
            <a:fillRect/>
          </a:stretch>
        </p:blipFill>
        <p:spPr bwMode="auto">
          <a:xfrm>
            <a:off x="581275" y="1192725"/>
            <a:ext cx="7791450" cy="468630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Esta es una de varias letras de la Torá que tradicionalmente escribimos más pequeñas o más grandes que las demás. </a:t>
            </a:r>
          </a:p>
          <a:p>
            <a:pPr marL="596900" indent="-571500">
              <a:buNone/>
            </a:pPr>
            <a:r>
              <a:rPr lang="es-ES" dirty="0" smtClean="0">
                <a:latin typeface="Bookman Old Style" pitchFamily="18" charset="0"/>
              </a:rPr>
              <a:t>¿Por qué la tradición nos exige escribirlo de esta manera? </a:t>
            </a:r>
          </a:p>
          <a:p>
            <a:pPr marL="596900" indent="-571500">
              <a:buNone/>
            </a:pPr>
            <a:r>
              <a:rPr lang="es-ES" dirty="0" smtClean="0">
                <a:latin typeface="Bookman Old Style" pitchFamily="18" charset="0"/>
              </a:rPr>
              <a:t>¿Cuál es el significado de la pequeña alef?</a:t>
            </a: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Rashi intenta responder a nuestra primera pregunta </a:t>
            </a:r>
          </a:p>
          <a:p>
            <a:pPr marL="596900" indent="-571500">
              <a:buNone/>
            </a:pPr>
            <a:r>
              <a:rPr lang="es-ES" dirty="0" smtClean="0">
                <a:latin typeface="Bookman Old Style" pitchFamily="18" charset="0"/>
              </a:rPr>
              <a:t>–¿por qué el libro comienza con este llamado aparentemente sin contenido de Moisés por parte de Dios– con la siguiente explicación: “‘Vaikrá el Moshé–y llamó a Moisés:' </a:t>
            </a: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Todas las palabras, comunicaciones y mandamientos fueron precedidos por un llamado, una expresión de afecto… pero a los profetas de las naciones no judías Dios se revela con una expresión de casualidad, una expresión de impureza, como está escrito: 'y Dios se topó (apareció a) con Balaam' (</a:t>
            </a:r>
            <a:r>
              <a:rPr lang="es-ES" sz="2000" b="1" dirty="0" smtClean="0">
                <a:latin typeface="Bookman Old Style" pitchFamily="18" charset="0"/>
              </a:rPr>
              <a:t>Números, 23,4</a:t>
            </a:r>
            <a:r>
              <a:rPr lang="es-ES"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En hebreo, esto es "vayikar Elohim el Balaam". </a:t>
            </a:r>
          </a:p>
          <a:p>
            <a:pPr marL="596900" indent="-571500" algn="r">
              <a:buNone/>
            </a:pPr>
            <a:r>
              <a:rPr lang="he-IL" sz="4800" b="1" dirty="0" smtClean="0">
                <a:latin typeface="Bookman Old Style" pitchFamily="18" charset="0"/>
              </a:rPr>
              <a:t>בעיקר</a:t>
            </a:r>
            <a:r>
              <a:rPr lang="he-IL" sz="4800" dirty="0" smtClean="0">
                <a:latin typeface="Bookman Old Style" pitchFamily="18" charset="0"/>
              </a:rPr>
              <a:t> </a:t>
            </a:r>
            <a:r>
              <a:rPr lang="he-IL" dirty="0" smtClean="0">
                <a:latin typeface="Bookman Old Style" pitchFamily="18" charset="0"/>
              </a:rPr>
              <a:t>אלוהים אל בלעם</a:t>
            </a:r>
            <a:endParaRPr lang="es-ES" dirty="0" smtClean="0">
              <a:latin typeface="Bookman Old Style" pitchFamily="18" charset="0"/>
            </a:endParaRPr>
          </a:p>
          <a:p>
            <a:pPr marL="596900" indent="-571500" algn="r">
              <a:buNone/>
            </a:pPr>
            <a:r>
              <a:rPr lang="he-IL" sz="4800" b="1" dirty="0" smtClean="0">
                <a:latin typeface="Bookman Old Style" pitchFamily="18" charset="0"/>
              </a:rPr>
              <a:t>ויקרא</a:t>
            </a:r>
            <a:endParaRPr lang="es-ES" dirty="0" smtClean="0">
              <a:latin typeface="Bookman Old Style" pitchFamily="18" charset="0"/>
            </a:endParaRPr>
          </a:p>
          <a:p>
            <a:pPr marL="596900" indent="-571500">
              <a:buNone/>
            </a:pPr>
            <a:r>
              <a:rPr lang="es-ES" dirty="0" smtClean="0">
                <a:latin typeface="Bookman Old Style" pitchFamily="18" charset="0"/>
              </a:rPr>
              <a:t>La palabra para “sucedió” –vayikar– es solo una letra diferente de la palabra para “llamado a” –vayikrá.</a:t>
            </a: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600" dirty="0" smtClean="0">
                <a:latin typeface="Bookman Old Style" pitchFamily="18" charset="0"/>
              </a:rPr>
              <a:t>Rashi parece sentir que el llamado de Moisés por parte de Dios indica un propósito, un tipo de preparación, una disposición u orden de la próxima interacción antes de que tenga lugar la interacción real. </a:t>
            </a: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Esto se ve en contraposición a la relación que Dios tiene con el profeta no judío Balaam, en la que Dios, sin ninguna preparación, choca accidentalmente con Balaam.</a:t>
            </a:r>
          </a:p>
          <a:p>
            <a:pPr marL="596900" indent="-571500">
              <a:buNone/>
            </a:pPr>
            <a:r>
              <a:rPr lang="es-ES" dirty="0" smtClean="0">
                <a:latin typeface="Bookman Old Style" pitchFamily="18" charset="0"/>
              </a:rPr>
              <a:t>Es interesante esta distinción entre un encuentro con Moisés para el cual Dios prepara, o lo antecede, </a:t>
            </a: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800" dirty="0" smtClean="0">
                <a:latin typeface="Bookman Old Style" pitchFamily="18" charset="0"/>
              </a:rPr>
              <a:t>con un llamado, que se caracteriza como una relación amorosa, en contraposición a un encuentro casual con Balaam, que se llama taméh o impuro. </a:t>
            </a:r>
          </a:p>
          <a:p>
            <a:pPr marL="596900" indent="-571500">
              <a:buNone/>
            </a:pPr>
            <a:r>
              <a:rPr lang="es-ES" sz="2800" dirty="0" smtClean="0">
                <a:latin typeface="Bookman Old Style" pitchFamily="18" charset="0"/>
              </a:rPr>
              <a:t>Es necesario aclarar la forma en que “amar” se plantea en oposición a “impuro”, especialmente en vista del hecho de que las cuestiones de pureza e impureza –tumáh ve’tahará– son centrales en Levítico.</a:t>
            </a: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800" dirty="0" smtClean="0">
                <a:latin typeface="Bookman Old Style" pitchFamily="18" charset="0"/>
              </a:rPr>
              <a:t>De hecho, todo esto prefigura, de manera fascinante, algunas de las principales preocupaciones de todo el Libro de Levítico: la distinción entre lo puro y lo impuro, lo permitido y lo prohibido. </a:t>
            </a:r>
          </a:p>
          <a:p>
            <a:pPr marL="596900" indent="-571500">
              <a:buNone/>
            </a:pPr>
            <a:r>
              <a:rPr lang="es-ES" sz="2800" dirty="0" smtClean="0">
                <a:latin typeface="Bookman Old Style" pitchFamily="18" charset="0"/>
              </a:rPr>
              <a:t>Si prestamos la debida atención, ya tenemos el Libro de la Creación, Bereshit; luego el Libro de la creación del Pueblo Elegido, Shemot y ahora tenemos el tercero:</a:t>
            </a: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Levítico, más que los otros libros de la Biblia, se ocupa de la creación de un mundo de rituales, con demarcaciones claras de quién debe hacer o no hacer qué, y dónde, cuándo y con quién debe hacerlo o no hacerlo.</a:t>
            </a: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000" dirty="0" smtClean="0">
                <a:latin typeface="Bookman Old Style" pitchFamily="18" charset="0"/>
              </a:rPr>
              <a:t>En Vaikrá se marca todo un conjunto de distinciones y separaciones, distinguiendo entre el sacerdote y el israelita, el Templo y el resto del mundo, lo </a:t>
            </a:r>
            <a:r>
              <a:rPr lang="es-ES" sz="3000" dirty="0" err="1" smtClean="0">
                <a:latin typeface="Bookman Old Style" pitchFamily="18" charset="0"/>
              </a:rPr>
              <a:t>kosher</a:t>
            </a:r>
            <a:r>
              <a:rPr lang="es-ES" sz="3000" dirty="0" smtClean="0">
                <a:latin typeface="Bookman Old Style" pitchFamily="18" charset="0"/>
              </a:rPr>
              <a:t> frente a lo prohibido, lo permitido frente a lo prohibido, lo sagrado y lo profano. , imponiendo así un orden en lo que se percibe como un mundo de caos y desorden. </a:t>
            </a: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Éstas son las preocupaciones de Vaikrá.</a:t>
            </a:r>
          </a:p>
          <a:p>
            <a:pPr marL="596900" indent="-571500">
              <a:buNone/>
            </a:pPr>
            <a:r>
              <a:rPr lang="es-ES" dirty="0" smtClean="0">
                <a:latin typeface="Bookman Old Style" pitchFamily="18" charset="0"/>
              </a:rPr>
              <a:t>Por lo tanto, es apropiado que el modo mismo de comunicar estas preocupaciones –la conversación de Dios con Moisés al comienzo del libro– se presente como algo delineado, apartado, por un llamado. </a:t>
            </a: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600" dirty="0" smtClean="0">
                <a:latin typeface="Bookman Old Style" pitchFamily="18" charset="0"/>
              </a:rPr>
              <a:t>El uso de la palabra taméh (impuro) para los encuentros casuales de Dios con Balaam es revelador. </a:t>
            </a:r>
          </a:p>
          <a:p>
            <a:pPr marL="596900" indent="-571500">
              <a:buNone/>
            </a:pPr>
            <a:r>
              <a:rPr lang="es-ES" sz="3600" dirty="0" smtClean="0">
                <a:latin typeface="Bookman Old Style" pitchFamily="18" charset="0"/>
              </a:rPr>
              <a:t>Lo que sucede por casualidad, y no en un marco predeterminado, es impuro.</a:t>
            </a:r>
          </a:p>
          <a:p>
            <a:pPr marL="596900" indent="-571500">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Uso de la palabra “amar”</a:t>
            </a:r>
          </a:p>
          <a:p>
            <a:pPr marL="596900" indent="-571500">
              <a:buNone/>
            </a:pPr>
            <a:r>
              <a:rPr lang="es-ES" dirty="0" smtClean="0">
                <a:latin typeface="Bookman Old Style" pitchFamily="18" charset="0"/>
              </a:rPr>
              <a:t>El uso de la palabra "amar" por parte de Rashi para describir este llamado preparatorio es increíblemente sugerente. </a:t>
            </a:r>
          </a:p>
          <a:p>
            <a:pPr marL="596900" indent="-571500">
              <a:buNone/>
            </a:pPr>
            <a:r>
              <a:rPr lang="es-ES" dirty="0" smtClean="0">
                <a:latin typeface="Bookman Old Style" pitchFamily="18" charset="0"/>
              </a:rPr>
              <a:t>Significa que una relación de amor, para Rashi, es aquella que exige preparación, planificación, prefacio. </a:t>
            </a:r>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600" dirty="0" smtClean="0">
                <a:latin typeface="Bookman Old Style" pitchFamily="18" charset="0"/>
              </a:rPr>
              <a:t>Semejante relación es tahor: pura. </a:t>
            </a:r>
          </a:p>
          <a:p>
            <a:pPr marL="596900" indent="-571500">
              <a:buNone/>
            </a:pPr>
            <a:r>
              <a:rPr lang="es-ES" sz="3600" dirty="0" smtClean="0">
                <a:latin typeface="Bookman Old Style" pitchFamily="18" charset="0"/>
              </a:rPr>
              <a:t>Lo contrario, una relación casual y accidental, es taméh e impura.</a:t>
            </a:r>
          </a:p>
          <a:p>
            <a:pPr marL="596900" indent="-571500">
              <a:buNone/>
            </a:pPr>
            <a:r>
              <a:rPr lang="es-ES" sz="3600" dirty="0" smtClean="0">
                <a:latin typeface="Bookman Old Style" pitchFamily="18" charset="0"/>
              </a:rPr>
              <a:t>Esto es paralelo precisamente a las preocupaciones generales de VaYikrá. </a:t>
            </a:r>
          </a:p>
          <a:p>
            <a:pPr marL="596900" indent="-571500">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La pureza de la relación de amor de Dios con Moisés, a diferencia de la impureza en la relación casual de Dios con Balaam, es el resultado de la preparación y la especificidad. </a:t>
            </a:r>
          </a:p>
          <a:p>
            <a:pPr marL="596900" indent="-571500">
              <a:buNone/>
            </a:pPr>
            <a:r>
              <a:rPr lang="es-ES" dirty="0" smtClean="0">
                <a:latin typeface="Bookman Old Style" pitchFamily="18" charset="0"/>
              </a:rPr>
              <a:t>Dios no habla en general, a quien quiera escucharlo, sino específicamente a Moisés, a quien señala con una llamada. </a:t>
            </a:r>
          </a:p>
          <a:p>
            <a:pPr marL="596900" indent="-571500">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600" dirty="0" smtClean="0">
                <a:latin typeface="Bookman Old Style" pitchFamily="18" charset="0"/>
              </a:rPr>
              <a:t>Esto coincide con las preocupaciones centrales de Levítico de separar y significar objetos e interacciones como puros o impuros, permitidos o prohibidos.</a:t>
            </a: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Curiosamente, la diferencia entre los dos tipos de experiencias –la amorosa y pura individuación de Moisés en oposición a la relación casual, impura y casi accidental con Balaam– se expresa en una sola letra, la alef añadida al final de la palabra vayikar. “y se topó” –eso lo convierte en VaYikrá– “y llamó”.</a:t>
            </a: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t>1:1       </a:t>
            </a:r>
            <a:r>
              <a:rPr lang="es-ES" sz="1600" dirty="0" smtClean="0"/>
              <a:t>Y llamó (el Eterno) a Moisés, y le habló el Eterno desde la tienda de asignación, diciendo:</a:t>
            </a:r>
          </a:p>
          <a:p>
            <a:r>
              <a:rPr lang="es-ES" sz="1600" b="1" dirty="0" smtClean="0"/>
              <a:t>Vayikrá el-Moshé vayedaber Adonay elav me 'Ohel Mo'ed lemor.</a:t>
            </a:r>
            <a:endParaRPr lang="es-ES" sz="1600" dirty="0" smtClean="0"/>
          </a:p>
          <a:p>
            <a:pPr marL="596900" indent="-571500">
              <a:buNone/>
            </a:pPr>
            <a:endParaRPr lang="es-ES" sz="1600" dirty="0" smtClean="0">
              <a:latin typeface="Bookman Old Style" pitchFamily="18" charset="0"/>
            </a:endParaRPr>
          </a:p>
        </p:txBody>
      </p:sp>
      <p:pic>
        <p:nvPicPr>
          <p:cNvPr id="381954" name="Picture 2"/>
          <p:cNvPicPr>
            <a:picLocks noChangeAspect="1" noChangeArrowheads="1"/>
          </p:cNvPicPr>
          <p:nvPr/>
        </p:nvPicPr>
        <p:blipFill>
          <a:blip r:embed="rId3"/>
          <a:srcRect/>
          <a:stretch>
            <a:fillRect/>
          </a:stretch>
        </p:blipFill>
        <p:spPr bwMode="auto">
          <a:xfrm>
            <a:off x="615900" y="5286650"/>
            <a:ext cx="7803696" cy="1409700"/>
          </a:xfrm>
          <a:prstGeom prst="rect">
            <a:avLst/>
          </a:prstGeom>
          <a:noFill/>
          <a:ln w="9525">
            <a:noFill/>
            <a:miter lim="800000"/>
            <a:headEnd/>
            <a:tailEnd/>
          </a:ln>
          <a:effectLst/>
        </p:spPr>
      </p:pic>
      <p:pic>
        <p:nvPicPr>
          <p:cNvPr id="381957" name="Picture 5"/>
          <p:cNvPicPr>
            <a:picLocks noChangeAspect="1" noChangeArrowheads="1"/>
          </p:cNvPicPr>
          <p:nvPr/>
        </p:nvPicPr>
        <p:blipFill>
          <a:blip r:embed="rId4"/>
          <a:srcRect/>
          <a:stretch>
            <a:fillRect/>
          </a:stretch>
        </p:blipFill>
        <p:spPr bwMode="auto">
          <a:xfrm>
            <a:off x="290513" y="2596578"/>
            <a:ext cx="8562975" cy="273367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600" dirty="0" smtClean="0">
                <a:latin typeface="Bookman Old Style" pitchFamily="18" charset="0"/>
              </a:rPr>
              <a:t>De manera increíble y brillante, nuestra tradición subraya esto al decirnos que reduzcamos el alef, lo miniaturicemos, como si dijera: estas distinciones son pequeñas y no siempre muy obvias, pero son cruciales. </a:t>
            </a:r>
          </a:p>
        </p:txBody>
      </p:sp>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Para que una relación pase de lo casual, accidental e impuro a lo planificado, preparado y amoroso, tienen que suceder cosas muy pequeñas pero significativas.</a:t>
            </a:r>
          </a:p>
          <a:p>
            <a:pPr marL="596900" indent="-571500">
              <a:buNone/>
            </a:pPr>
            <a:r>
              <a:rPr lang="es-ES" dirty="0" smtClean="0">
                <a:latin typeface="Bookman Old Style" pitchFamily="18" charset="0"/>
              </a:rPr>
              <a:t>Este es el simbolismo de la pequeña alef; </a:t>
            </a:r>
            <a:r>
              <a:rPr lang="he-IL" sz="5400" dirty="0" smtClean="0">
                <a:latin typeface="Bookman Old Style" pitchFamily="18" charset="0"/>
              </a:rPr>
              <a:t>א</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latin typeface="Bookman Old Style" pitchFamily="18" charset="0"/>
              </a:rPr>
              <a:t>cuán cercanas pueden ser estas dos clases tan diferentes de relaciones, cuán difícil es distinguir qué es lo que hace que una relación pase de ser casual e impura a ser significativa y amorosa, pero cuán crucialmente diferentes son en realidad entre sí.</a:t>
            </a:r>
          </a:p>
        </p:txBody>
      </p:sp>
    </p:spTree>
    <p:extLst>
      <p:ext uri="{BB962C8B-B14F-4D97-AF65-F5344CB8AC3E}">
        <p14:creationId xmlns:p14="http://schemas.microsoft.com/office/powerpoint/2010/main" xmlns=""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lgn="ctr">
              <a:buNone/>
            </a:pPr>
            <a:r>
              <a:rPr lang="he-IL" sz="7200" dirty="0" smtClean="0">
                <a:latin typeface="Bookman Old Style" pitchFamily="18" charset="0"/>
              </a:rPr>
              <a:t>ויקר</a:t>
            </a:r>
            <a:r>
              <a:rPr lang="he-IL" sz="4400" dirty="0" smtClean="0">
                <a:latin typeface="Bookman Old Style" pitchFamily="18" charset="0"/>
              </a:rPr>
              <a:t>א</a:t>
            </a:r>
            <a:endParaRPr lang="he-IL" sz="7200" dirty="0" smtClean="0">
              <a:latin typeface="Bookman Old Style" pitchFamily="18" charset="0"/>
            </a:endParaRPr>
          </a:p>
          <a:p>
            <a:pPr marL="596900" indent="-571500" algn="ctr">
              <a:buNone/>
            </a:pPr>
            <a:r>
              <a:rPr lang="en-US" sz="7200" dirty="0" smtClean="0">
                <a:latin typeface="Bookman Old Style" pitchFamily="18" charset="0"/>
              </a:rPr>
              <a:t>VaYikrá</a:t>
            </a:r>
          </a:p>
          <a:p>
            <a:pPr marL="596900" indent="-571500" algn="ctr">
              <a:buNone/>
            </a:pPr>
            <a:r>
              <a:rPr lang="he-IL" sz="7200" dirty="0" smtClean="0">
                <a:latin typeface="Bookman Old Style" pitchFamily="18" charset="0"/>
              </a:rPr>
              <a:t>ויקר</a:t>
            </a:r>
            <a:endParaRPr lang="en-US" sz="7200" dirty="0" smtClean="0">
              <a:latin typeface="Bookman Old Style" pitchFamily="18" charset="0"/>
            </a:endParaRPr>
          </a:p>
          <a:p>
            <a:pPr marL="596900" indent="-571500" algn="ctr">
              <a:buNone/>
            </a:pPr>
            <a:r>
              <a:rPr lang="en-US" sz="7200" dirty="0" smtClean="0">
                <a:latin typeface="Bookman Old Style" pitchFamily="18" charset="0"/>
              </a:rPr>
              <a:t>Vayikar</a:t>
            </a:r>
            <a:endParaRPr lang="es-ES" sz="72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b="1" i="1" dirty="0" smtClean="0">
                <a:solidFill>
                  <a:srgbClr val="FF0000"/>
                </a:solidFill>
                <a:latin typeface="Bookman Old Style" pitchFamily="18" charset="0"/>
              </a:rPr>
              <a:t>Doy, por lo tanto amo</a:t>
            </a:r>
            <a:endParaRPr lang="en-US" i="1" dirty="0" smtClean="0">
              <a:solidFill>
                <a:srgbClr val="FF0000"/>
              </a:solidFill>
              <a:latin typeface="Bookman Old Style" pitchFamily="18" charset="0"/>
            </a:endParaRPr>
          </a:p>
          <a:p>
            <a:r>
              <a:rPr lang="es-ES" sz="2000" i="1" dirty="0" smtClean="0">
                <a:latin typeface="Bookman Old Style" pitchFamily="18" charset="0"/>
              </a:rPr>
              <a:t>Comentarios del Rabino Bradley </a:t>
            </a:r>
            <a:r>
              <a:rPr lang="es-ES" sz="2000" i="1" dirty="0" err="1" smtClean="0">
                <a:latin typeface="Bookman Old Style" pitchFamily="18" charset="0"/>
              </a:rPr>
              <a:t>Shavit</a:t>
            </a:r>
            <a:r>
              <a:rPr lang="es-ES" sz="2000" i="1" dirty="0" smtClean="0">
                <a:latin typeface="Bookman Old Style" pitchFamily="18" charset="0"/>
              </a:rPr>
              <a:t> </a:t>
            </a:r>
            <a:r>
              <a:rPr lang="es-ES" sz="2000" i="1" dirty="0" err="1" smtClean="0">
                <a:latin typeface="Bookman Old Style" pitchFamily="18" charset="0"/>
              </a:rPr>
              <a:t>Artson</a:t>
            </a:r>
            <a:r>
              <a:rPr lang="es-ES" sz="2000" i="1" dirty="0" smtClean="0">
                <a:latin typeface="Bookman Old Style" pitchFamily="18" charset="0"/>
              </a:rPr>
              <a:t> y </a:t>
            </a:r>
            <a:r>
              <a:rPr lang="es-ES" sz="2000" i="1" dirty="0" err="1" smtClean="0">
                <a:latin typeface="Bookman Old Style" pitchFamily="18" charset="0"/>
              </a:rPr>
              <a:t>Anat</a:t>
            </a:r>
            <a:r>
              <a:rPr lang="es-ES" sz="2000" i="1" dirty="0" smtClean="0">
                <a:latin typeface="Bookman Old Style" pitchFamily="18" charset="0"/>
              </a:rPr>
              <a:t> </a:t>
            </a:r>
            <a:r>
              <a:rPr lang="es-ES" sz="2000" i="1" dirty="0" err="1" smtClean="0">
                <a:latin typeface="Bookman Old Style" pitchFamily="18" charset="0"/>
              </a:rPr>
              <a:t>Barber</a:t>
            </a:r>
            <a:endParaRPr lang="es-ES" sz="2000" i="1" dirty="0" smtClean="0">
              <a:latin typeface="Bookman Old Style" pitchFamily="18" charset="0"/>
            </a:endParaRPr>
          </a:p>
          <a:p>
            <a:r>
              <a:rPr lang="es-ES" sz="2900" dirty="0" smtClean="0">
                <a:latin typeface="Bookman Old Style" pitchFamily="18" charset="0"/>
              </a:rPr>
              <a:t>Cuando pensamos en la devoción religiosa, tendemos a imaginar la meditación silenciosa, la apreciación de la naturaleza, tal vez incluso un compromiso con la vida ética. </a:t>
            </a:r>
          </a:p>
          <a:p>
            <a:r>
              <a:rPr lang="es-ES" sz="2900" dirty="0" smtClean="0">
                <a:latin typeface="Bookman Old Style" pitchFamily="18" charset="0"/>
              </a:rPr>
              <a:t>Pero la conexión entre matar animales y servir al Señor se nos escapa por completo. </a:t>
            </a:r>
          </a:p>
        </p:txBody>
      </p:sp>
    </p:spTree>
    <p:extLst>
      <p:ext uri="{BB962C8B-B14F-4D97-AF65-F5344CB8AC3E}">
        <p14:creationId xmlns:p14="http://schemas.microsoft.com/office/powerpoint/2010/main" xmlns=""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dirty="0" smtClean="0">
                <a:latin typeface="Bookman Old Style" pitchFamily="18" charset="0"/>
              </a:rPr>
              <a:t>Para comprender nuestra propia herencia sagrada como judíos, para apreciar la perspectiva religiosa que surge de la Torá, el Talmud y la mayoría de los escritos judíos posteriores, debemos llegar a comprender la centralidad del ritual del Templo y del sacrificio.</a:t>
            </a:r>
            <a:endParaRPr lang="en-U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dirty="0" smtClean="0">
                <a:latin typeface="Bookman Old Style" pitchFamily="18" charset="0"/>
              </a:rPr>
              <a:t>Abundan las objeciones al sacrificio de animales: es sangriento, es bárbaro, es demasiado físico, demasiado particular, demasiado feo. </a:t>
            </a:r>
          </a:p>
          <a:p>
            <a:r>
              <a:rPr lang="es-ES" dirty="0" smtClean="0">
                <a:latin typeface="Bookman Old Style" pitchFamily="18" charset="0"/>
              </a:rPr>
              <a:t>El sacrificio es violento, descontrolado y primitivo. </a:t>
            </a:r>
          </a:p>
          <a:p>
            <a:r>
              <a:rPr lang="es-ES" dirty="0" smtClean="0">
                <a:latin typeface="Bookman Old Style" pitchFamily="18" charset="0"/>
              </a:rPr>
              <a:t>Todo cierto. </a:t>
            </a:r>
          </a:p>
          <a:p>
            <a:r>
              <a:rPr lang="es-ES" dirty="0" smtClean="0">
                <a:latin typeface="Bookman Old Style" pitchFamily="18" charset="0"/>
              </a:rPr>
              <a:t>Pero así es la vida. </a:t>
            </a:r>
          </a:p>
        </p:txBody>
      </p:sp>
    </p:spTree>
    <p:extLst>
      <p:ext uri="{BB962C8B-B14F-4D97-AF65-F5344CB8AC3E}">
        <p14:creationId xmlns:p14="http://schemas.microsoft.com/office/powerpoint/2010/main" xmlns=""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dirty="0" smtClean="0">
                <a:latin typeface="Bookman Old Style" pitchFamily="18" charset="0"/>
              </a:rPr>
              <a:t>Y es precisamente en esa paradoja donde primero podemos reconocer el poder —si no la estética— del sacrificio. </a:t>
            </a:r>
          </a:p>
          <a:p>
            <a:r>
              <a:rPr lang="es-ES" dirty="0" smtClean="0">
                <a:latin typeface="Bookman Old Style" pitchFamily="18" charset="0"/>
              </a:rPr>
              <a:t>La vida no está bien empaquetada, no es totalmente controlable ni es completamente comprensible.</a:t>
            </a:r>
            <a:endParaRPr lang="en-U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sz="2900" dirty="0" smtClean="0">
                <a:latin typeface="Bookman Old Style" pitchFamily="18" charset="0"/>
              </a:rPr>
              <a:t>La vida incluye tragedias de proporciones asombrosas, decepciones de mezquindad trivial, celos, violencia y rabia. </a:t>
            </a:r>
          </a:p>
          <a:p>
            <a:r>
              <a:rPr lang="es-ES" sz="2900" dirty="0" smtClean="0">
                <a:latin typeface="Bookman Old Style" pitchFamily="18" charset="0"/>
              </a:rPr>
              <a:t>Cada uno de nosotros contiene muchas capas de sentimientos, impulsos y convicciones. </a:t>
            </a:r>
          </a:p>
          <a:p>
            <a:r>
              <a:rPr lang="es-ES" sz="2900" dirty="0" smtClean="0">
                <a:latin typeface="Bookman Old Style" pitchFamily="18" charset="0"/>
              </a:rPr>
              <a:t>Solo la superficie, la mayor parte de nuestra personalidad, es verbal, alegre y educada. </a:t>
            </a:r>
          </a:p>
        </p:txBody>
      </p:sp>
    </p:spTree>
    <p:extLst>
      <p:ext uri="{BB962C8B-B14F-4D97-AF65-F5344CB8AC3E}">
        <p14:creationId xmlns:p14="http://schemas.microsoft.com/office/powerpoint/2010/main" xmlns=""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sz="2800" dirty="0" smtClean="0">
                <a:latin typeface="Bookman Old Style" pitchFamily="18" charset="0"/>
              </a:rPr>
              <a:t>Las capas más profundas de la psique humana son no verbales, contradictorias e impulsivas. </a:t>
            </a:r>
          </a:p>
          <a:p>
            <a:r>
              <a:rPr lang="es-ES" sz="2800" dirty="0" smtClean="0">
                <a:latin typeface="Bookman Old Style" pitchFamily="18" charset="0"/>
              </a:rPr>
              <a:t>Incluyen impulsos hacia la lujuria, la ira, la gratificación, los celos y la seguridad.</a:t>
            </a:r>
          </a:p>
          <a:p>
            <a:r>
              <a:rPr lang="es-ES" sz="2800" dirty="0" smtClean="0">
                <a:latin typeface="Bookman Old Style" pitchFamily="18" charset="0"/>
              </a:rPr>
              <a:t>Cada uno de nosotros contiene la persona que éramos en cada etapa anterior de desarrollo, todas las edades anteriores que hemos vivido. </a:t>
            </a:r>
          </a:p>
        </p:txBody>
      </p:sp>
    </p:spTree>
    <p:extLst>
      <p:ext uri="{BB962C8B-B14F-4D97-AF65-F5344CB8AC3E}">
        <p14:creationId xmlns:p14="http://schemas.microsoft.com/office/powerpoint/2010/main" xmlns=""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sz="2900" dirty="0" smtClean="0">
                <a:latin typeface="Bookman Old Style" pitchFamily="18" charset="0"/>
              </a:rPr>
              <a:t>Todos esos niveles e impulsos en competencia requieren algún modo de expresión. </a:t>
            </a:r>
          </a:p>
          <a:p>
            <a:r>
              <a:rPr lang="es-ES" sz="2900" dirty="0" smtClean="0">
                <a:latin typeface="Bookman Old Style" pitchFamily="18" charset="0"/>
              </a:rPr>
              <a:t>Si intentamos negarlos y, en consecuencia, sofocarlos, estallarán de manera destructiva o inapropiada.</a:t>
            </a:r>
          </a:p>
          <a:p>
            <a:r>
              <a:rPr lang="es-ES" sz="2900" dirty="0" smtClean="0">
                <a:latin typeface="Bookman Old Style" pitchFamily="18" charset="0"/>
              </a:rPr>
              <a:t>El sacrificio horroriza y aturde precisamente porque encarna tantos impulsos y terrores subconscientes. </a:t>
            </a:r>
          </a:p>
        </p:txBody>
      </p:sp>
    </p:spTree>
    <p:extLst>
      <p:ext uri="{BB962C8B-B14F-4D97-AF65-F5344CB8AC3E}">
        <p14:creationId xmlns:p14="http://schemas.microsoft.com/office/powerpoint/2010/main" xmlns=""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dirty="0" smtClean="0">
                <a:latin typeface="Bookman Old Style" pitchFamily="18" charset="0"/>
              </a:rPr>
              <a:t>No necesitamos reinstituir el sacrificio para poder beneficiarnos de recordar esta antigua práctica en el contexto seguro de un servicio de adoración. </a:t>
            </a:r>
          </a:p>
          <a:p>
            <a:r>
              <a:rPr lang="es-ES" dirty="0" smtClean="0">
                <a:latin typeface="Bookman Old Style" pitchFamily="18" charset="0"/>
              </a:rPr>
              <a:t>¿Tienes miedo a la muerte? </a:t>
            </a:r>
          </a:p>
          <a:p>
            <a:r>
              <a:rPr lang="es-ES" dirty="0" smtClean="0">
                <a:latin typeface="Bookman Old Style" pitchFamily="18" charset="0"/>
              </a:rPr>
              <a:t>Enfréntalo leyendo sobre el sacrificio. </a:t>
            </a:r>
          </a:p>
          <a:p>
            <a:r>
              <a:rPr lang="es-ES" dirty="0" smtClean="0">
                <a:latin typeface="Bookman Old Style" pitchFamily="18" charset="0"/>
              </a:rPr>
              <a:t>¿Estás lleno de culpa? </a:t>
            </a:r>
          </a:p>
        </p:txBody>
      </p:sp>
    </p:spTree>
    <p:extLst>
      <p:ext uri="{BB962C8B-B14F-4D97-AF65-F5344CB8AC3E}">
        <p14:creationId xmlns:p14="http://schemas.microsoft.com/office/powerpoint/2010/main" xmlns=""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dirty="0" smtClean="0">
                <a:latin typeface="Bookman Old Style" pitchFamily="18" charset="0"/>
              </a:rPr>
              <a:t>Representa y conquista tu culpa en el ritual de Yom Kippur del chivo expiatorio y el sacrificio.</a:t>
            </a:r>
          </a:p>
          <a:p>
            <a:r>
              <a:rPr lang="es-ES" dirty="0" smtClean="0">
                <a:latin typeface="Bookman Old Style" pitchFamily="18" charset="0"/>
              </a:rPr>
              <a:t>Nuestros antepasados recurrieron al sacrificio de animales porque vieron en él una forma de expresar una profunda rabia, sentimientos de inadecuación y culpa. </a:t>
            </a:r>
          </a:p>
        </p:txBody>
      </p:sp>
    </p:spTree>
    <p:extLst>
      <p:ext uri="{BB962C8B-B14F-4D97-AF65-F5344CB8AC3E}">
        <p14:creationId xmlns:p14="http://schemas.microsoft.com/office/powerpoint/2010/main" xmlns=""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sz="2800" dirty="0" smtClean="0">
                <a:latin typeface="Bookman Old Style" pitchFamily="18" charset="0"/>
              </a:rPr>
              <a:t>Podían utilizar el rito del sacrificio como un medio para hacer frente a su terror a la muerte y a lo desconocido. </a:t>
            </a:r>
          </a:p>
          <a:p>
            <a:r>
              <a:rPr lang="es-ES" sz="2800" dirty="0" smtClean="0">
                <a:latin typeface="Bookman Old Style" pitchFamily="18" charset="0"/>
              </a:rPr>
              <a:t>Podían, a través del sacrificio de animales, ver su propia fragilidad, su propia mortalidad y su propia sangre.</a:t>
            </a:r>
          </a:p>
          <a:p>
            <a:r>
              <a:rPr lang="es-ES" sz="2800" dirty="0" smtClean="0">
                <a:latin typeface="Bookman Old Style" pitchFamily="18" charset="0"/>
              </a:rPr>
              <a:t>El libro de Vayikrá se ocupa de korbanot, lo que hoy podríamos describir como las peculiaridades del sacrificio ritual: </a:t>
            </a:r>
          </a:p>
        </p:txBody>
      </p:sp>
    </p:spTree>
    <p:extLst>
      <p:ext uri="{BB962C8B-B14F-4D97-AF65-F5344CB8AC3E}">
        <p14:creationId xmlns:p14="http://schemas.microsoft.com/office/powerpoint/2010/main" xmlns=""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sz="3000" dirty="0" smtClean="0">
                <a:latin typeface="Bookman Old Style" pitchFamily="18" charset="0"/>
              </a:rPr>
              <a:t>qué tipos de animales deben sacrificarse, dónde deben ofrecerse, qué acompañamientos deben presentarse junto a ellos y cómo y cuándo deben presentarse.</a:t>
            </a:r>
          </a:p>
          <a:p>
            <a:r>
              <a:rPr lang="es-ES" sz="3000" dirty="0" smtClean="0">
                <a:latin typeface="Bookman Old Style" pitchFamily="18" charset="0"/>
              </a:rPr>
              <a:t>La naturaleza del sacrificio, tal como lo entendemos, ha cambiado drásticamente en los últimos 2000 años. </a:t>
            </a:r>
          </a:p>
        </p:txBody>
      </p:sp>
    </p:spTree>
    <p:extLst>
      <p:ext uri="{BB962C8B-B14F-4D97-AF65-F5344CB8AC3E}">
        <p14:creationId xmlns:p14="http://schemas.microsoft.com/office/powerpoint/2010/main" xmlns=""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dirty="0" smtClean="0">
                <a:latin typeface="Bookman Old Style" pitchFamily="18" charset="0"/>
              </a:rPr>
              <a:t>No tenemos templo ni sacrificios de animales, entonces, ¿qué debemos aprender de korbanot? </a:t>
            </a:r>
          </a:p>
          <a:p>
            <a:r>
              <a:rPr lang="es-ES" dirty="0" smtClean="0">
                <a:latin typeface="Bookman Old Style" pitchFamily="18" charset="0"/>
              </a:rPr>
              <a:t>¿Por qué necesitamos preocuparnos por los detalles de la ley sacrificial? Comencemos con la palabra en sí. </a:t>
            </a:r>
          </a:p>
          <a:p>
            <a:r>
              <a:rPr lang="es-ES" dirty="0" smtClean="0">
                <a:latin typeface="Bookman Old Style" pitchFamily="18" charset="0"/>
              </a:rPr>
              <a:t>En latín, sacrificio encuentra su raíz en dos palabras: </a:t>
            </a:r>
          </a:p>
        </p:txBody>
      </p:sp>
    </p:spTree>
    <p:extLst>
      <p:ext uri="{BB962C8B-B14F-4D97-AF65-F5344CB8AC3E}">
        <p14:creationId xmlns:p14="http://schemas.microsoft.com/office/powerpoint/2010/main" xmlns=""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dirty="0" smtClean="0">
                <a:latin typeface="Bookman Old Style" pitchFamily="18" charset="0"/>
              </a:rPr>
              <a:t>sacer, que significa ritos sagrados tradicionalmente realizados por sacerdotes, y el verbo facere, que significa colocar algo. </a:t>
            </a:r>
          </a:p>
          <a:p>
            <a:r>
              <a:rPr lang="es-ES" dirty="0" smtClean="0">
                <a:latin typeface="Bookman Old Style" pitchFamily="18" charset="0"/>
              </a:rPr>
              <a:t>La implicación es que el sacrificio es el acto de convertir algo en sagrado apartándolo para un propósito religioso específico. </a:t>
            </a:r>
          </a:p>
        </p:txBody>
      </p:sp>
    </p:spTree>
    <p:extLst>
      <p:ext uri="{BB962C8B-B14F-4D97-AF65-F5344CB8AC3E}">
        <p14:creationId xmlns:p14="http://schemas.microsoft.com/office/powerpoint/2010/main" xmlns=""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sz="2600" dirty="0" smtClean="0">
                <a:latin typeface="Bookman Old Style" pitchFamily="18" charset="0"/>
              </a:rPr>
              <a:t>En hebreo, esta es más a menudo la traducción asociada con la palabra kadosh, o santo. </a:t>
            </a:r>
          </a:p>
          <a:p>
            <a:r>
              <a:rPr lang="es-ES" sz="2600" dirty="0" smtClean="0">
                <a:latin typeface="Bookman Old Style" pitchFamily="18" charset="0"/>
              </a:rPr>
              <a:t>Esto lo vemos más adelante en el libro de Levítico, cuando se nos ordena </a:t>
            </a:r>
            <a:r>
              <a:rPr lang="es-ES" sz="2600" i="1" dirty="0" err="1" smtClean="0">
                <a:latin typeface="Bookman Old Style" pitchFamily="18" charset="0"/>
              </a:rPr>
              <a:t>kedoshim</a:t>
            </a:r>
            <a:r>
              <a:rPr lang="es-ES" sz="2600" i="1" dirty="0" smtClean="0">
                <a:latin typeface="Bookman Old Style" pitchFamily="18" charset="0"/>
              </a:rPr>
              <a:t> </a:t>
            </a:r>
            <a:r>
              <a:rPr lang="es-ES" sz="2600" i="1" dirty="0" err="1" smtClean="0">
                <a:latin typeface="Bookman Old Style" pitchFamily="18" charset="0"/>
              </a:rPr>
              <a:t>tihiyu</a:t>
            </a:r>
            <a:r>
              <a:rPr lang="es-ES" sz="2600" dirty="0" smtClean="0">
                <a:latin typeface="Bookman Old Style" pitchFamily="18" charset="0"/>
              </a:rPr>
              <a:t>: sed santos. </a:t>
            </a:r>
          </a:p>
          <a:p>
            <a:r>
              <a:rPr lang="es-ES" sz="2600" dirty="0" smtClean="0">
                <a:latin typeface="Bookman Old Style" pitchFamily="18" charset="0"/>
              </a:rPr>
              <a:t>El comentarista </a:t>
            </a:r>
            <a:r>
              <a:rPr lang="es-ES" sz="2600" dirty="0" err="1" smtClean="0">
                <a:latin typeface="Bookman Old Style" pitchFamily="18" charset="0"/>
              </a:rPr>
              <a:t>Rashi</a:t>
            </a:r>
            <a:r>
              <a:rPr lang="es-ES" sz="2600" dirty="0" smtClean="0">
                <a:latin typeface="Bookman Old Style" pitchFamily="18" charset="0"/>
              </a:rPr>
              <a:t> explica que este mandato nos dice que nos separemos y nos mantengamos alejados de las relaciones sexuales ilícitas. </a:t>
            </a:r>
          </a:p>
        </p:txBody>
      </p:sp>
    </p:spTree>
    <p:extLst>
      <p:ext uri="{BB962C8B-B14F-4D97-AF65-F5344CB8AC3E}">
        <p14:creationId xmlns:p14="http://schemas.microsoft.com/office/powerpoint/2010/main" xmlns=""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dirty="0" smtClean="0">
                <a:latin typeface="Bookman Old Style" pitchFamily="18" charset="0"/>
              </a:rPr>
              <a:t>En ambas palabras, sacrificio y kadosh, hay una distancia implícita entre lo que queremos designar como sagrado y todas las demás cosas. </a:t>
            </a:r>
          </a:p>
          <a:p>
            <a:r>
              <a:rPr lang="es-ES" dirty="0" smtClean="0">
                <a:latin typeface="Bookman Old Style" pitchFamily="18" charset="0"/>
              </a:rPr>
              <a:t>Esta distancia puede ser física o metafísica. Shabat, por ejemplo, se impregna de santidad al apartarlo de los demás días de la semana.</a:t>
            </a:r>
            <a:endParaRPr lang="en-U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dirty="0" smtClean="0">
                <a:latin typeface="Bookman Old Style" pitchFamily="18" charset="0"/>
              </a:rPr>
              <a:t>El acto de traer sacrificios no crea distancia ni separación en la forma en que la palabra normalmente podría implicar. </a:t>
            </a:r>
          </a:p>
          <a:p>
            <a:r>
              <a:rPr lang="es-ES" dirty="0" smtClean="0">
                <a:latin typeface="Bookman Old Style" pitchFamily="18" charset="0"/>
              </a:rPr>
              <a:t>Más bien requiere cercanía. </a:t>
            </a:r>
          </a:p>
          <a:p>
            <a:r>
              <a:rPr lang="es-ES" dirty="0" smtClean="0">
                <a:latin typeface="Bookman Old Style" pitchFamily="18" charset="0"/>
              </a:rPr>
              <a:t>El individuo debe estar en un lugar determinado y debe ofrecer el animal de una manera determinada. </a:t>
            </a:r>
          </a:p>
        </p:txBody>
      </p:sp>
    </p:spTree>
    <p:extLst>
      <p:ext uri="{BB962C8B-B14F-4D97-AF65-F5344CB8AC3E}">
        <p14:creationId xmlns:p14="http://schemas.microsoft.com/office/powerpoint/2010/main" xmlns=""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dirty="0" smtClean="0">
                <a:latin typeface="Bookman Old Style" pitchFamily="18" charset="0"/>
              </a:rPr>
              <a:t>Es en gran medida una actividad práctica. </a:t>
            </a:r>
          </a:p>
          <a:p>
            <a:r>
              <a:rPr lang="es-ES" dirty="0" smtClean="0">
                <a:latin typeface="Bookman Old Style" pitchFamily="18" charset="0"/>
              </a:rPr>
              <a:t>La palabra korbán en sí proviene de la raíz hebrea que significa cerca. </a:t>
            </a:r>
          </a:p>
          <a:p>
            <a:r>
              <a:rPr lang="es-ES" dirty="0" smtClean="0">
                <a:latin typeface="Bookman Old Style" pitchFamily="18" charset="0"/>
              </a:rPr>
              <a:t>El korbán no solo requiere cercanía, sino que también se puede decir que engendra cercanía entre el dador y Dios.</a:t>
            </a:r>
            <a:endParaRPr lang="en-U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sz="2700" dirty="0" smtClean="0">
                <a:latin typeface="Bookman Old Style" pitchFamily="18" charset="0"/>
              </a:rPr>
              <a:t>El rabino Eliyahu Dessler señala que la forma en que uno aumenta su amor por los demás o por Dios es dando incondicionalmente. </a:t>
            </a:r>
          </a:p>
          <a:p>
            <a:r>
              <a:rPr lang="es-ES" sz="2700" dirty="0" smtClean="0">
                <a:latin typeface="Bookman Old Style" pitchFamily="18" charset="0"/>
              </a:rPr>
              <a:t>Uno podría pensar que lo que nos hace amar a otra persona son todas las cosas maravillosas que hace por nosotros y que nuestro amor crece a medida que esas personas continúan creciendo en su devoción por nosotros. </a:t>
            </a:r>
          </a:p>
        </p:txBody>
      </p:sp>
    </p:spTree>
    <p:extLst>
      <p:ext uri="{BB962C8B-B14F-4D97-AF65-F5344CB8AC3E}">
        <p14:creationId xmlns:p14="http://schemas.microsoft.com/office/powerpoint/2010/main" xmlns=""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sz="2700" dirty="0" smtClean="0">
                <a:latin typeface="Bookman Old Style" pitchFamily="18" charset="0"/>
              </a:rPr>
              <a:t>De hecho, el rabino Dessler afirma lo contrario. </a:t>
            </a:r>
          </a:p>
          <a:p>
            <a:r>
              <a:rPr lang="es-ES" sz="2700" dirty="0" smtClean="0">
                <a:latin typeface="Bookman Old Style" pitchFamily="18" charset="0"/>
              </a:rPr>
              <a:t>Las relaciones se vuelven más poderosas cuando les damos incondicionalmente sin esperar nada a cambio. </a:t>
            </a:r>
          </a:p>
          <a:p>
            <a:r>
              <a:rPr lang="es-ES" sz="2700" dirty="0" smtClean="0">
                <a:latin typeface="Bookman Old Style" pitchFamily="18" charset="0"/>
              </a:rPr>
              <a:t>Esta entrega constante crea una sensación de aceptación o conexión con lo que ha dado, y genera una inversión por parte del donante que, a su vez, inicia más donaciones. </a:t>
            </a:r>
          </a:p>
        </p:txBody>
      </p:sp>
    </p:spTree>
    <p:extLst>
      <p:ext uri="{BB962C8B-B14F-4D97-AF65-F5344CB8AC3E}">
        <p14:creationId xmlns:p14="http://schemas.microsoft.com/office/powerpoint/2010/main" xmlns=""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dirty="0" smtClean="0">
                <a:latin typeface="Bookman Old Style" pitchFamily="18" charset="0"/>
              </a:rPr>
              <a:t>Dar engendra amor que a su vez engendra dar. </a:t>
            </a:r>
          </a:p>
          <a:p>
            <a:r>
              <a:rPr lang="es-ES" dirty="0" smtClean="0">
                <a:latin typeface="Bookman Old Style" pitchFamily="18" charset="0"/>
              </a:rPr>
              <a:t>Esto es probablemente más evidente con los padres y los hijos. </a:t>
            </a:r>
          </a:p>
          <a:p>
            <a:r>
              <a:rPr lang="es-ES" dirty="0" smtClean="0">
                <a:latin typeface="Bookman Old Style" pitchFamily="18" charset="0"/>
              </a:rPr>
              <a:t>Los padres dan incondicionalmente antes de recibir algo a cambio. </a:t>
            </a:r>
          </a:p>
          <a:p>
            <a:r>
              <a:rPr lang="es-ES" dirty="0" smtClean="0">
                <a:latin typeface="Bookman Old Style" pitchFamily="18" charset="0"/>
              </a:rPr>
              <a:t>El acto de korbanot nos está enseñando esta misma lección. </a:t>
            </a:r>
          </a:p>
        </p:txBody>
      </p:sp>
    </p:spTree>
    <p:extLst>
      <p:ext uri="{BB962C8B-B14F-4D97-AF65-F5344CB8AC3E}">
        <p14:creationId xmlns:p14="http://schemas.microsoft.com/office/powerpoint/2010/main" xmlns=""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dirty="0" smtClean="0">
                <a:latin typeface="Bookman Old Style" pitchFamily="18" charset="0"/>
              </a:rPr>
              <a:t>Korbanot se trata de crear cercanía; cercanía con Dios y cercanía con la comunidad. </a:t>
            </a:r>
          </a:p>
          <a:p>
            <a:r>
              <a:rPr lang="es-ES" dirty="0" smtClean="0">
                <a:latin typeface="Bookman Old Style" pitchFamily="18" charset="0"/>
              </a:rPr>
              <a:t>El korbán crea un paradigma sobre cómo construir, conectar y profundizar la devoción. Es lo opuesto al sacrificio, que aparta las cosas y las designa como separadas. </a:t>
            </a:r>
          </a:p>
        </p:txBody>
      </p:sp>
    </p:spTree>
    <p:extLst>
      <p:ext uri="{BB962C8B-B14F-4D97-AF65-F5344CB8AC3E}">
        <p14:creationId xmlns:p14="http://schemas.microsoft.com/office/powerpoint/2010/main" xmlns=""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dirty="0" smtClean="0">
                <a:latin typeface="Bookman Old Style" pitchFamily="18" charset="0"/>
              </a:rPr>
              <a:t>Korbanot se trata de conectar y dar incondicionalmente.</a:t>
            </a:r>
          </a:p>
          <a:p>
            <a:r>
              <a:rPr lang="es-ES" dirty="0" smtClean="0">
                <a:latin typeface="Bookman Old Style" pitchFamily="18" charset="0"/>
              </a:rPr>
              <a:t>Cuando leemos la porción de la Torá de Vayikrá, podemos escuchar el mensaje del korbanot llamándonos al mensaje de cercanía y conexión con los demás. </a:t>
            </a:r>
          </a:p>
        </p:txBody>
      </p:sp>
    </p:spTree>
    <p:extLst>
      <p:ext uri="{BB962C8B-B14F-4D97-AF65-F5344CB8AC3E}">
        <p14:creationId xmlns:p14="http://schemas.microsoft.com/office/powerpoint/2010/main" xmlns=""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solidFill>
                  <a:srgbClr val="FF0000"/>
                </a:solidFill>
                <a:latin typeface="Bookman Old Style" pitchFamily="18" charset="0"/>
              </a:rPr>
              <a:t>Doy, por lo tanto amo</a:t>
            </a:r>
            <a:endParaRPr lang="en-US" sz="1400" dirty="0" smtClean="0">
              <a:solidFill>
                <a:srgbClr val="FF0000"/>
              </a:solidFill>
              <a:latin typeface="Bookman Old Style" pitchFamily="18" charset="0"/>
            </a:endParaRPr>
          </a:p>
          <a:p>
            <a:r>
              <a:rPr lang="es-ES" dirty="0" smtClean="0">
                <a:latin typeface="Bookman Old Style" pitchFamily="18" charset="0"/>
              </a:rPr>
              <a:t>Podemos usar este tiempo para pensar en lo que cada uno de nosotros puede estar dando incondicionalmente a quienes nos rodean y a la comunidad para que podamos construir continuamente una sociedad más cohesionada.</a:t>
            </a:r>
            <a:endParaRPr lang="en-U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b="1" dirty="0" smtClean="0">
              <a:latin typeface="Bookman Old Style" pitchFamily="18" charset="0"/>
            </a:endParaRPr>
          </a:p>
        </p:txBody>
      </p:sp>
      <p:pic>
        <p:nvPicPr>
          <p:cNvPr id="1027" name="Picture 3"/>
          <p:cNvPicPr>
            <a:picLocks noChangeAspect="1" noChangeArrowheads="1"/>
          </p:cNvPicPr>
          <p:nvPr/>
        </p:nvPicPr>
        <p:blipFill>
          <a:blip r:embed="rId3"/>
          <a:srcRect/>
          <a:stretch>
            <a:fillRect/>
          </a:stretch>
        </p:blipFill>
        <p:spPr bwMode="auto">
          <a:xfrm>
            <a:off x="616651" y="542925"/>
            <a:ext cx="7981950" cy="577215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2900" b="1" i="1" dirty="0" err="1" smtClean="0">
                <a:solidFill>
                  <a:srgbClr val="FF0000"/>
                </a:solidFill>
                <a:latin typeface="Bookman Old Style" pitchFamily="18" charset="0"/>
              </a:rPr>
              <a:t>Yo</a:t>
            </a:r>
            <a:r>
              <a:rPr lang="en-US" sz="2900" b="1" i="1" dirty="0" smtClean="0">
                <a:solidFill>
                  <a:srgbClr val="FF0000"/>
                </a:solidFill>
                <a:latin typeface="Bookman Old Style" pitchFamily="18" charset="0"/>
              </a:rPr>
              <a:t> Soy el </a:t>
            </a:r>
            <a:r>
              <a:rPr lang="en-US" sz="2900" b="1" i="1" dirty="0" err="1" smtClean="0">
                <a:solidFill>
                  <a:srgbClr val="FF0000"/>
                </a:solidFill>
                <a:latin typeface="Bookman Old Style" pitchFamily="18" charset="0"/>
              </a:rPr>
              <a:t>Primero</a:t>
            </a:r>
            <a:r>
              <a:rPr lang="en-US" sz="2900" b="1" i="1" dirty="0" smtClean="0">
                <a:solidFill>
                  <a:srgbClr val="FF0000"/>
                </a:solidFill>
                <a:latin typeface="Bookman Old Style" pitchFamily="18" charset="0"/>
              </a:rPr>
              <a:t>, </a:t>
            </a:r>
            <a:r>
              <a:rPr lang="en-US" sz="2900" b="1" i="1" dirty="0" err="1" smtClean="0">
                <a:solidFill>
                  <a:srgbClr val="FF0000"/>
                </a:solidFill>
                <a:latin typeface="Bookman Old Style" pitchFamily="18" charset="0"/>
              </a:rPr>
              <a:t>Yo</a:t>
            </a:r>
            <a:r>
              <a:rPr lang="en-US" sz="2900" b="1" i="1" dirty="0" smtClean="0">
                <a:solidFill>
                  <a:srgbClr val="FF0000"/>
                </a:solidFill>
                <a:latin typeface="Bookman Old Style" pitchFamily="18" charset="0"/>
              </a:rPr>
              <a:t> Soy el Ultimo</a:t>
            </a:r>
            <a:endParaRPr lang="en-US" sz="2900" i="1" dirty="0" smtClean="0">
              <a:solidFill>
                <a:srgbClr val="FF0000"/>
              </a:solidFill>
              <a:latin typeface="Bookman Old Style" pitchFamily="18" charset="0"/>
            </a:endParaRPr>
          </a:p>
          <a:p>
            <a:r>
              <a:rPr lang="es-ES" sz="2400" i="1" dirty="0" smtClean="0">
                <a:latin typeface="Bookman Old Style" pitchFamily="18" charset="0"/>
              </a:rPr>
              <a:t>Comentarios sobre la Haftará</a:t>
            </a:r>
          </a:p>
          <a:p>
            <a:r>
              <a:rPr lang="es-ES" dirty="0" smtClean="0">
                <a:latin typeface="Bookman Old Style" pitchFamily="18" charset="0"/>
              </a:rPr>
              <a:t>Los ídolos no son la respuesta.</a:t>
            </a:r>
          </a:p>
          <a:p>
            <a:r>
              <a:rPr lang="es-ES" dirty="0" smtClean="0">
                <a:latin typeface="Bookman Old Style" pitchFamily="18" charset="0"/>
              </a:rPr>
              <a:t>En Parashat Vayikrá leemos sobre formas de sacrificio público que uno puede usar para mantener o renovar una relación con Dios. Ambas ideas se exploran en la Haftará, tomada también del Libro de Isaías.</a:t>
            </a:r>
            <a:endParaRPr lang="en-U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dirty="0" smtClean="0">
                <a:latin typeface="Bookman Old Style" pitchFamily="18" charset="0"/>
              </a:rPr>
              <a:t>Isaías entregó su profecía a los judíos que habían sido exiliados de la Tierra de Israel y vivían en Babilonia. </a:t>
            </a:r>
          </a:p>
          <a:p>
            <a:r>
              <a:rPr lang="es-ES" dirty="0" smtClean="0">
                <a:latin typeface="Bookman Old Style" pitchFamily="18" charset="0"/>
              </a:rPr>
              <a:t>Después del 538 a.e.c., Ciro el medo permitió que los exiliados regresaran a su tierra natal, pero muchos permanecieron en Babilonia. </a:t>
            </a:r>
          </a:p>
        </p:txBody>
      </p:sp>
    </p:spTree>
    <p:extLst>
      <p:ext uri="{BB962C8B-B14F-4D97-AF65-F5344CB8AC3E}">
        <p14:creationId xmlns:p14="http://schemas.microsoft.com/office/powerpoint/2010/main" xmlns=""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3000" dirty="0" smtClean="0">
                <a:latin typeface="Bookman Old Style" pitchFamily="18" charset="0"/>
              </a:rPr>
              <a:t>Varios capítulos del Libro de Isaías se centran en tratar de convencer a estas personas de que confíen en el poder de Dios y regresen a Sión.</a:t>
            </a:r>
          </a:p>
          <a:p>
            <a:r>
              <a:rPr lang="es-ES" sz="3000" dirty="0" smtClean="0">
                <a:latin typeface="Bookman Old Style" pitchFamily="18" charset="0"/>
              </a:rPr>
              <a:t>En la profecía de Isaías, Dios habla al pueblo de Babilonia, reprendiendo alternativamente por abandonar su adoración y recordándoles que si se arrepienten, serán perdonados. </a:t>
            </a:r>
          </a:p>
        </p:txBody>
      </p:sp>
    </p:spTree>
    <p:extLst>
      <p:ext uri="{BB962C8B-B14F-4D97-AF65-F5344CB8AC3E}">
        <p14:creationId xmlns:p14="http://schemas.microsoft.com/office/powerpoint/2010/main" xmlns=""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dirty="0" smtClean="0">
                <a:latin typeface="Bookman Old Style" pitchFamily="18" charset="0"/>
              </a:rPr>
              <a:t>El pueblo es castigado por nunca traer a Dios ningún sacrificio, ni ofrendas por el pecado, ni holocaustos, ni ofrendas de harina.</a:t>
            </a:r>
          </a:p>
          <a:p>
            <a:r>
              <a:rPr lang="es-ES" dirty="0" smtClean="0">
                <a:latin typeface="Bookman Old Style" pitchFamily="18" charset="0"/>
              </a:rPr>
              <a:t>Luego, Dios continúa comparando la propia supremacía de Dios con la impotencia de los ídolos. </a:t>
            </a:r>
          </a:p>
        </p:txBody>
      </p:sp>
    </p:spTree>
    <p:extLst>
      <p:ext uri="{BB962C8B-B14F-4D97-AF65-F5344CB8AC3E}">
        <p14:creationId xmlns:p14="http://schemas.microsoft.com/office/powerpoint/2010/main" xmlns=""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700" dirty="0" smtClean="0">
                <a:latin typeface="Bookman Old Style" pitchFamily="18" charset="0"/>
              </a:rPr>
              <a:t>En una diatriba extensa enfocada específicamente en los ídolos de madera, Dios se pregunta cómo los judíos pueden usar la misma madera que usan para hacer fuego, hornear pan y asar carne para tallar ídolos. </a:t>
            </a:r>
          </a:p>
          <a:p>
            <a:r>
              <a:rPr lang="es-ES" sz="2700" dirty="0" smtClean="0">
                <a:latin typeface="Bookman Old Style" pitchFamily="18" charset="0"/>
              </a:rPr>
              <a:t>Está sorprendido por la ignorancia de las personas que podrían hacer un ídolo de la misma sustancia que también quemarían felizmente. </a:t>
            </a:r>
          </a:p>
        </p:txBody>
      </p:sp>
    </p:spTree>
    <p:extLst>
      <p:ext uri="{BB962C8B-B14F-4D97-AF65-F5344CB8AC3E}">
        <p14:creationId xmlns:p14="http://schemas.microsoft.com/office/powerpoint/2010/main" xmlns=""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3000" dirty="0" smtClean="0">
                <a:latin typeface="Bookman Old Style" pitchFamily="18" charset="0"/>
              </a:rPr>
              <a:t>Los ídolos son fraude, dice Dios, y solo Dios, el creador de toda carne, puede redimir al pueblo y borrar sus transgresiones (44:20).</a:t>
            </a:r>
          </a:p>
          <a:p>
            <a:r>
              <a:rPr lang="es-ES" sz="3000" dirty="0" smtClean="0">
                <a:latin typeface="Bookman Old Style" pitchFamily="18" charset="0"/>
              </a:rPr>
              <a:t>La haftará cierra con una súplica apasionada para que el pueblo regrese a Dios, tanto literalmente a la tierra de Israel como en sentido figurado, en sus corazones y acciones. </a:t>
            </a:r>
          </a:p>
        </p:txBody>
      </p:sp>
    </p:spTree>
    <p:extLst>
      <p:ext uri="{BB962C8B-B14F-4D97-AF65-F5344CB8AC3E}">
        <p14:creationId xmlns:p14="http://schemas.microsoft.com/office/powerpoint/2010/main" xmlns=""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dirty="0" smtClean="0">
                <a:latin typeface="Bookman Old Style" pitchFamily="18" charset="0"/>
              </a:rPr>
              <a:t>Cuando el pueblo regrese habrá mucho regocijo. “¡Gritad de júbilo, oh montañas, oh bosques con todos vuestros árboles! porque el Señor ha redimido a Jacob, se ha glorificado a sí mismo en Israel” (44:23).</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4000" dirty="0" smtClean="0">
                <a:latin typeface="Bookman Old Style" pitchFamily="18" charset="0"/>
              </a:rPr>
              <a:t>Dice el pasuk 6 del 44:</a:t>
            </a:r>
          </a:p>
          <a:p>
            <a:r>
              <a:rPr lang="es-ES" sz="4000" dirty="0" smtClean="0">
                <a:latin typeface="Bookman Old Style" pitchFamily="18" charset="0"/>
              </a:rPr>
              <a:t>Así ha dicho El Eterno, Rey de Israel: su Redentor, el Señor de los ejércitos: Soy el primero y soy el último, Y no hay más dios que Yo.</a:t>
            </a:r>
            <a:endParaRPr lang="en-US" sz="4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i="1" dirty="0" smtClean="0">
                <a:latin typeface="Bookman Old Style" pitchFamily="18" charset="0"/>
              </a:rPr>
              <a:t>Rashí en Shabat 55a:12:1</a:t>
            </a:r>
          </a:p>
          <a:p>
            <a:r>
              <a:rPr lang="es-ES" dirty="0" smtClean="0">
                <a:latin typeface="Bookman Old Style" pitchFamily="18" charset="0"/>
              </a:rPr>
              <a:t>El sello del Santo de la Bendición es la Verdad –EMET, la del medio de las letras [del alfabeto hebreo], y la primera y la última, que indica "Yo soy el primero, y yo soy el último, y yo soy todo lo que hay (cf. Isaías 44:6 e Isaías 48:12)</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800" i="1" dirty="0" smtClean="0">
                <a:latin typeface="Bookman Old Style" pitchFamily="18" charset="0"/>
              </a:rPr>
              <a:t>Midrash Tehilim 117:4</a:t>
            </a:r>
          </a:p>
          <a:p>
            <a:r>
              <a:rPr lang="es-ES" sz="2800" dirty="0" smtClean="0">
                <a:latin typeface="Bookman Old Style" pitchFamily="18" charset="0"/>
              </a:rPr>
              <a:t>Cuando Abraham fue arrojado al horno de fuego, Gabriel quiso descender y salvarlo. Dios le dijo: "Yo estoy solo en mi mundo, y él está solo en su mundo" (como dice, "Abraham era uno" en Ezequiel 33:24). Conviene que el único salve al único, como dice: "Yo soy el Señor que te sacó de Ur de los caldeos" (Génesis 15:7). </a:t>
            </a:r>
          </a:p>
        </p:txBody>
      </p:sp>
    </p:spTree>
    <p:extLst>
      <p:ext uri="{BB962C8B-B14F-4D97-AF65-F5344CB8AC3E}">
        <p14:creationId xmlns:p14="http://schemas.microsoft.com/office/powerpoint/2010/main" xmlns=""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650" dirty="0" smtClean="0">
                <a:latin typeface="Bookman Old Style" pitchFamily="18" charset="0"/>
              </a:rPr>
              <a:t>Dios le dijo a Gabriel: "Aún así, no estoy reduciendo tu recompensa, porque en el futuro, los descendientes de Abraham descenderán al horno de fuego para santificar Mi nombre, y tú estás de pie y los salvas". </a:t>
            </a:r>
          </a:p>
          <a:p>
            <a:r>
              <a:rPr lang="es-ES" sz="2650" dirty="0" smtClean="0">
                <a:latin typeface="Bookman Old Style" pitchFamily="18" charset="0"/>
              </a:rPr>
              <a:t>Cuando Hananías, Misael y Azarías fueron arrojados al horno de fuego, Uriel, el príncipe del granizo, se paró ante Dios y dijo: "Señor del universo, soy el príncipe del granizo, déjame descender y apagar el horno".</a:t>
            </a:r>
            <a:endParaRPr lang="en-US" sz="265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650" dirty="0" smtClean="0">
                <a:latin typeface="Bookman Old Style" pitchFamily="18" charset="0"/>
              </a:rPr>
              <a:t>Gabriel le dijo: "Yo soy el príncipe del fuego, descenderé y lo enfriaré por fuera y lo calentaré por dentro, y haré un milagro dentro de un milagro". </a:t>
            </a:r>
          </a:p>
          <a:p>
            <a:r>
              <a:rPr lang="es-ES" sz="2650" dirty="0" smtClean="0">
                <a:latin typeface="Bookman Old Style" pitchFamily="18" charset="0"/>
              </a:rPr>
              <a:t>Dios le dijo: "Eso es apropiado. Desciende para salvarlos". </a:t>
            </a:r>
          </a:p>
          <a:p>
            <a:r>
              <a:rPr lang="es-ES" sz="2650" dirty="0" smtClean="0">
                <a:latin typeface="Bookman Old Style" pitchFamily="18" charset="0"/>
              </a:rPr>
              <a:t>Hananías dijo: "Estos alaban al Señor, todas las naciones". Misael dijo: "Todos los pueblos deben alabarlo". Azarías dijo: "Porque para siempre es su bondad". </a:t>
            </a:r>
          </a:p>
        </p:txBody>
      </p:sp>
    </p:spTree>
    <p:extLst>
      <p:ext uri="{BB962C8B-B14F-4D97-AF65-F5344CB8AC3E}">
        <p14:creationId xmlns:p14="http://schemas.microsoft.com/office/powerpoint/2010/main" xmlns=""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600" dirty="0" smtClean="0">
                <a:latin typeface="Bookman Old Style" pitchFamily="18" charset="0"/>
              </a:rPr>
              <a:t>Gabriel respondió y dijo: "Y la verdad del Señor permanece para siempre".</a:t>
            </a:r>
          </a:p>
          <a:p>
            <a:r>
              <a:rPr lang="es-ES" sz="2600" dirty="0" smtClean="0">
                <a:latin typeface="Bookman Old Style" pitchFamily="18" charset="0"/>
              </a:rPr>
              <a:t>"¿Qué es 'y verdad' ['</a:t>
            </a:r>
            <a:r>
              <a:rPr lang="es-ES" sz="2600" b="1" dirty="0" err="1" smtClean="0">
                <a:latin typeface="Bookman Old Style" pitchFamily="18" charset="0"/>
              </a:rPr>
              <a:t>ve'emet</a:t>
            </a:r>
            <a:r>
              <a:rPr lang="es-ES" sz="2600" dirty="0" smtClean="0">
                <a:latin typeface="Bookman Old Style" pitchFamily="18" charset="0"/>
              </a:rPr>
              <a:t>']? Es lo que me hablaste en los días de Abraham. 'Y la verdad del Señor permanece para siempre' - Aleluya. </a:t>
            </a:r>
          </a:p>
          <a:p>
            <a:r>
              <a:rPr lang="es-ES" sz="2600" dirty="0" smtClean="0">
                <a:latin typeface="Bookman Old Style" pitchFamily="18" charset="0"/>
              </a:rPr>
              <a:t>Otra explicación: las tres letras de '</a:t>
            </a:r>
            <a:r>
              <a:rPr lang="es-ES" sz="2600" dirty="0" err="1" smtClean="0">
                <a:latin typeface="Bookman Old Style" pitchFamily="18" charset="0"/>
              </a:rPr>
              <a:t>emet</a:t>
            </a:r>
            <a:r>
              <a:rPr lang="es-ES" sz="2600" dirty="0" smtClean="0">
                <a:latin typeface="Bookman Old Style" pitchFamily="18" charset="0"/>
              </a:rPr>
              <a:t>' dan testimonio de su verdad - </a:t>
            </a:r>
            <a:r>
              <a:rPr lang="es-ES" sz="2600" b="1" dirty="0" smtClean="0">
                <a:latin typeface="Bookman Old Style" pitchFamily="18" charset="0"/>
              </a:rPr>
              <a:t>Alef</a:t>
            </a:r>
            <a:r>
              <a:rPr lang="es-ES" sz="2600" dirty="0" smtClean="0">
                <a:latin typeface="Bookman Old Style" pitchFamily="18" charset="0"/>
              </a:rPr>
              <a:t> es la primera letra, </a:t>
            </a:r>
            <a:r>
              <a:rPr lang="es-ES" sz="2600" b="1" dirty="0" smtClean="0">
                <a:latin typeface="Bookman Old Style" pitchFamily="18" charset="0"/>
              </a:rPr>
              <a:t>Mem</a:t>
            </a:r>
            <a:r>
              <a:rPr lang="es-ES" sz="2600" dirty="0" smtClean="0">
                <a:latin typeface="Bookman Old Style" pitchFamily="18" charset="0"/>
              </a:rPr>
              <a:t> es la letra del medio, y </a:t>
            </a:r>
            <a:r>
              <a:rPr lang="es-ES" sz="2600" b="1" dirty="0" smtClean="0">
                <a:latin typeface="Bookman Old Style" pitchFamily="18" charset="0"/>
              </a:rPr>
              <a:t>Tav</a:t>
            </a:r>
            <a:r>
              <a:rPr lang="es-ES" sz="2600" dirty="0" smtClean="0">
                <a:latin typeface="Bookman Old Style" pitchFamily="18" charset="0"/>
              </a:rPr>
              <a:t> es la última letra. Esto es lo que está escrito (Isaías 44:6) 'Yo soy el primero y yo soy el último.'"</a:t>
            </a:r>
            <a:endParaRPr lang="en-US" sz="2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700" dirty="0" smtClean="0">
                <a:latin typeface="Bookman Old Style" pitchFamily="18" charset="0"/>
              </a:rPr>
              <a:t>Shemot Rabá 15:1... </a:t>
            </a:r>
          </a:p>
          <a:p>
            <a:r>
              <a:rPr lang="es-ES" sz="2700" dirty="0" smtClean="0">
                <a:latin typeface="Bookman Old Style" pitchFamily="18" charset="0"/>
              </a:rPr>
              <a:t>Otra explicación. “…para vosotros será el primero…” </a:t>
            </a:r>
            <a:r>
              <a:rPr lang="es-ES" sz="2000" dirty="0" smtClean="0">
                <a:latin typeface="Bookman Old Style" pitchFamily="18" charset="0"/>
              </a:rPr>
              <a:t>(Éxodo 12:2) </a:t>
            </a:r>
            <a:r>
              <a:rPr lang="es-ES" sz="2700" dirty="0" smtClean="0">
                <a:latin typeface="Bookman Old Style" pitchFamily="18" charset="0"/>
              </a:rPr>
              <a:t>Esto se refiere, por así decirlo, al Santo que es llamado primero, como dice “Yo soy el primero y yo soy el último…” </a:t>
            </a:r>
            <a:r>
              <a:rPr lang="es-ES" sz="2000" dirty="0" smtClean="0">
                <a:latin typeface="Bookman Old Style" pitchFamily="18" charset="0"/>
              </a:rPr>
              <a:t>( Isaías 44:6) </a:t>
            </a:r>
            <a:r>
              <a:rPr lang="es-ES" sz="2700" dirty="0" smtClean="0">
                <a:latin typeface="Bookman Old Style" pitchFamily="18" charset="0"/>
              </a:rPr>
              <a:t>Y Sion es llamada primero, como dice “Como un Trono de Gloria, exaltado desde el principio, así es el lugar de nuestro Santuario”. </a:t>
            </a:r>
            <a:r>
              <a:rPr lang="es-ES" sz="2000" dirty="0" smtClean="0">
                <a:latin typeface="Bookman Old Style" pitchFamily="18" charset="0"/>
              </a:rPr>
              <a:t>(Jeremías 17:12) </a:t>
            </a:r>
            <a:endParaRPr lang="es-ES" sz="27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600" dirty="0" smtClean="0">
                <a:latin typeface="Bookman Old Style" pitchFamily="18" charset="0"/>
              </a:rPr>
              <a:t>Y Esaú es llamado primero, como dice “Y el primero salió rubicundo…” </a:t>
            </a:r>
            <a:r>
              <a:rPr lang="es-ES" sz="2000" dirty="0" smtClean="0">
                <a:latin typeface="Bookman Old Style" pitchFamily="18" charset="0"/>
              </a:rPr>
              <a:t>(Génesis 25:25) </a:t>
            </a:r>
            <a:r>
              <a:rPr lang="es-ES" sz="2600" dirty="0" smtClean="0">
                <a:latin typeface="Bookman Old Style" pitchFamily="18" charset="0"/>
              </a:rPr>
              <a:t>El Mesías es llamado primero, como dice “El primero en Sion, he aquí, he aquí …” </a:t>
            </a:r>
            <a:r>
              <a:rPr lang="es-ES" sz="2000" dirty="0" smtClean="0">
                <a:latin typeface="Bookman Old Style" pitchFamily="18" charset="0"/>
              </a:rPr>
              <a:t>(Isaías 41:27) </a:t>
            </a:r>
            <a:r>
              <a:rPr lang="es-ES" sz="2600" dirty="0" smtClean="0">
                <a:latin typeface="Bookman Old Style" pitchFamily="18" charset="0"/>
              </a:rPr>
              <a:t>Que el Santo, que es llamado primero, venga y edifique el Templo Santo, que es llamado primero, y exija la retribución de Esaú, que es llamado primero. Y que el Mesías, que es llamado primero, venga en el primer mes, como está dicho: “Este mes os será la cabeza de los meses…” </a:t>
            </a:r>
            <a:r>
              <a:rPr lang="es-ES" sz="2000" dirty="0" smtClean="0">
                <a:latin typeface="Bookman Old Style" pitchFamily="18" charset="0"/>
              </a:rPr>
              <a:t>(Éxodo 12:2)</a:t>
            </a:r>
            <a:endParaRPr lang="en-US" sz="2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950" dirty="0" smtClean="0">
                <a:latin typeface="Bookman Old Style" pitchFamily="18" charset="0"/>
              </a:rPr>
              <a:t>Rabeinu Bahia, Shemot 20:3:1</a:t>
            </a:r>
          </a:p>
          <a:p>
            <a:r>
              <a:rPr lang="he-IL" sz="2950" dirty="0" smtClean="0">
                <a:latin typeface="Bookman Old Style" pitchFamily="18" charset="0"/>
              </a:rPr>
              <a:t>לא יהיה לך אלוהים אחרים על פני,</a:t>
            </a:r>
            <a:r>
              <a:rPr lang="en-US" sz="2950" dirty="0" smtClean="0">
                <a:latin typeface="Bookman Old Style" pitchFamily="18" charset="0"/>
              </a:rPr>
              <a:t> </a:t>
            </a:r>
            <a:r>
              <a:rPr lang="he-IL" sz="2950" dirty="0" smtClean="0">
                <a:latin typeface="Bookman Old Style" pitchFamily="18" charset="0"/>
              </a:rPr>
              <a:t> “</a:t>
            </a:r>
            <a:r>
              <a:rPr lang="es-ES" sz="2950" dirty="0" smtClean="0">
                <a:latin typeface="Bookman Old Style" pitchFamily="18" charset="0"/>
              </a:rPr>
              <a:t>No tendrás otras deidades en Mi presencia”. </a:t>
            </a:r>
          </a:p>
          <a:p>
            <a:r>
              <a:rPr lang="es-ES" sz="2950" dirty="0" smtClean="0">
                <a:latin typeface="Bookman Old Style" pitchFamily="18" charset="0"/>
              </a:rPr>
              <a:t>No debemos aceptar a ninguno de los agentes o fuerzas de Di-s, conocidos como </a:t>
            </a:r>
            <a:r>
              <a:rPr lang="es-ES" sz="2950" i="1" dirty="0" err="1" smtClean="0">
                <a:latin typeface="Bookman Old Style" pitchFamily="18" charset="0"/>
              </a:rPr>
              <a:t>elohim</a:t>
            </a:r>
            <a:r>
              <a:rPr lang="es-ES" sz="2950" dirty="0" smtClean="0">
                <a:latin typeface="Bookman Old Style" pitchFamily="18" charset="0"/>
              </a:rPr>
              <a:t>, como deidades para nosotros, ni a ninguno de los horóscopos como guía de nuestros destinos. </a:t>
            </a:r>
          </a:p>
        </p:txBody>
      </p:sp>
    </p:spTree>
    <p:extLst>
      <p:ext uri="{BB962C8B-B14F-4D97-AF65-F5344CB8AC3E}">
        <p14:creationId xmlns:p14="http://schemas.microsoft.com/office/powerpoint/2010/main" xmlns=""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700" dirty="0" smtClean="0">
                <a:latin typeface="Bookman Old Style" pitchFamily="18" charset="0"/>
              </a:rPr>
              <a:t>La palabra </a:t>
            </a:r>
            <a:r>
              <a:rPr lang="he-IL" sz="2700" dirty="0" smtClean="0">
                <a:latin typeface="Bookman Old Style" pitchFamily="18" charset="0"/>
              </a:rPr>
              <a:t>אחרים</a:t>
            </a:r>
            <a:r>
              <a:rPr lang="en-US" sz="2700" dirty="0" smtClean="0">
                <a:latin typeface="Bookman Old Style" pitchFamily="18" charset="0"/>
              </a:rPr>
              <a:t> </a:t>
            </a:r>
            <a:r>
              <a:rPr lang="he-IL" sz="2700" dirty="0" smtClean="0">
                <a:latin typeface="Bookman Old Style" pitchFamily="18" charset="0"/>
              </a:rPr>
              <a:t> “</a:t>
            </a:r>
            <a:r>
              <a:rPr lang="es-ES" sz="2700" dirty="0" smtClean="0">
                <a:latin typeface="Bookman Old Style" pitchFamily="18" charset="0"/>
              </a:rPr>
              <a:t>otros”, [lo que podría sugerir que los hay. Ed.] se explica en la sección 43 de </a:t>
            </a:r>
            <a:r>
              <a:rPr lang="es-ES" sz="2700" dirty="0" err="1" smtClean="0">
                <a:latin typeface="Bookman Old Style" pitchFamily="18" charset="0"/>
              </a:rPr>
              <a:t>Sifri</a:t>
            </a:r>
            <a:r>
              <a:rPr lang="es-ES" sz="2700" dirty="0" smtClean="0">
                <a:latin typeface="Bookman Old Style" pitchFamily="18" charset="0"/>
              </a:rPr>
              <a:t> </a:t>
            </a:r>
            <a:r>
              <a:rPr lang="es-ES" sz="2700" dirty="0" err="1" smtClean="0">
                <a:latin typeface="Bookman Old Style" pitchFamily="18" charset="0"/>
              </a:rPr>
              <a:t>Eikev</a:t>
            </a:r>
            <a:r>
              <a:rPr lang="es-ES" sz="2700" dirty="0" smtClean="0">
                <a:latin typeface="Bookman Old Style" pitchFamily="18" charset="0"/>
              </a:rPr>
              <a:t> como justificado por el hecho de que son "diferentes, falsos" para quienes los sirven.  </a:t>
            </a:r>
          </a:p>
          <a:p>
            <a:r>
              <a:rPr lang="es-ES" sz="2700" dirty="0" smtClean="0">
                <a:latin typeface="Bookman Old Style" pitchFamily="18" charset="0"/>
              </a:rPr>
              <a:t>Otra explicación del significado de la palabra </a:t>
            </a:r>
            <a:r>
              <a:rPr lang="he-IL" sz="2700" dirty="0" smtClean="0">
                <a:latin typeface="Bookman Old Style" pitchFamily="18" charset="0"/>
              </a:rPr>
              <a:t>אחרים</a:t>
            </a:r>
            <a:r>
              <a:rPr lang="en-US" sz="2700" dirty="0" smtClean="0">
                <a:latin typeface="Bookman Old Style" pitchFamily="18" charset="0"/>
              </a:rPr>
              <a:t> </a:t>
            </a:r>
            <a:r>
              <a:rPr lang="he-IL" sz="2700" dirty="0" smtClean="0">
                <a:latin typeface="Bookman Old Style" pitchFamily="18" charset="0"/>
              </a:rPr>
              <a:t>: </a:t>
            </a:r>
            <a:r>
              <a:rPr lang="es-ES" sz="2700" dirty="0" smtClean="0">
                <a:latin typeface="Bookman Old Style" pitchFamily="18" charset="0"/>
              </a:rPr>
              <a:t>las deidades a las que sirve la gente difieren de un día a otro o de un año a otro. Un día adoran el oro, otro día adoran la plata, un tercer día adoran la madera.</a:t>
            </a:r>
            <a:endParaRPr lang="en-US" sz="27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600" dirty="0" smtClean="0">
                <a:latin typeface="Bookman Old Style" pitchFamily="18" charset="0"/>
              </a:rPr>
              <a:t>La razón principal por la que se les llama </a:t>
            </a:r>
            <a:r>
              <a:rPr lang="he-IL" sz="2600" dirty="0" smtClean="0">
                <a:latin typeface="Bookman Old Style" pitchFamily="18" charset="0"/>
              </a:rPr>
              <a:t>אחרים</a:t>
            </a:r>
            <a:r>
              <a:rPr lang="en-US" sz="2600" dirty="0" smtClean="0">
                <a:latin typeface="Bookman Old Style" pitchFamily="18" charset="0"/>
              </a:rPr>
              <a:t> </a:t>
            </a:r>
            <a:r>
              <a:rPr lang="he-IL" sz="2600" dirty="0" smtClean="0">
                <a:latin typeface="Bookman Old Style" pitchFamily="18" charset="0"/>
              </a:rPr>
              <a:t> </a:t>
            </a:r>
            <a:r>
              <a:rPr lang="es-ES" sz="2600" dirty="0" smtClean="0">
                <a:latin typeface="Bookman Old Style" pitchFamily="18" charset="0"/>
              </a:rPr>
              <a:t>es que derivan cualquier poder que se supone que poseen de </a:t>
            </a:r>
            <a:r>
              <a:rPr lang="he-IL" sz="2600" dirty="0" smtClean="0">
                <a:latin typeface="Bookman Old Style" pitchFamily="18" charset="0"/>
              </a:rPr>
              <a:t>אחרים</a:t>
            </a:r>
            <a:r>
              <a:rPr lang="en-US" sz="2600" dirty="0" smtClean="0">
                <a:latin typeface="Bookman Old Style" pitchFamily="18" charset="0"/>
              </a:rPr>
              <a:t> </a:t>
            </a:r>
            <a:r>
              <a:rPr lang="he-IL" sz="2600" dirty="0" smtClean="0">
                <a:latin typeface="Bookman Old Style" pitchFamily="18" charset="0"/>
              </a:rPr>
              <a:t>, </a:t>
            </a:r>
            <a:r>
              <a:rPr lang="es-ES" sz="2600" dirty="0" smtClean="0">
                <a:latin typeface="Bookman Old Style" pitchFamily="18" charset="0"/>
              </a:rPr>
              <a:t>de “otras” fuentes, no tienen absolutamente ningún poder propio. Esto se explica en Éxodo 34,14, </a:t>
            </a:r>
            <a:r>
              <a:rPr lang="he-IL" sz="2600" dirty="0" smtClean="0">
                <a:latin typeface="Bookman Old Style" pitchFamily="18" charset="0"/>
              </a:rPr>
              <a:t>לא תשתחוה לאל אחר</a:t>
            </a:r>
            <a:r>
              <a:rPr lang="en-US" sz="2600" dirty="0" smtClean="0">
                <a:latin typeface="Bookman Old Style" pitchFamily="18" charset="0"/>
              </a:rPr>
              <a:t> </a:t>
            </a:r>
            <a:r>
              <a:rPr lang="he-IL" sz="2600" dirty="0" smtClean="0">
                <a:latin typeface="Bookman Old Style" pitchFamily="18" charset="0"/>
              </a:rPr>
              <a:t>, “¡</a:t>
            </a:r>
            <a:r>
              <a:rPr lang="es-ES" sz="2600" dirty="0" smtClean="0">
                <a:latin typeface="Bookman Old Style" pitchFamily="18" charset="0"/>
              </a:rPr>
              <a:t>no adores a una deidad cuyo poder deriva de otra fuente (extranjera)!” Debes inclinarte, es decir, adorar solo a la verdadera fuente de poder, el Di-s de Israel, que no deriva Su poder de una fuente externa. </a:t>
            </a:r>
          </a:p>
        </p:txBody>
      </p:sp>
    </p:spTree>
    <p:extLst>
      <p:ext uri="{BB962C8B-B14F-4D97-AF65-F5344CB8AC3E}">
        <p14:creationId xmlns:p14="http://schemas.microsoft.com/office/powerpoint/2010/main" xmlns=""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700" dirty="0" smtClean="0">
                <a:latin typeface="Bookman Old Style" pitchFamily="18" charset="0"/>
              </a:rPr>
              <a:t>Así también nuestros sabios (Shir HaShirim Rabá 1,45) interpretan Isaías 44,6 </a:t>
            </a:r>
            <a:r>
              <a:rPr lang="he-IL" sz="2700" dirty="0" smtClean="0">
                <a:latin typeface="Bookman Old Style" pitchFamily="18" charset="0"/>
              </a:rPr>
              <a:t>ומבלעדי אין אלו-הים, “</a:t>
            </a:r>
            <a:r>
              <a:rPr lang="es-ES" sz="2700" dirty="0" smtClean="0">
                <a:latin typeface="Bookman Old Style" pitchFamily="18" charset="0"/>
              </a:rPr>
              <a:t>no hay dios que exista independientemente de Mí”.</a:t>
            </a:r>
          </a:p>
          <a:p>
            <a:r>
              <a:rPr lang="es-ES" sz="2700" dirty="0" smtClean="0">
                <a:latin typeface="Bookman Old Style" pitchFamily="18" charset="0"/>
              </a:rPr>
              <a:t>Cábala-  Kalach Pithei Jojmá 16:12</a:t>
            </a:r>
          </a:p>
          <a:p>
            <a:r>
              <a:rPr lang="es-ES" sz="2700" dirty="0" smtClean="0">
                <a:latin typeface="Bookman Old Style" pitchFamily="18" charset="0"/>
              </a:rPr>
              <a:t>Como dice: “Yo soy el primero y yo soy el último” (Isaías 44:6). Esto se refiere a que Él abarca todo lo de arriba y lo de abajo, para mostrar que Él es todo. </a:t>
            </a:r>
          </a:p>
        </p:txBody>
      </p:sp>
    </p:spTree>
    <p:extLst>
      <p:ext uri="{BB962C8B-B14F-4D97-AF65-F5344CB8AC3E}">
        <p14:creationId xmlns:p14="http://schemas.microsoft.com/office/powerpoint/2010/main" xmlns=""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3000" dirty="0" smtClean="0">
                <a:latin typeface="Bookman Old Style" pitchFamily="18" charset="0"/>
              </a:rPr>
              <a:t>Y Él se revela como tal al principio como al final. </a:t>
            </a:r>
          </a:p>
          <a:p>
            <a:r>
              <a:rPr lang="es-ES" sz="3000" dirty="0" smtClean="0">
                <a:latin typeface="Bookman Old Style" pitchFamily="18" charset="0"/>
              </a:rPr>
              <a:t>Lo que esto significa es que para entender el gobierno de los mundos, es necesario entenderlo de la siguiente manera: Al principio, había una perfección completa – “Todo estaba lleno de la luz simple de </a:t>
            </a:r>
            <a:r>
              <a:rPr lang="es-ES" sz="3000" i="1" dirty="0" smtClean="0">
                <a:latin typeface="Bookman Old Style" pitchFamily="18" charset="0"/>
              </a:rPr>
              <a:t>Ein Sof</a:t>
            </a:r>
            <a:r>
              <a:rPr lang="es-ES" sz="3000" dirty="0" smtClean="0">
                <a:latin typeface="Bookman Old Style" pitchFamily="18" charset="0"/>
              </a:rPr>
              <a:t>” </a:t>
            </a:r>
            <a:r>
              <a:rPr lang="es-ES" sz="2400" dirty="0" smtClean="0">
                <a:latin typeface="Bookman Old Style" pitchFamily="18" charset="0"/>
              </a:rPr>
              <a:t>(Etz Jayim, Igulim VeYosher 1:11:3).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3000" dirty="0" smtClean="0">
                <a:latin typeface="Bookman Old Style" pitchFamily="18" charset="0"/>
              </a:rPr>
              <a:t>Esta perfección luego fue ocultada (a través del primer </a:t>
            </a:r>
            <a:r>
              <a:rPr lang="es-ES" sz="3000" i="1" dirty="0" smtClean="0">
                <a:latin typeface="Bookman Old Style" pitchFamily="18" charset="0"/>
              </a:rPr>
              <a:t>Tzimtzum</a:t>
            </a:r>
            <a:r>
              <a:rPr lang="es-ES" sz="3000" dirty="0" smtClean="0">
                <a:latin typeface="Bookman Old Style" pitchFamily="18" charset="0"/>
              </a:rPr>
              <a:t> o “contracción”). Entonces entró en vigor el orden gubernamental (el </a:t>
            </a:r>
            <a:r>
              <a:rPr lang="es-ES" sz="3000" i="1" dirty="0" smtClean="0">
                <a:latin typeface="Bookman Old Style" pitchFamily="18" charset="0"/>
              </a:rPr>
              <a:t>Kav</a:t>
            </a:r>
            <a:r>
              <a:rPr lang="es-ES" sz="3000" dirty="0" smtClean="0">
                <a:latin typeface="Bookman Old Style" pitchFamily="18" charset="0"/>
              </a:rPr>
              <a:t> o “Línea”). </a:t>
            </a:r>
          </a:p>
          <a:p>
            <a:r>
              <a:rPr lang="es-ES" sz="3000" dirty="0" smtClean="0">
                <a:latin typeface="Bookman Old Style" pitchFamily="18" charset="0"/>
              </a:rPr>
              <a:t>La meta final del gobierno es también la perfección completa como al principio (la revelación completa de Su unidad).</a:t>
            </a:r>
          </a:p>
          <a:p>
            <a:endParaRPr lang="en-US" sz="27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400" i="1" dirty="0" smtClean="0">
                <a:latin typeface="Bookman Old Style" pitchFamily="18" charset="0"/>
              </a:rPr>
              <a:t>Deberes del Corazón, Primer Tratado sobre la Unidad 6:14</a:t>
            </a:r>
          </a:p>
          <a:p>
            <a:r>
              <a:rPr lang="es-ES" sz="3000" dirty="0" smtClean="0">
                <a:latin typeface="Bookman Old Style" pitchFamily="18" charset="0"/>
              </a:rPr>
              <a:t>Como dice el versículo sobre este asunto: "Yo soy el Señor que hago todas las cosas, que extiendo solo los cielos, que extiendo la tierra por mí mismo" (Isaías 44:24), y "Él extiende el norte sobre el lugar vacío, y suspende la tierra sobre nada" (Iov 26:7). </a:t>
            </a:r>
          </a:p>
        </p:txBody>
      </p:sp>
    </p:spTree>
    <p:extLst>
      <p:ext uri="{BB962C8B-B14F-4D97-AF65-F5344CB8AC3E}">
        <p14:creationId xmlns:p14="http://schemas.microsoft.com/office/powerpoint/2010/main" xmlns=""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700" dirty="0" smtClean="0">
                <a:latin typeface="Bookman Old Style" pitchFamily="18" charset="0"/>
              </a:rPr>
              <a:t>Él es el Creador, a quien hemos investigado y buscado con nuestro razonamiento e intelecto. Él es el </a:t>
            </a:r>
            <a:r>
              <a:rPr lang="es-ES" sz="2700" i="1" dirty="0" smtClean="0">
                <a:latin typeface="Bookman Old Style" pitchFamily="18" charset="0"/>
              </a:rPr>
              <a:t>Kadmon</a:t>
            </a:r>
            <a:r>
              <a:rPr lang="es-ES" sz="2700" dirty="0" smtClean="0">
                <a:latin typeface="Bookman Old Style" pitchFamily="18" charset="0"/>
              </a:rPr>
              <a:t> (Eterno) cuyo principio no tiene principio, y el Primero, cuya eternidad no tiene fin, como está escrito: "Yo soy el primero y yo soy el último" </a:t>
            </a:r>
            <a:r>
              <a:rPr lang="es-ES" sz="2000" dirty="0" smtClean="0">
                <a:latin typeface="Bookman Old Style" pitchFamily="18" charset="0"/>
              </a:rPr>
              <a:t>(Isaías 44:6), </a:t>
            </a:r>
            <a:r>
              <a:rPr lang="es-ES" sz="2700" dirty="0" smtClean="0">
                <a:latin typeface="Bookman Old Style" pitchFamily="18" charset="0"/>
              </a:rPr>
              <a:t>y "Quien ha realizado y hecho, llamando a las generaciones desde el principio? Yo, el Señor, el primero, y con los postreros, yo soy El” </a:t>
            </a:r>
            <a:r>
              <a:rPr lang="es-ES" sz="2000" dirty="0" smtClean="0">
                <a:latin typeface="Bookman Old Style" pitchFamily="18" charset="0"/>
              </a:rPr>
              <a:t>(Isaías 41:4).</a:t>
            </a:r>
            <a:endParaRPr lang="en-US" sz="27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000" dirty="0" smtClean="0">
                <a:latin typeface="Bookman Old Style" pitchFamily="18" charset="0"/>
              </a:rPr>
              <a:t>Deberes del Corazón, Primer Tratado sobre la Unidad 7:23</a:t>
            </a:r>
          </a:p>
          <a:p>
            <a:r>
              <a:rPr lang="es-ES" sz="2600" dirty="0" smtClean="0">
                <a:latin typeface="Bookman Old Style" pitchFamily="18" charset="0"/>
              </a:rPr>
              <a:t>Toda la evidencia testifica así sobre Su unidad, y niega la atribución a Él de cualquier pluralidad, asociación o similitud, como declara Di-s mismo: "¿Hay un dios además de mí?" </a:t>
            </a:r>
            <a:r>
              <a:rPr lang="es-ES" sz="2000" dirty="0" smtClean="0">
                <a:latin typeface="Bookman Old Style" pitchFamily="18" charset="0"/>
              </a:rPr>
              <a:t>(Isaías 44:8</a:t>
            </a:r>
            <a:r>
              <a:rPr lang="es-ES" sz="2600" dirty="0" smtClean="0">
                <a:latin typeface="Bookman Old Style" pitchFamily="18" charset="0"/>
              </a:rPr>
              <a:t>), y "Yo soy el Primero y Yo soy el Último" </a:t>
            </a:r>
            <a:r>
              <a:rPr lang="es-ES" sz="2000" dirty="0" smtClean="0">
                <a:latin typeface="Bookman Old Style" pitchFamily="18" charset="0"/>
              </a:rPr>
              <a:t>(</a:t>
            </a:r>
            <a:r>
              <a:rPr lang="es-ES" sz="2000" dirty="0" err="1" smtClean="0">
                <a:latin typeface="Bookman Old Style" pitchFamily="18" charset="0"/>
              </a:rPr>
              <a:t>ibid</a:t>
            </a:r>
            <a:r>
              <a:rPr lang="es-ES" sz="2000" dirty="0" smtClean="0">
                <a:latin typeface="Bookman Old Style" pitchFamily="18" charset="0"/>
              </a:rPr>
              <a:t> 44:6), </a:t>
            </a:r>
            <a:r>
              <a:rPr lang="es-ES" sz="2600" dirty="0" smtClean="0">
                <a:latin typeface="Bookman Old Style" pitchFamily="18" charset="0"/>
              </a:rPr>
              <a:t>y "Mi mano ha puesto los cimientos de la tierra, y Mi diestra ha extendido los cielos" </a:t>
            </a:r>
            <a:r>
              <a:rPr lang="es-ES" sz="2000" dirty="0" smtClean="0">
                <a:latin typeface="Bookman Old Style" pitchFamily="18" charset="0"/>
              </a:rPr>
              <a:t>(Isaías 48:13), </a:t>
            </a:r>
            <a:r>
              <a:rPr lang="es-ES" sz="2600" dirty="0" smtClean="0">
                <a:latin typeface="Bookman Old Style" pitchFamily="18" charset="0"/>
              </a:rPr>
              <a:t>y "un Di-s justo y un Salvador; no hay ninguno fuera de Mí" </a:t>
            </a:r>
            <a:r>
              <a:rPr lang="es-ES" sz="2000" dirty="0" smtClean="0">
                <a:latin typeface="Bookman Old Style" pitchFamily="18" charset="0"/>
              </a:rPr>
              <a:t>(Isaías 45:21).</a:t>
            </a:r>
            <a:endParaRPr lang="en-US" sz="2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000" dirty="0" smtClean="0">
                <a:latin typeface="Bookman Old Style" pitchFamily="18" charset="0"/>
              </a:rPr>
              <a:t>Deberes del Corazón, Primer Tratado sobre la Unidad 7:36</a:t>
            </a:r>
          </a:p>
          <a:p>
            <a:r>
              <a:rPr lang="es-ES" sz="2600" dirty="0" smtClean="0">
                <a:latin typeface="Bookman Old Style" pitchFamily="18" charset="0"/>
              </a:rPr>
              <a:t>Si fuera posible que el Creador fuera más de uno, también sería posible que hubiera desacuerdo entre ellos en la creación del mundo y que el asunto no se hubiera completado. Ya que encontramos que todo este mundo sigue un orden, y un movimiento uniforme para todas sus partes, que no cambia a lo largo de las generaciones ni parece cambiar en la naturaleza de su conducta, </a:t>
            </a:r>
          </a:p>
        </p:txBody>
      </p:sp>
    </p:spTree>
    <p:extLst>
      <p:ext uri="{BB962C8B-B14F-4D97-AF65-F5344CB8AC3E}">
        <p14:creationId xmlns:p14="http://schemas.microsoft.com/office/powerpoint/2010/main" xmlns="" val="261157990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000" dirty="0" smtClean="0">
                <a:latin typeface="Bookman Old Style" pitchFamily="18" charset="0"/>
              </a:rPr>
              <a:t>Deberes del Corazón, Primer Tratado sobre la Unidad 7:36</a:t>
            </a:r>
          </a:p>
          <a:p>
            <a:r>
              <a:rPr lang="es-ES" sz="2600" dirty="0" smtClean="0">
                <a:latin typeface="Bookman Old Style" pitchFamily="18" charset="0"/>
              </a:rPr>
              <a:t>por lo tanto, sabemos que su Creador y Gobernante es Uno, y que nadie fuera de Él altera Su obra o cambia Su regla, como dice la escritura: "Y quien, como yo hago, llamará, y lo proclamará, y lo pondrá en orden para Mí" </a:t>
            </a:r>
            <a:r>
              <a:rPr lang="es-ES" sz="2000" dirty="0" smtClean="0">
                <a:latin typeface="Bookman Old Style" pitchFamily="18" charset="0"/>
              </a:rPr>
              <a:t>(Isaías 44: 7) </a:t>
            </a:r>
            <a:r>
              <a:rPr lang="es-ES" sz="2600" dirty="0" smtClean="0">
                <a:latin typeface="Bookman Old Style" pitchFamily="18" charset="0"/>
              </a:rPr>
              <a:t>, y David dijo: "Para siempre, oh Señor, tu palabra permanece firme en los cielos; Tu fidelidad es por todas las generaciones: Tú afirmaste la tierra, y permanece" </a:t>
            </a:r>
            <a:r>
              <a:rPr lang="es-ES" sz="2000" dirty="0" smtClean="0">
                <a:latin typeface="Bookman Old Style" pitchFamily="18" charset="0"/>
              </a:rPr>
              <a:t>(Sal. 119:89-90)</a:t>
            </a:r>
            <a:endParaRPr lang="en-US" sz="2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2900" b="1" i="1" dirty="0" smtClean="0">
                <a:solidFill>
                  <a:srgbClr val="FF0000"/>
                </a:solidFill>
                <a:latin typeface="Bookman Old Style" pitchFamily="18" charset="0"/>
              </a:rPr>
              <a:t>Perdiendo la marca: Qué es el pecado?</a:t>
            </a:r>
            <a:endParaRPr lang="en-US" sz="2900" i="1" dirty="0" smtClean="0">
              <a:solidFill>
                <a:srgbClr val="FF0000"/>
              </a:solidFill>
              <a:latin typeface="Bookman Old Style" pitchFamily="18" charset="0"/>
            </a:endParaRPr>
          </a:p>
          <a:p>
            <a:r>
              <a:rPr lang="es-ES" sz="2400" i="1" dirty="0" smtClean="0">
                <a:latin typeface="Bookman Old Style" pitchFamily="18" charset="0"/>
              </a:rPr>
              <a:t>Comentarios del Rabino Eliahu </a:t>
            </a:r>
            <a:r>
              <a:rPr lang="es-ES" sz="2400" i="1" dirty="0" err="1" smtClean="0">
                <a:latin typeface="Bookman Old Style" pitchFamily="18" charset="0"/>
              </a:rPr>
              <a:t>Safran</a:t>
            </a:r>
            <a:endParaRPr lang="es-ES" sz="2400" i="1" dirty="0" smtClean="0">
              <a:latin typeface="Bookman Old Style" pitchFamily="18" charset="0"/>
            </a:endParaRPr>
          </a:p>
          <a:p>
            <a:r>
              <a:rPr lang="es-ES" dirty="0" smtClean="0">
                <a:latin typeface="Bookman Old Style" pitchFamily="18" charset="0"/>
              </a:rPr>
              <a:t>“Habla a los Hijos de Israel, diciendo: Cuando una persona peca sin querer de entre todos los mandamientos de Hashem que no se pueden hacer, y comete uno de ellos”. </a:t>
            </a:r>
            <a:r>
              <a:rPr lang="es-ES" sz="2000" b="1" dirty="0" smtClean="0">
                <a:latin typeface="Bookman Old Style" pitchFamily="18" charset="0"/>
              </a:rPr>
              <a:t>(Vayikrá 4:2)</a:t>
            </a:r>
            <a:endParaRPr lang="en-U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Este es un comando preocupante. </a:t>
            </a:r>
          </a:p>
          <a:p>
            <a:r>
              <a:rPr lang="es-ES" dirty="0" smtClean="0">
                <a:latin typeface="Bookman Old Style" pitchFamily="18" charset="0"/>
              </a:rPr>
              <a:t>Buscar la expiación por los errores cometidos consciente o intencionalmente... eso parece correcto. Después de todo, cada uno de nosotros debería ser correctamente responsable de nuestras acciones. </a:t>
            </a:r>
          </a:p>
        </p:txBody>
      </p:sp>
    </p:spTree>
    <p:extLst>
      <p:ext uri="{BB962C8B-B14F-4D97-AF65-F5344CB8AC3E}">
        <p14:creationId xmlns:p14="http://schemas.microsoft.com/office/powerpoint/2010/main" xmlns="" val="26115799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800" dirty="0" smtClean="0">
                <a:latin typeface="Bookman Old Style" pitchFamily="18" charset="0"/>
              </a:rPr>
              <a:t>¿Pero por nuestras transgresiones “no intencionales”? </a:t>
            </a:r>
          </a:p>
          <a:p>
            <a:r>
              <a:rPr lang="es-ES" sz="2800" dirty="0" smtClean="0">
                <a:latin typeface="Bookman Old Style" pitchFamily="18" charset="0"/>
              </a:rPr>
              <a:t>¿Cómo es que Dios demandaría expiación por algo que hemos hecho sin darnos cuenta?</a:t>
            </a:r>
          </a:p>
          <a:p>
            <a:r>
              <a:rPr lang="es-ES" sz="2800" dirty="0" smtClean="0">
                <a:latin typeface="Bookman Old Style" pitchFamily="18" charset="0"/>
              </a:rPr>
              <a:t>¿No hay diferencia entre lanzar una piedra a través de una ventana y una pelota que golpeamos mientras jugamos con amigos rompiendo accidentalmente una ventana? </a:t>
            </a:r>
          </a:p>
        </p:txBody>
      </p:sp>
    </p:spTree>
    <p:extLst>
      <p:ext uri="{BB962C8B-B14F-4D97-AF65-F5344CB8AC3E}">
        <p14:creationId xmlns:p14="http://schemas.microsoft.com/office/powerpoint/2010/main" xmlns="" val="261157990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900" dirty="0" smtClean="0">
                <a:latin typeface="Bookman Old Style" pitchFamily="18" charset="0"/>
              </a:rPr>
              <a:t>El resultado es el mismo en ambos casos: una ventana rota. </a:t>
            </a:r>
          </a:p>
          <a:p>
            <a:r>
              <a:rPr lang="es-ES" sz="2900" dirty="0" smtClean="0">
                <a:latin typeface="Bookman Old Style" pitchFamily="18" charset="0"/>
              </a:rPr>
              <a:t>Pero ciertamente, hay una diferencia entre un acto realizado consciente e intencionalmente y un resultado que no pudimos prever. ¿Cómo podemos estar sujetos al mismo estándar por los errores cometidos no solo sin querer sino también inconscientemente?</a:t>
            </a:r>
          </a:p>
        </p:txBody>
      </p:sp>
    </p:spTree>
    <p:extLst>
      <p:ext uri="{BB962C8B-B14F-4D97-AF65-F5344CB8AC3E}">
        <p14:creationId xmlns:p14="http://schemas.microsoft.com/office/powerpoint/2010/main" xmlns="" val="261157990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100" dirty="0" smtClean="0">
                <a:latin typeface="Bookman Old Style" pitchFamily="18" charset="0"/>
              </a:rPr>
              <a:t>¿Cómo puede ser eso justo?</a:t>
            </a:r>
          </a:p>
          <a:p>
            <a:r>
              <a:rPr lang="es-ES" sz="3100" dirty="0" smtClean="0">
                <a:latin typeface="Bookman Old Style" pitchFamily="18" charset="0"/>
              </a:rPr>
              <a:t>Por supuesto, tal protesta tiene sentido si y sólo si uno sostiene que realmente existen errores inconscientes. </a:t>
            </a:r>
          </a:p>
          <a:p>
            <a:r>
              <a:rPr lang="es-ES" sz="3100" dirty="0" smtClean="0">
                <a:latin typeface="Bookman Old Style" pitchFamily="18" charset="0"/>
              </a:rPr>
              <a:t>Quizás, si bien el error en sí mismo es involuntario e inconsciente, nuestras acciones que conducen al error podrían no serlo tanto. </a:t>
            </a:r>
          </a:p>
        </p:txBody>
      </p:sp>
    </p:spTree>
    <p:extLst>
      <p:ext uri="{BB962C8B-B14F-4D97-AF65-F5344CB8AC3E}">
        <p14:creationId xmlns:p14="http://schemas.microsoft.com/office/powerpoint/2010/main" xmlns="" val="261157990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700" dirty="0" smtClean="0">
                <a:latin typeface="Bookman Old Style" pitchFamily="18" charset="0"/>
              </a:rPr>
              <a:t>Lanzar una piedra a través de una ventana puede ser malicioso, pero ¿la decisión de jugar un juego en el que tal resultado podría ocurrir no exige consideración? </a:t>
            </a:r>
          </a:p>
          <a:p>
            <a:r>
              <a:rPr lang="es-ES" sz="2700" dirty="0" smtClean="0">
                <a:latin typeface="Bookman Old Style" pitchFamily="18" charset="0"/>
              </a:rPr>
              <a:t>Lo que puede ser involuntario en el momento del accidente puede tener un antecedente en el comportamiento y las decisiones que hacen que la persona que lanza una pelota a través de una ventana sea también culpable.</a:t>
            </a:r>
            <a:endParaRPr lang="en-US" sz="27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Cuanto más exploramos la naturaleza y el comportamiento humanos, más ineludible es que incluso el acto más "involuntario" no ocurre en el vacío; es inevitablemente el resultado de toda una secuencia de pasos en falso “apenas perceptibles”. </a:t>
            </a:r>
          </a:p>
        </p:txBody>
      </p:sp>
    </p:spTree>
    <p:extLst>
      <p:ext uri="{BB962C8B-B14F-4D97-AF65-F5344CB8AC3E}">
        <p14:creationId xmlns:p14="http://schemas.microsoft.com/office/powerpoint/2010/main" xmlns="" val="26115799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800" dirty="0" smtClean="0">
                <a:latin typeface="Bookman Old Style" pitchFamily="18" charset="0"/>
              </a:rPr>
              <a:t>Así es que nuestras midot, nuestros rasgos de carácter, nos hacen culpables de conductas que podrían parecer involuntarias. </a:t>
            </a:r>
          </a:p>
          <a:p>
            <a:r>
              <a:rPr lang="es-ES" sz="2800" dirty="0" smtClean="0">
                <a:latin typeface="Bookman Old Style" pitchFamily="18" charset="0"/>
              </a:rPr>
              <a:t>Cuanto más entendemos nuestro comportamiento, más entendemos que nuestras transgresiones son el resultado lógico de lo que somos, nuestra arrogancia y envidia, nuestro ego y nuestro egoísmo. </a:t>
            </a:r>
          </a:p>
        </p:txBody>
      </p:sp>
    </p:spTree>
    <p:extLst>
      <p:ext uri="{BB962C8B-B14F-4D97-AF65-F5344CB8AC3E}">
        <p14:creationId xmlns:p14="http://schemas.microsoft.com/office/powerpoint/2010/main" xmlns="" val="261157990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Ciertamente, no importa cuán “involuntarias” sean nuestras transgresiones, si son resultados de tal naturaleza, nuestra expiación es digna y necesaria.</a:t>
            </a:r>
          </a:p>
          <a:p>
            <a:r>
              <a:rPr lang="es-ES" dirty="0" smtClean="0">
                <a:latin typeface="Bookman Old Style" pitchFamily="18" charset="0"/>
              </a:rPr>
              <a:t>Es en este contexto que evaluamos lo que queremos decir cuando decimos que alguien ha “pecado”. </a:t>
            </a:r>
          </a:p>
        </p:txBody>
      </p:sp>
    </p:spTree>
    <p:extLst>
      <p:ext uri="{BB962C8B-B14F-4D97-AF65-F5344CB8AC3E}">
        <p14:creationId xmlns:p14="http://schemas.microsoft.com/office/powerpoint/2010/main" xmlns="" val="26115799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Nuestra comprensión más amplia del pecado está coloreada por una sensibilidad cristiana, que asocia el pecado con el mal. </a:t>
            </a:r>
          </a:p>
          <a:p>
            <a:r>
              <a:rPr lang="es-ES" dirty="0" smtClean="0">
                <a:latin typeface="Bookman Old Style" pitchFamily="18" charset="0"/>
              </a:rPr>
              <a:t>Debido a este entendimiento, se sigue que alguien que peca debe, por definición, ser “malo”.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Pero ese no es el entendimiento de la Torá.</a:t>
            </a:r>
          </a:p>
          <a:p>
            <a:r>
              <a:rPr lang="es-ES" dirty="0" smtClean="0">
                <a:latin typeface="Bookman Old Style" pitchFamily="18" charset="0"/>
              </a:rPr>
              <a:t>En la Torá, la palabra hebrea que a menudo se traduce como “pecado” no significa “pecado” en absoluto. </a:t>
            </a:r>
          </a:p>
          <a:p>
            <a:r>
              <a:rPr lang="es-ES" b="1" dirty="0" smtClean="0">
                <a:latin typeface="Bookman Old Style" pitchFamily="18" charset="0"/>
              </a:rPr>
              <a:t>Jet</a:t>
            </a:r>
            <a:r>
              <a:rPr lang="es-ES" dirty="0" smtClean="0">
                <a:latin typeface="Bookman Old Style" pitchFamily="18" charset="0"/>
              </a:rPr>
              <a:t> aparece con mayor frecuencia en referencia a una honda que "falló su objetivo". </a:t>
            </a:r>
          </a:p>
        </p:txBody>
      </p:sp>
    </p:spTree>
    <p:extLst>
      <p:ext uri="{BB962C8B-B14F-4D97-AF65-F5344CB8AC3E}">
        <p14:creationId xmlns:p14="http://schemas.microsoft.com/office/powerpoint/2010/main" xmlns="" val="26115799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800" dirty="0" smtClean="0">
                <a:latin typeface="Bookman Old Style" pitchFamily="18" charset="0"/>
              </a:rPr>
              <a:t>Es decir, </a:t>
            </a:r>
            <a:r>
              <a:rPr lang="es-ES" sz="2800" i="1" dirty="0" smtClean="0">
                <a:latin typeface="Bookman Old Style" pitchFamily="18" charset="0"/>
              </a:rPr>
              <a:t>jet</a:t>
            </a:r>
            <a:r>
              <a:rPr lang="es-ES" sz="2800" dirty="0" smtClean="0">
                <a:latin typeface="Bookman Old Style" pitchFamily="18" charset="0"/>
              </a:rPr>
              <a:t> es algo, o alguien, que se ha extraviado, que no ha dado en el blanco. </a:t>
            </a:r>
          </a:p>
          <a:p>
            <a:r>
              <a:rPr lang="es-ES" sz="2800" dirty="0" smtClean="0">
                <a:latin typeface="Bookman Old Style" pitchFamily="18" charset="0"/>
              </a:rPr>
              <a:t>En lugar de sugerir el mal, jet es una cuestión de desviarse del camino correcto. </a:t>
            </a:r>
          </a:p>
          <a:p>
            <a:r>
              <a:rPr lang="es-ES" sz="2800" dirty="0" smtClean="0">
                <a:latin typeface="Bookman Old Style" pitchFamily="18" charset="0"/>
              </a:rPr>
              <a:t>Como una flecha que no da en el blanco, no hay nada “malo” con la flecha; simplemente no ha llegado donde se desea de manera óptima.</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920" dirty="0" smtClean="0">
                <a:latin typeface="Bookman Old Style" pitchFamily="18" charset="0"/>
              </a:rPr>
              <a:t>Es importante tener en cuenta que la intención es que la flecha dé en el blanco. </a:t>
            </a:r>
          </a:p>
          <a:p>
            <a:r>
              <a:rPr lang="es-ES" sz="2920" dirty="0" smtClean="0">
                <a:latin typeface="Bookman Old Style" pitchFamily="18" charset="0"/>
              </a:rPr>
              <a:t>Pero a veces, ya sea por falta de puntería, gravedad, ráfagas de viento no previstas, etc. no lo hace. </a:t>
            </a:r>
          </a:p>
          <a:p>
            <a:r>
              <a:rPr lang="es-ES" sz="2920" dirty="0" smtClean="0">
                <a:latin typeface="Bookman Old Style" pitchFamily="18" charset="0"/>
              </a:rPr>
              <a:t>Asimismo, cuando erramos no es porque maliciosamente o conscientemente hagamos mal. </a:t>
            </a:r>
          </a:p>
        </p:txBody>
      </p:sp>
    </p:spTree>
    <p:extLst>
      <p:ext uri="{BB962C8B-B14F-4D97-AF65-F5344CB8AC3E}">
        <p14:creationId xmlns:p14="http://schemas.microsoft.com/office/powerpoint/2010/main" xmlns="" val="261157990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000" dirty="0" smtClean="0">
                <a:latin typeface="Bookman Old Style" pitchFamily="18" charset="0"/>
              </a:rPr>
              <a:t>No, es más bien que hemos “fallado”, no hemos alcanzado el ideal que pretendemos alcanzar. </a:t>
            </a:r>
          </a:p>
          <a:p>
            <a:r>
              <a:rPr lang="es-ES" sz="3000" dirty="0" smtClean="0">
                <a:latin typeface="Bookman Old Style" pitchFamily="18" charset="0"/>
              </a:rPr>
              <a:t>Queremos dar en el blanco, pero algo en nuestra estancia, en nuestra postura, en nuestras </a:t>
            </a:r>
            <a:r>
              <a:rPr lang="es-ES" sz="3000" i="1" dirty="0" smtClean="0">
                <a:latin typeface="Bookman Old Style" pitchFamily="18" charset="0"/>
              </a:rPr>
              <a:t>midot (normas, medidas)</a:t>
            </a:r>
            <a:r>
              <a:rPr lang="es-ES" sz="3000" dirty="0" smtClean="0">
                <a:latin typeface="Bookman Old Style" pitchFamily="18" charset="0"/>
              </a:rPr>
              <a:t> ha alterado nuestro camino.</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000" dirty="0" smtClean="0">
                <a:latin typeface="Bookman Old Style" pitchFamily="18" charset="0"/>
              </a:rPr>
              <a:t>Quizás la “voz” del alma ha sido silenciada por el estruendo de las distracciones que nos rodean. </a:t>
            </a:r>
          </a:p>
          <a:p>
            <a:r>
              <a:rPr lang="es-ES" sz="3000" dirty="0" smtClean="0">
                <a:latin typeface="Bookman Old Style" pitchFamily="18" charset="0"/>
              </a:rPr>
              <a:t>Quizás un mensaje de texto atraiga nuestra atención en un momento inoportuno. Quizás el atractivo del rugido cultural ambiental aleja nuestros pensamientos de lo que es bueno y sagrado. </a:t>
            </a:r>
          </a:p>
        </p:txBody>
      </p:sp>
    </p:spTree>
    <p:extLst>
      <p:ext uri="{BB962C8B-B14F-4D97-AF65-F5344CB8AC3E}">
        <p14:creationId xmlns:p14="http://schemas.microsoft.com/office/powerpoint/2010/main" xmlns="" val="261157990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En otras palabras, el ietzer hará (inclinación a lo malo) nos supera momentáneamente y, en ese momento, nuestro camino se altera de una manera aparentemente menor, lo que hace que perdamos el blanco más adelante en el camino.</a:t>
            </a:r>
          </a:p>
        </p:txBody>
      </p:sp>
    </p:spTree>
    <p:extLst>
      <p:ext uri="{BB962C8B-B14F-4D97-AF65-F5344CB8AC3E}">
        <p14:creationId xmlns:p14="http://schemas.microsoft.com/office/powerpoint/2010/main" xmlns="" val="261157990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000" dirty="0" smtClean="0">
                <a:latin typeface="Bookman Old Style" pitchFamily="18" charset="0"/>
              </a:rPr>
              <a:t>Incluso cuando no damos en el blanco, incluso cuando el ietzer hará nos supera, nuestra tradición enseña que nuestra esencia permanece pura. </a:t>
            </a:r>
          </a:p>
          <a:p>
            <a:r>
              <a:rPr lang="es-ES" sz="3000" dirty="0" smtClean="0">
                <a:latin typeface="Bookman Old Style" pitchFamily="18" charset="0"/>
              </a:rPr>
              <a:t>Podemos despertar y darnos cuenta de que estamos en el camino equivocado; podemos despertar y hacer los ajustes espirituales necesarios para volver al objetivo. </a:t>
            </a:r>
          </a:p>
        </p:txBody>
      </p:sp>
    </p:spTree>
    <p:extLst>
      <p:ext uri="{BB962C8B-B14F-4D97-AF65-F5344CB8AC3E}">
        <p14:creationId xmlns:p14="http://schemas.microsoft.com/office/powerpoint/2010/main" xmlns="" val="261157990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000" dirty="0" smtClean="0">
                <a:latin typeface="Bookman Old Style" pitchFamily="18" charset="0"/>
              </a:rPr>
              <a:t>¡Podemos hacer teshuvá!</a:t>
            </a:r>
          </a:p>
          <a:p>
            <a:r>
              <a:rPr lang="es-ES" sz="3000" dirty="0" smtClean="0">
                <a:latin typeface="Bookman Old Style" pitchFamily="18" charset="0"/>
              </a:rPr>
              <a:t>Es por eso que, en la parashá, aunque no pecamos intencionalmente, aún debemos traer un sacrificio. No porque seamos malos, sino porque en algún momento sin darnos cuenta comenzamos a desviarnos; no hicimos caso, nos hemos quedado dormidos al volante, ¡y debemos despertar! </a:t>
            </a:r>
          </a:p>
        </p:txBody>
      </p:sp>
    </p:spTree>
    <p:extLst>
      <p:ext uri="{BB962C8B-B14F-4D97-AF65-F5344CB8AC3E}">
        <p14:creationId xmlns:p14="http://schemas.microsoft.com/office/powerpoint/2010/main" xmlns="" val="261157990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Por lo tanto, pedimos perdón no por el pecado involuntario, sino por lo que está pasando adentro, por la distracción que inició el proceso que resultó en nuestro desvío.</a:t>
            </a:r>
          </a:p>
          <a:p>
            <a:r>
              <a:rPr lang="es-ES" dirty="0" smtClean="0">
                <a:latin typeface="Bookman Old Style" pitchFamily="18" charset="0"/>
              </a:rPr>
              <a:t>Estos pasos en falso "menores" son, por supuesto, fáciles de abordar cuando somos conscientes de ellos. </a:t>
            </a:r>
          </a:p>
        </p:txBody>
      </p:sp>
    </p:spTree>
    <p:extLst>
      <p:ext uri="{BB962C8B-B14F-4D97-AF65-F5344CB8AC3E}">
        <p14:creationId xmlns:p14="http://schemas.microsoft.com/office/powerpoint/2010/main" xmlns="" val="261157990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000" dirty="0" smtClean="0">
                <a:latin typeface="Bookman Old Style" pitchFamily="18" charset="0"/>
              </a:rPr>
              <a:t>La corrección más desafiante es para nuestro carácter, lo que nos permite cometer estos errores menores para empezar.</a:t>
            </a:r>
          </a:p>
          <a:p>
            <a:r>
              <a:rPr lang="es-ES" sz="3000" dirty="0" smtClean="0">
                <a:latin typeface="Bookman Old Style" pitchFamily="18" charset="0"/>
              </a:rPr>
              <a:t>El Rambam ciertamente está de acuerdo con esto. Al discutir cómo uno debe arrepentirse de su aveirot, continúa explorando otro aspecto más profundo de la verdadera teshuvá. </a:t>
            </a:r>
          </a:p>
        </p:txBody>
      </p:sp>
    </p:spTree>
    <p:extLst>
      <p:ext uri="{BB962C8B-B14F-4D97-AF65-F5344CB8AC3E}">
        <p14:creationId xmlns:p14="http://schemas.microsoft.com/office/powerpoint/2010/main" xmlns="" val="261157990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100" dirty="0" smtClean="0">
                <a:latin typeface="Bookman Old Style" pitchFamily="18" charset="0"/>
              </a:rPr>
              <a:t>“Y no digas que solo hay teshuvá para los pecados que tienen una acción como la inmoralidad, el hurto y el robo. </a:t>
            </a:r>
          </a:p>
          <a:p>
            <a:r>
              <a:rPr lang="es-ES" sz="3100" dirty="0" smtClean="0">
                <a:latin typeface="Bookman Old Style" pitchFamily="18" charset="0"/>
              </a:rPr>
              <a:t>Así como uno debe arrepentirse de estos, también debe buscar sus malos rasgos de carácter y arrepentirse de ellos; de la ira, del odio, de los celos... </a:t>
            </a:r>
          </a:p>
        </p:txBody>
      </p:sp>
    </p:spTree>
    <p:extLst>
      <p:ext uri="{BB962C8B-B14F-4D97-AF65-F5344CB8AC3E}">
        <p14:creationId xmlns:p14="http://schemas.microsoft.com/office/powerpoint/2010/main" xmlns="" val="261157990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800" dirty="0" smtClean="0">
                <a:latin typeface="Bookman Old Style" pitchFamily="18" charset="0"/>
              </a:rPr>
              <a:t>Y estos pecados son más duros que los que tienen una acción, porque cuando una persona está sumergida en ellos, es difícil para él abstenerse [de ellos]”.</a:t>
            </a:r>
          </a:p>
          <a:p>
            <a:r>
              <a:rPr lang="es-ES" sz="2800" dirty="0" smtClean="0">
                <a:latin typeface="Bookman Old Style" pitchFamily="18" charset="0"/>
              </a:rPr>
              <a:t>En este punto de vista, y en el de Vilna Gaón, quien enseñó que todo pecado es el resultado de un mal rasgo, Rambam deja en claro que no es suficiente expiar solo nuestras acciones errantes. </a:t>
            </a:r>
          </a:p>
        </p:txBody>
      </p:sp>
    </p:spTree>
    <p:extLst>
      <p:ext uri="{BB962C8B-B14F-4D97-AF65-F5344CB8AC3E}">
        <p14:creationId xmlns:p14="http://schemas.microsoft.com/office/powerpoint/2010/main" xmlns="" val="261157990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Porque si una transgresión consciente emana de un defecto de carácter, ¿cuánto más debe ser causada por tal defecto la transgresión inconsciente, y cuánto más debe ser el foco de nuestra expiación?</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Para el Rambam (Maimónides), cada pecado exige dos niveles de arrepentimiento: uno por el comportamiento y otro por la Midá (norma) en su raíz. </a:t>
            </a:r>
          </a:p>
          <a:p>
            <a:r>
              <a:rPr lang="es-ES" dirty="0" smtClean="0">
                <a:latin typeface="Bookman Old Style" pitchFamily="18" charset="0"/>
              </a:rPr>
              <a:t>El consciente y el inconsciente. Ambos de la misma Midá. </a:t>
            </a:r>
          </a:p>
          <a:p>
            <a:r>
              <a:rPr lang="es-ES" dirty="0" smtClean="0">
                <a:latin typeface="Bookman Old Style" pitchFamily="18" charset="0"/>
              </a:rPr>
              <a:t>Ambos requieren expiación.</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300" dirty="0" smtClean="0">
                <a:latin typeface="Bookman Old Style" pitchFamily="18" charset="0"/>
              </a:rPr>
              <a:t>Ninguno de nosotros tiene un carácter perfecto y, sin embargo, deseamos tanto “dar en el blanco”. </a:t>
            </a:r>
          </a:p>
          <a:p>
            <a:r>
              <a:rPr lang="es-ES" sz="3300" dirty="0" smtClean="0">
                <a:latin typeface="Bookman Old Style" pitchFamily="18" charset="0"/>
              </a:rPr>
              <a:t>Entonces, ¿cómo evitamos el resultado “involuntario” que inevitablemente sigue a un paso en falso dictado por nuestro carácter? </a:t>
            </a:r>
          </a:p>
        </p:txBody>
      </p:sp>
    </p:spTree>
    <p:extLst>
      <p:ext uri="{BB962C8B-B14F-4D97-AF65-F5344CB8AC3E}">
        <p14:creationId xmlns:p14="http://schemas.microsoft.com/office/powerpoint/2010/main" xmlns="" val="261157990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900" dirty="0" smtClean="0">
                <a:latin typeface="Bookman Old Style" pitchFamily="18" charset="0"/>
              </a:rPr>
              <a:t>Siguiendo el ejemplo de nuestros sabios y “construyendo una valla” alrededor de la debilidad más profunda.</a:t>
            </a:r>
          </a:p>
          <a:p>
            <a:r>
              <a:rPr lang="es-ES" sz="2900" dirty="0" smtClean="0">
                <a:latin typeface="Bookman Old Style" pitchFamily="18" charset="0"/>
              </a:rPr>
              <a:t>Por ejemplo, si no eres una "persona mañanera", entonces sería prudente que tomaras precauciones adicionales para no quedarte dormido "accidentalmente", lo que te haría perder tu vuelo, tu reunión o tu shiur. </a:t>
            </a:r>
          </a:p>
        </p:txBody>
      </p:sp>
    </p:spTree>
    <p:extLst>
      <p:ext uri="{BB962C8B-B14F-4D97-AF65-F5344CB8AC3E}">
        <p14:creationId xmlns:p14="http://schemas.microsoft.com/office/powerpoint/2010/main" xmlns="" val="261157990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¡Configura una segunda alarma y colócala más allá de la distancia del brazo! ¡Conócete a ti mismo y anticípate a ese error “involuntario”!</a:t>
            </a:r>
          </a:p>
          <a:p>
            <a:r>
              <a:rPr lang="es-ES" dirty="0" smtClean="0">
                <a:latin typeface="Bookman Old Style" pitchFamily="18" charset="0"/>
              </a:rPr>
              <a:t>¿No es ese precisamente el tipo de acción a la que se referían nuestros sabios al enseñarnos a construir un </a:t>
            </a:r>
            <a:r>
              <a:rPr lang="es-ES" b="1" i="1" dirty="0" smtClean="0">
                <a:latin typeface="Bookman Old Style" pitchFamily="18" charset="0"/>
              </a:rPr>
              <a:t>seyag</a:t>
            </a:r>
            <a:r>
              <a:rPr lang="es-ES" dirty="0" smtClean="0">
                <a:latin typeface="Bookman Old Style" pitchFamily="18" charset="0"/>
              </a:rPr>
              <a:t> (valla) alrededor de la Torá? </a:t>
            </a:r>
          </a:p>
        </p:txBody>
      </p:sp>
    </p:spTree>
    <p:extLst>
      <p:ext uri="{BB962C8B-B14F-4D97-AF65-F5344CB8AC3E}">
        <p14:creationId xmlns:p14="http://schemas.microsoft.com/office/powerpoint/2010/main" xmlns="" val="261157990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Tal valla no es para la persona decidida a transgredir sino para la persona decidida a no hacerlo.</a:t>
            </a:r>
          </a:p>
          <a:p>
            <a:r>
              <a:rPr lang="es-ES" dirty="0" smtClean="0">
                <a:latin typeface="Bookman Old Style" pitchFamily="18" charset="0"/>
              </a:rPr>
              <a:t>Como vemos, todo error “involuntario” se basa en un error previo, “menor”, ​​</a:t>
            </a:r>
            <a:r>
              <a:rPr lang="es-ES" b="1" i="1" dirty="0" err="1" smtClean="0">
                <a:latin typeface="Bookman Old Style" pitchFamily="18" charset="0"/>
              </a:rPr>
              <a:t>b’zadon</a:t>
            </a:r>
            <a:r>
              <a:rPr lang="es-ES" dirty="0" smtClean="0">
                <a:latin typeface="Bookman Old Style" pitchFamily="18" charset="0"/>
              </a:rPr>
              <a:t> (saber, consciente). </a:t>
            </a:r>
          </a:p>
        </p:txBody>
      </p:sp>
    </p:spTree>
    <p:extLst>
      <p:ext uri="{BB962C8B-B14F-4D97-AF65-F5344CB8AC3E}">
        <p14:creationId xmlns:p14="http://schemas.microsoft.com/office/powerpoint/2010/main" xmlns="" val="261157990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Entonces, en última instancia, ningún error es involuntario, sino </a:t>
            </a:r>
            <a:r>
              <a:rPr lang="es-ES" b="1" i="1" dirty="0" smtClean="0">
                <a:latin typeface="Bookman Old Style" pitchFamily="18" charset="0"/>
              </a:rPr>
              <a:t>b'shogeg </a:t>
            </a:r>
            <a:r>
              <a:rPr lang="es-ES" i="1" dirty="0" smtClean="0">
                <a:latin typeface="Bookman Old Style" pitchFamily="18" charset="0"/>
              </a:rPr>
              <a:t>(cometer algo sin intención)</a:t>
            </a:r>
            <a:r>
              <a:rPr lang="es-ES" dirty="0" smtClean="0">
                <a:latin typeface="Bookman Old Style" pitchFamily="18" charset="0"/>
              </a:rPr>
              <a:t>. </a:t>
            </a:r>
          </a:p>
          <a:p>
            <a:r>
              <a:rPr lang="es-ES" dirty="0" smtClean="0">
                <a:latin typeface="Bookman Old Style" pitchFamily="18" charset="0"/>
              </a:rPr>
              <a:t>Esto es lo que quiso decir el rey David cuando exclamó, </a:t>
            </a:r>
            <a:r>
              <a:rPr lang="es-ES" b="1" i="1" dirty="0" smtClean="0">
                <a:latin typeface="Bookman Old Style" pitchFamily="18" charset="0"/>
              </a:rPr>
              <a:t>Shegiot mi yavin </a:t>
            </a:r>
            <a:r>
              <a:rPr lang="es-ES" dirty="0" smtClean="0">
                <a:latin typeface="Bookman Old Style" pitchFamily="18" charset="0"/>
              </a:rPr>
              <a:t>(Sin embargo, ¿quién puede discernir los errores?)</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000" dirty="0" smtClean="0">
                <a:latin typeface="Bookman Old Style" pitchFamily="18" charset="0"/>
              </a:rPr>
              <a:t>Siempre hay una historia del error, del pecado, siempre un “rastro de pasos en falso”.</a:t>
            </a:r>
          </a:p>
          <a:p>
            <a:r>
              <a:rPr lang="es-ES" sz="3000" dirty="0" smtClean="0">
                <a:latin typeface="Bookman Old Style" pitchFamily="18" charset="0"/>
              </a:rPr>
              <a:t>R‘ Samson R Hirsch explica que la palabra </a:t>
            </a:r>
            <a:r>
              <a:rPr lang="es-ES" sz="3000" b="1" i="1" dirty="0" smtClean="0">
                <a:latin typeface="Bookman Old Style" pitchFamily="18" charset="0"/>
              </a:rPr>
              <a:t>shegia</a:t>
            </a:r>
            <a:r>
              <a:rPr lang="es-ES" sz="3000" dirty="0" smtClean="0">
                <a:latin typeface="Bookman Old Style" pitchFamily="18" charset="0"/>
              </a:rPr>
              <a:t> (error) denota un error debido a una comprensión y un razonamiento imperfectos de los que ningún hombre es inmune y de los cuales no es consciente. </a:t>
            </a:r>
          </a:p>
        </p:txBody>
      </p:sp>
    </p:spTree>
    <p:extLst>
      <p:ext uri="{BB962C8B-B14F-4D97-AF65-F5344CB8AC3E}">
        <p14:creationId xmlns:p14="http://schemas.microsoft.com/office/powerpoint/2010/main" xmlns="" val="2611579907"/>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Solo la asistencia Divina puede proteger a una persona de estos defectos humanos innatos.</a:t>
            </a:r>
          </a:p>
          <a:p>
            <a:r>
              <a:rPr lang="es-ES" dirty="0" smtClean="0">
                <a:latin typeface="Bookman Old Style" pitchFamily="18" charset="0"/>
              </a:rPr>
              <a:t>Por lo tanto, el que está constantemente sintonizado con Ribonó shel Olam rara vez "olvidará" o "simplemente cometerá un error". </a:t>
            </a:r>
          </a:p>
        </p:txBody>
      </p:sp>
    </p:spTree>
    <p:extLst>
      <p:ext uri="{BB962C8B-B14F-4D97-AF65-F5344CB8AC3E}">
        <p14:creationId xmlns:p14="http://schemas.microsoft.com/office/powerpoint/2010/main" xmlns="" val="261157990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Ha construido su cerco alrededor de las acciones correctas y justas. </a:t>
            </a:r>
          </a:p>
          <a:p>
            <a:r>
              <a:rPr lang="es-ES" dirty="0" smtClean="0">
                <a:latin typeface="Bookman Old Style" pitchFamily="18" charset="0"/>
              </a:rPr>
              <a:t>El comportamiento de tal persona no le permite fácilmente hacer una </a:t>
            </a:r>
            <a:r>
              <a:rPr lang="es-ES" i="1" dirty="0" smtClean="0">
                <a:latin typeface="Bookman Old Style" pitchFamily="18" charset="0"/>
              </a:rPr>
              <a:t>shegia</a:t>
            </a:r>
            <a:r>
              <a:rPr lang="es-ES" dirty="0" smtClean="0">
                <a:latin typeface="Bookman Old Style" pitchFamily="18" charset="0"/>
              </a:rPr>
              <a:t>.</a:t>
            </a:r>
          </a:p>
          <a:p>
            <a:r>
              <a:rPr lang="es-ES" dirty="0" smtClean="0">
                <a:latin typeface="Bookman Old Style" pitchFamily="18" charset="0"/>
              </a:rPr>
              <a:t>Las personas son cuidadosas, serias y reflexivas sobre las cosas que les importan. </a:t>
            </a:r>
          </a:p>
        </p:txBody>
      </p:sp>
    </p:spTree>
    <p:extLst>
      <p:ext uri="{BB962C8B-B14F-4D97-AF65-F5344CB8AC3E}">
        <p14:creationId xmlns:p14="http://schemas.microsoft.com/office/powerpoint/2010/main" xmlns="" val="261157990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Tienden a ser menos para las cosas que no importan mucho. </a:t>
            </a:r>
          </a:p>
          <a:p>
            <a:r>
              <a:rPr lang="es-ES" dirty="0" smtClean="0">
                <a:latin typeface="Bookman Old Style" pitchFamily="18" charset="0"/>
              </a:rPr>
              <a:t>Para alguien para quien el Shabat es muy importante, los días de la semana nunca se olvidan; son un desfile inevitable que conduce a ese día glorioso. </a:t>
            </a:r>
          </a:p>
        </p:txBody>
      </p:sp>
    </p:spTree>
    <p:extLst>
      <p:ext uri="{BB962C8B-B14F-4D97-AF65-F5344CB8AC3E}">
        <p14:creationId xmlns:p14="http://schemas.microsoft.com/office/powerpoint/2010/main" xmlns="" val="261157990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En otras palabras, Shabat involucraría todo su proceso de pensamiento a lo largo de la semana, no solo cuando corre a casa como un loco el viernes por la tarde, con la esperanza de llegar antes de que se enciendan las velas.</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800" dirty="0" smtClean="0">
                <a:latin typeface="Bookman Old Style" pitchFamily="18" charset="0"/>
              </a:rPr>
              <a:t>Aquel que es escrupuloso con cada bocado que entra en su boca, no tiene que preocuparse por confundir inadvertidamente la grasa prohibida (</a:t>
            </a:r>
            <a:r>
              <a:rPr lang="es-ES" sz="2800" b="1" i="1" dirty="0" smtClean="0">
                <a:latin typeface="Bookman Old Style" pitchFamily="18" charset="0"/>
              </a:rPr>
              <a:t>jelev</a:t>
            </a:r>
            <a:r>
              <a:rPr lang="es-ES" sz="2800" dirty="0" smtClean="0">
                <a:latin typeface="Bookman Old Style" pitchFamily="18" charset="0"/>
              </a:rPr>
              <a:t>) [un chicharrón] con la grasa permitida (</a:t>
            </a:r>
            <a:r>
              <a:rPr lang="es-ES" sz="2800" b="1" i="1" dirty="0" smtClean="0">
                <a:latin typeface="Bookman Old Style" pitchFamily="18" charset="0"/>
              </a:rPr>
              <a:t>shuman</a:t>
            </a:r>
            <a:r>
              <a:rPr lang="es-ES" sz="2800" dirty="0" smtClean="0">
                <a:latin typeface="Bookman Old Style" pitchFamily="18" charset="0"/>
              </a:rPr>
              <a:t>). </a:t>
            </a:r>
          </a:p>
          <a:p>
            <a:r>
              <a:rPr lang="es-ES" sz="2800" dirty="0" smtClean="0">
                <a:latin typeface="Bookman Old Style" pitchFamily="18" charset="0"/>
              </a:rPr>
              <a:t>Ha construido su cerca. Él no permite que las "distracciones" de la vida lo distraigan de sus obligaciones piadosas que lo abarcan todo.</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Entonces, cuál es el consejo?</a:t>
            </a:r>
          </a:p>
          <a:p>
            <a:r>
              <a:rPr lang="es-ES" dirty="0" smtClean="0">
                <a:latin typeface="Bookman Old Style" pitchFamily="18" charset="0"/>
              </a:rPr>
              <a:t>¡Construye una valla! </a:t>
            </a:r>
          </a:p>
          <a:p>
            <a:r>
              <a:rPr lang="es-ES" dirty="0" smtClean="0">
                <a:latin typeface="Bookman Old Style" pitchFamily="18" charset="0"/>
              </a:rPr>
              <a:t>¡Protégete contra los pequeños defectos de carácter que hacen que comencemos a desviarnos y te protegerás contra la transgresión más grande!</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latin typeface="Bookman Old Style" pitchFamily="18" charset="0"/>
              </a:rPr>
              <a:t>Leviticus 1:1 - 5:26 y Yeshayahu 43:21 al 44:23</a:t>
            </a:r>
            <a:endParaRPr lang="es-CO" sz="2400" b="1" dirty="0" smtClean="0">
              <a:latin typeface="Bookman Old Style" pitchFamily="18" charset="0"/>
            </a:endParaRPr>
          </a:p>
          <a:p>
            <a:r>
              <a:rPr lang="es-MX" b="1" i="1" dirty="0" smtClean="0">
                <a:latin typeface="Bookman Old Style" pitchFamily="18" charset="0"/>
              </a:rPr>
              <a:t>La fina distinción entre las relaciones amorosas y casuales</a:t>
            </a:r>
            <a:endParaRPr lang="en-US" i="1" dirty="0" smtClean="0">
              <a:latin typeface="Bookman Old Style" pitchFamily="18" charset="0"/>
            </a:endParaRPr>
          </a:p>
          <a:p>
            <a:r>
              <a:rPr lang="es-MX" dirty="0" smtClean="0">
                <a:latin typeface="Bookman Old Style" pitchFamily="18" charset="0"/>
              </a:rPr>
              <a:t>La pequeña </a:t>
            </a:r>
            <a:r>
              <a:rPr lang="es-MX" b="1" i="1" dirty="0" smtClean="0">
                <a:latin typeface="Bookman Old Style" pitchFamily="18" charset="0"/>
              </a:rPr>
              <a:t>alef</a:t>
            </a:r>
            <a:r>
              <a:rPr lang="es-MX" dirty="0" smtClean="0">
                <a:latin typeface="Bookman Old Style" pitchFamily="18" charset="0"/>
              </a:rPr>
              <a:t> en la palabra inicial de </a:t>
            </a:r>
            <a:r>
              <a:rPr lang="es-MX" dirty="0" err="1" smtClean="0">
                <a:latin typeface="Bookman Old Style" pitchFamily="18" charset="0"/>
              </a:rPr>
              <a:t>Vayikra</a:t>
            </a:r>
            <a:r>
              <a:rPr lang="es-MX" dirty="0" smtClean="0">
                <a:latin typeface="Bookman Old Style" pitchFamily="18" charset="0"/>
              </a:rPr>
              <a:t> nos alerta sobre las diferencias sutiles pero significativas entre las relaciones intencionales y amorosas con Dios y las casuales y accidentales.</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n-US" dirty="0" smtClean="0">
              <a:latin typeface="Bookman Old Style" pitchFamily="18" charset="0"/>
            </a:endParaRPr>
          </a:p>
        </p:txBody>
      </p:sp>
      <p:pic>
        <p:nvPicPr>
          <p:cNvPr id="2050" name="Picture 2" descr="https://w2.chabad.org/media/images/125/iemM1251140.jpg?_i=_n4CA84D5D57C28D2CD55CE5C424EAC03B"/>
          <p:cNvPicPr>
            <a:picLocks noChangeAspect="1" noChangeArrowheads="1"/>
          </p:cNvPicPr>
          <p:nvPr/>
        </p:nvPicPr>
        <p:blipFill>
          <a:blip r:embed="rId3"/>
          <a:srcRect/>
          <a:stretch>
            <a:fillRect/>
          </a:stretch>
        </p:blipFill>
        <p:spPr bwMode="auto">
          <a:xfrm>
            <a:off x="1650670" y="296881"/>
            <a:ext cx="5909417" cy="6240345"/>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n-US" sz="2400" i="1" dirty="0" smtClean="0">
                <a:latin typeface="Bookman Old Style" pitchFamily="18" charset="0"/>
              </a:rPr>
              <a:t>Ideas del Rabino Shimón </a:t>
            </a:r>
            <a:r>
              <a:rPr lang="en-US" sz="2400" i="1" dirty="0" err="1" smtClean="0">
                <a:latin typeface="Bookman Old Style" pitchFamily="18" charset="0"/>
              </a:rPr>
              <a:t>Félix</a:t>
            </a:r>
            <a:endParaRPr lang="en-US" sz="2400" i="1" dirty="0" smtClean="0">
              <a:latin typeface="Bookman Old Style" pitchFamily="18" charset="0"/>
            </a:endParaRPr>
          </a:p>
          <a:p>
            <a:r>
              <a:rPr lang="es-MX" sz="2800" dirty="0" smtClean="0">
                <a:latin typeface="Bookman Old Style" pitchFamily="18" charset="0"/>
              </a:rPr>
              <a:t>Comentario sobre Parashat </a:t>
            </a:r>
            <a:r>
              <a:rPr lang="es-MX" sz="2800" dirty="0" err="1" smtClean="0">
                <a:latin typeface="Bookman Old Style" pitchFamily="18" charset="0"/>
              </a:rPr>
              <a:t>Vayikra</a:t>
            </a:r>
            <a:r>
              <a:rPr lang="es-MX" sz="2800" dirty="0" smtClean="0">
                <a:latin typeface="Bookman Old Style" pitchFamily="18" charset="0"/>
              </a:rPr>
              <a:t>, Levítico 1: 1 - 5:26</a:t>
            </a:r>
            <a:endParaRPr lang="en-US" sz="2800" dirty="0" smtClean="0">
              <a:latin typeface="Bookman Old Style" pitchFamily="18" charset="0"/>
            </a:endParaRPr>
          </a:p>
          <a:p>
            <a:r>
              <a:rPr lang="es-MX" dirty="0" smtClean="0">
                <a:latin typeface="Bookman Old Style" pitchFamily="18" charset="0"/>
              </a:rPr>
              <a:t>La semana pasada, completamos el Libro del Éxodo, con una descripción de la construcción del Tabernáculo. Esta semana comenzamos el Libro de VaYikrá (Levítico). </a:t>
            </a:r>
          </a:p>
        </p:txBody>
      </p:sp>
    </p:spTree>
    <p:extLst>
      <p:ext uri="{BB962C8B-B14F-4D97-AF65-F5344CB8AC3E}">
        <p14:creationId xmlns:p14="http://schemas.microsoft.com/office/powerpoint/2010/main" xmlns="" val="2611579907"/>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sz="2900" dirty="0" smtClean="0">
                <a:latin typeface="Bookman Old Style" pitchFamily="18" charset="0"/>
              </a:rPr>
              <a:t>Este libro comienza donde lo dejó Éxodo: el Tabernáculo, habiendo sido construido, ahora contiene la presencia de Dios. </a:t>
            </a:r>
          </a:p>
          <a:p>
            <a:r>
              <a:rPr lang="es-MX" sz="2900" dirty="0" smtClean="0">
                <a:latin typeface="Bookman Old Style" pitchFamily="18" charset="0"/>
              </a:rPr>
              <a:t>Como discutimos hace unas semanas, esta situación, según Najmánides, es una réplica de la situación en el Monte Sinaí, en la que Dios está palpablemente "allí" y comunica sus mandamientos al hombre.</a:t>
            </a:r>
            <a:endParaRPr lang="en-US" sz="29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sz="2800" b="1" dirty="0" smtClean="0">
                <a:latin typeface="Bookman Old Style" pitchFamily="18" charset="0"/>
              </a:rPr>
              <a:t>Después del tabernáculo</a:t>
            </a:r>
            <a:endParaRPr lang="en-US" sz="2800" dirty="0" smtClean="0">
              <a:latin typeface="Bookman Old Style" pitchFamily="18" charset="0"/>
            </a:endParaRPr>
          </a:p>
          <a:p>
            <a:r>
              <a:rPr lang="es-MX" dirty="0" smtClean="0">
                <a:latin typeface="Bookman Old Style" pitchFamily="18" charset="0"/>
              </a:rPr>
              <a:t>Por lo tanto, es apropiado que lo primero que suceda después de que el Tabernáculo esté listo y en funcionamiento sea que Dios le hable a Moisés: “Y llamó a Moisés, y Dios le habló desde la Tienda de Reunión, diciendo”. </a:t>
            </a:r>
          </a:p>
        </p:txBody>
      </p:sp>
    </p:spTree>
    <p:extLst>
      <p:ext uri="{BB962C8B-B14F-4D97-AF65-F5344CB8AC3E}">
        <p14:creationId xmlns:p14="http://schemas.microsoft.com/office/powerpoint/2010/main" xmlns="" val="2611579907"/>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sz="3000" dirty="0" smtClean="0">
                <a:latin typeface="Bookman Old Style" pitchFamily="18" charset="0"/>
              </a:rPr>
              <a:t>Entonces, lo que Dios le dice a Moisés es el comienzo de la siguiente sección principal de la Torá: las leyes básicas de los sacrificios, el ritual diario que se llevaría a cabo en el Tabernáculo recién construido, así como una gran cantidad de otras leyes rituales relacionadas al Tabernáculo, ya la vida más allá del Tabernáculo.</a:t>
            </a:r>
            <a:endParaRPr lang="en-US" sz="30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El primer verso, citado anteriormente, presenta una serie de dificultades. </a:t>
            </a:r>
          </a:p>
          <a:p>
            <a:r>
              <a:rPr lang="es-MX" dirty="0" smtClean="0">
                <a:latin typeface="Bookman Old Style" pitchFamily="18" charset="0"/>
              </a:rPr>
              <a:t>La frase inicial, "VaYikrá el Moshe" - "Y llamó a Moisés", parece no tener ningún contenido específico. El mensaje real aparentemente comienza con la segunda mitad del versículo: </a:t>
            </a:r>
          </a:p>
        </p:txBody>
      </p:sp>
    </p:spTree>
    <p:extLst>
      <p:ext uri="{BB962C8B-B14F-4D97-AF65-F5344CB8AC3E}">
        <p14:creationId xmlns:p14="http://schemas.microsoft.com/office/powerpoint/2010/main" xmlns="" val="2611579907"/>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 y Dios le habló desde la Carpa del Encuentro, diciendo". ¿Por qué el versículo no comienza simplemente allí, "y Dios le habló..." en lugar de con un "llamado" no especificado de Dios a Moisés? ¿Cuál es la naturaleza, el contenido y el propósito de esta llamada?</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Un problema adicional es el hecho de que, en nuestros rollos tradicionales de la Torá, la última letra de la primera palabra, la </a:t>
            </a:r>
            <a:r>
              <a:rPr lang="es-MX" b="1" i="1" dirty="0" smtClean="0">
                <a:latin typeface="Bookman Old Style" pitchFamily="18" charset="0"/>
              </a:rPr>
              <a:t>alef</a:t>
            </a:r>
            <a:r>
              <a:rPr lang="es-MX" dirty="0" smtClean="0">
                <a:latin typeface="Bookman Old Style" pitchFamily="18" charset="0"/>
              </a:rPr>
              <a:t> al final de VaYikrá, está escrita mucho más pequeña que todas las demás letras. </a:t>
            </a:r>
          </a:p>
        </p:txBody>
      </p:sp>
    </p:spTree>
    <p:extLst>
      <p:ext uri="{BB962C8B-B14F-4D97-AF65-F5344CB8AC3E}">
        <p14:creationId xmlns:p14="http://schemas.microsoft.com/office/powerpoint/2010/main" xmlns="" val="2611579907"/>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Esta es una de varias letras de la Torá que tradicionalmente escribimos más pequeñas o más grandes que las otras. </a:t>
            </a:r>
          </a:p>
          <a:p>
            <a:r>
              <a:rPr lang="es-MX" dirty="0" smtClean="0">
                <a:latin typeface="Bookman Old Style" pitchFamily="18" charset="0"/>
              </a:rPr>
              <a:t>¿Por qué la tradición nos exige que lo escribamos de esta manera? </a:t>
            </a:r>
          </a:p>
          <a:p>
            <a:r>
              <a:rPr lang="es-MX" dirty="0" smtClean="0">
                <a:latin typeface="Bookman Old Style" pitchFamily="18" charset="0"/>
              </a:rPr>
              <a:t>¿Cuál es el significado de la pequeña alef?</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Rashí intenta responder nuestra primera pregunta: ¿por qué el libro comienza con este llamado aparentemente sin contenido de Moisés por parte de Dios? Con la siguiente explicación: “'VaYikrá el Moshe, y Él llamó a Moisés: </a:t>
            </a:r>
          </a:p>
        </p:txBody>
      </p:sp>
    </p:spTree>
    <p:extLst>
      <p:ext uri="{BB962C8B-B14F-4D97-AF65-F5344CB8AC3E}">
        <p14:creationId xmlns:p14="http://schemas.microsoft.com/office/powerpoint/2010/main" xmlns="" val="2611579907"/>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'Todas las palabras, comunicaciones y mandamientos fueron precedidos por un llamado, una expresión de afecto ... pero a los profetas de las naciones no judías Dios se revela a Sí mismo con una expresión de casualidad, una expresión de impureza, como está escrito: </a:t>
            </a:r>
          </a:p>
        </p:txBody>
      </p:sp>
    </p:spTree>
    <p:extLst>
      <p:ext uri="{BB962C8B-B14F-4D97-AF65-F5344CB8AC3E}">
        <p14:creationId xmlns:p14="http://schemas.microsoft.com/office/powerpoint/2010/main" xmlns="" val="2611579907"/>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n-US" b="1" i="1" dirty="0" smtClean="0">
                <a:latin typeface="Bookman Old Style" pitchFamily="18" charset="0"/>
              </a:rPr>
              <a:t>Vayikar Elohim el-</a:t>
            </a:r>
            <a:r>
              <a:rPr lang="en-US" b="1" i="1" dirty="0" err="1" smtClean="0">
                <a:latin typeface="Bookman Old Style" pitchFamily="18" charset="0"/>
              </a:rPr>
              <a:t>Bil'am</a:t>
            </a:r>
            <a:r>
              <a:rPr lang="en-US" b="1" i="1" dirty="0" smtClean="0">
                <a:latin typeface="Bookman Old Style" pitchFamily="18" charset="0"/>
              </a:rPr>
              <a:t>… </a:t>
            </a:r>
            <a:r>
              <a:rPr lang="es-ES" b="1" i="1" dirty="0" smtClean="0">
                <a:latin typeface="Bookman Old Style" pitchFamily="18" charset="0"/>
              </a:rPr>
              <a:t>Y vino la palabra de Dios a Balaam,…</a:t>
            </a:r>
            <a:r>
              <a:rPr lang="es-MX" b="1" i="1" dirty="0" smtClean="0">
                <a:latin typeface="Bookman Old Style" pitchFamily="18" charset="0"/>
              </a:rPr>
              <a:t>' </a:t>
            </a:r>
            <a:r>
              <a:rPr lang="es-MX" sz="2000" b="1" dirty="0" smtClean="0">
                <a:latin typeface="Bookman Old Style" pitchFamily="18" charset="0"/>
              </a:rPr>
              <a:t>(Números, 23,4)”. </a:t>
            </a:r>
            <a:endParaRPr lang="es-MX" b="1" dirty="0" smtClean="0">
              <a:latin typeface="Bookman Old Style" pitchFamily="18" charset="0"/>
            </a:endParaRPr>
          </a:p>
          <a:p>
            <a:r>
              <a:rPr lang="es-MX" dirty="0" smtClean="0">
                <a:latin typeface="Bookman Old Style" pitchFamily="18" charset="0"/>
              </a:rPr>
              <a:t>En hebreo, esto es "</a:t>
            </a:r>
            <a:r>
              <a:rPr lang="es-MX" b="1" i="1" dirty="0" smtClean="0">
                <a:latin typeface="Bookman Old Style" pitchFamily="18" charset="0"/>
              </a:rPr>
              <a:t>vayikar</a:t>
            </a:r>
            <a:r>
              <a:rPr lang="es-MX" dirty="0" smtClean="0">
                <a:latin typeface="Bookman Old Style" pitchFamily="18" charset="0"/>
              </a:rPr>
              <a:t> Elohim el Balaam". La palabra para “y sucedió o y se encontró", </a:t>
            </a:r>
            <a:r>
              <a:rPr lang="es-MX" b="1" i="1" dirty="0" smtClean="0">
                <a:latin typeface="Bookman Old Style" pitchFamily="18" charset="0"/>
              </a:rPr>
              <a:t>vayikar</a:t>
            </a:r>
            <a:r>
              <a:rPr lang="es-MX" dirty="0" smtClean="0">
                <a:latin typeface="Bookman Old Style" pitchFamily="18" charset="0"/>
              </a:rPr>
              <a:t>, es solo una letra diferente de la palabra para "llamado a", </a:t>
            </a:r>
            <a:r>
              <a:rPr lang="es-MX" b="1" i="1" dirty="0" smtClean="0">
                <a:latin typeface="Bookman Old Style" pitchFamily="18" charset="0"/>
              </a:rPr>
              <a:t>vayikrá</a:t>
            </a:r>
            <a:r>
              <a:rPr lang="es-MX" dirty="0" smtClean="0">
                <a:latin typeface="Bookman Old Style" pitchFamily="18" charset="0"/>
              </a:rPr>
              <a:t>.</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Rashí parece sentir que el llamado de Moisés por Dios indica un propósito, una especie de preparación, una preparación u orden de la próxima interacción antes de que tenga lugar la interacción real. </a:t>
            </a:r>
          </a:p>
        </p:txBody>
      </p:sp>
    </p:spTree>
    <p:extLst>
      <p:ext uri="{BB962C8B-B14F-4D97-AF65-F5344CB8AC3E}">
        <p14:creationId xmlns:p14="http://schemas.microsoft.com/office/powerpoint/2010/main" xmlns="" val="2611579907"/>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Esto se ve en contraposición a la relación que Dios tiene con el profeta no judío Balaam, en la que Dios, sin ninguna preparación, choca accidentalmente con Balaam.</a:t>
            </a: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Esta distinción entre un encuentro con Moisés para el que Dios prepara, o un prefacio, con un llamado, que se caracteriza como una relación amorosa, en contraposición a un encuentro casual con Balaam, que es llamado </a:t>
            </a:r>
            <a:r>
              <a:rPr lang="es-MX" b="1" i="1" dirty="0" smtClean="0">
                <a:latin typeface="Bookman Old Style" pitchFamily="18" charset="0"/>
              </a:rPr>
              <a:t>taméh</a:t>
            </a:r>
            <a:r>
              <a:rPr lang="es-MX" dirty="0" smtClean="0">
                <a:latin typeface="Bookman Old Style" pitchFamily="18" charset="0"/>
              </a:rPr>
              <a:t> o impuro, es interesante. </a:t>
            </a:r>
          </a:p>
        </p:txBody>
      </p:sp>
    </p:spTree>
    <p:extLst>
      <p:ext uri="{BB962C8B-B14F-4D97-AF65-F5344CB8AC3E}">
        <p14:creationId xmlns:p14="http://schemas.microsoft.com/office/powerpoint/2010/main" xmlns="" val="2611579907"/>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La forma en que "amar" se establece en oposición a "impuro" necesita ser aclarada, especialmente en vista del hecho de que las cuestiones de pureza e impureza </a:t>
            </a:r>
            <a:r>
              <a:rPr lang="es-MX" b="1" i="1" dirty="0" smtClean="0">
                <a:latin typeface="Bookman Old Style" pitchFamily="18" charset="0"/>
              </a:rPr>
              <a:t>(tumáh ve'tahará)</a:t>
            </a:r>
            <a:r>
              <a:rPr lang="es-MX" dirty="0" smtClean="0">
                <a:latin typeface="Bookman Old Style" pitchFamily="18" charset="0"/>
              </a:rPr>
              <a:t> son fundamentales para Levítico.</a:t>
            </a:r>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De hecho, todo esto prefigura, de una manera fascinante, algunas de las principales preocupaciones de todo el Libro de Levítico: el establecimiento de distinciones entre puro e impuro, permitido y prohibido. </a:t>
            </a:r>
          </a:p>
        </p:txBody>
      </p:sp>
    </p:spTree>
    <p:extLst>
      <p:ext uri="{BB962C8B-B14F-4D97-AF65-F5344CB8AC3E}">
        <p14:creationId xmlns:p14="http://schemas.microsoft.com/office/powerpoint/2010/main" xmlns="" val="2611579907"/>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Levítico, más que los otros libros de la Biblia, se preocupa por la creación de un mundo de rituales, con demarcaciones claras de quién debe hacer o no hacer qué, y dónde, cuándo y con quién deben hacer o no hacerlo.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sz="3000" dirty="0" smtClean="0">
                <a:latin typeface="Bookman Old Style" pitchFamily="18" charset="0"/>
              </a:rPr>
              <a:t>En VaYikrá se marca un conjunto completo de distinciones y separaciones, distinguiendo entre el sacerdote y el israelita, el Templo y el resto del mundo, lo kosher en oposición a lo prohibido, lo permitido en oposición a prohibido, lo santo y lo profano, imponiendo así un orden en lo que se percibe como un mundo de caos y desorden. </a:t>
            </a:r>
          </a:p>
        </p:txBody>
      </p:sp>
    </p:spTree>
    <p:extLst>
      <p:ext uri="{BB962C8B-B14F-4D97-AF65-F5344CB8AC3E}">
        <p14:creationId xmlns:p14="http://schemas.microsoft.com/office/powerpoint/2010/main" xmlns="" val="2611579907"/>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Estas son las preocupaciones de Vayikrá.</a:t>
            </a:r>
          </a:p>
          <a:p>
            <a:r>
              <a:rPr lang="es-MX" dirty="0" smtClean="0">
                <a:latin typeface="Bookman Old Style" pitchFamily="18" charset="0"/>
              </a:rPr>
              <a:t>Por lo tanto, es apropiado que el modo mismo de comunicar estas preocupaciones - Dios hablando con Moisés al comienzo del libro - se presente en sí mismo como algo delineado, apartado, por un llamado. </a:t>
            </a:r>
          </a:p>
        </p:txBody>
      </p:sp>
    </p:spTree>
    <p:extLst>
      <p:ext uri="{BB962C8B-B14F-4D97-AF65-F5344CB8AC3E}">
        <p14:creationId xmlns:p14="http://schemas.microsoft.com/office/powerpoint/2010/main" xmlns="" val="2611579907"/>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El uso de la palabra </a:t>
            </a:r>
            <a:r>
              <a:rPr lang="es-MX" b="1" i="1" dirty="0" smtClean="0">
                <a:latin typeface="Bookman Old Style" pitchFamily="18" charset="0"/>
              </a:rPr>
              <a:t>taméh</a:t>
            </a:r>
            <a:r>
              <a:rPr lang="es-MX" dirty="0" smtClean="0">
                <a:latin typeface="Bookman Old Style" pitchFamily="18" charset="0"/>
              </a:rPr>
              <a:t>, impuro, para los encuentros casuales de Dios con Balaam, es revelador. </a:t>
            </a:r>
          </a:p>
          <a:p>
            <a:r>
              <a:rPr lang="es-MX" dirty="0" smtClean="0">
                <a:latin typeface="Bookman Old Style" pitchFamily="18" charset="0"/>
              </a:rPr>
              <a:t>Lo que sucede por casualidad, más que en un marco predeterminado, es impuro.</a:t>
            </a: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b="1" dirty="0" smtClean="0">
                <a:latin typeface="Bookman Old Style" pitchFamily="18" charset="0"/>
              </a:rPr>
              <a:t>Uso de la palabra "amar"</a:t>
            </a:r>
            <a:endParaRPr lang="en-US" dirty="0" smtClean="0">
              <a:latin typeface="Bookman Old Style" pitchFamily="18" charset="0"/>
            </a:endParaRPr>
          </a:p>
          <a:p>
            <a:r>
              <a:rPr lang="es-MX" dirty="0" smtClean="0">
                <a:latin typeface="Bookman Old Style" pitchFamily="18" charset="0"/>
              </a:rPr>
              <a:t>El uso de la palabra "amar" por parte de Rashí para describir esta llamada preparatoria es increíblemente sugerente. </a:t>
            </a:r>
          </a:p>
          <a:p>
            <a:r>
              <a:rPr lang="es-MX" dirty="0" smtClean="0">
                <a:latin typeface="Bookman Old Style" pitchFamily="18" charset="0"/>
              </a:rPr>
              <a:t>Significa que una relación de amor, para Rashí, es una que exige preparación, planificación, prefacio. </a:t>
            </a:r>
          </a:p>
        </p:txBody>
      </p:sp>
    </p:spTree>
    <p:extLst>
      <p:ext uri="{BB962C8B-B14F-4D97-AF65-F5344CB8AC3E}">
        <p14:creationId xmlns:p14="http://schemas.microsoft.com/office/powerpoint/2010/main" xmlns="" val="2611579907"/>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Tal relación es </a:t>
            </a:r>
            <a:r>
              <a:rPr lang="es-MX" b="1" i="1" dirty="0" smtClean="0">
                <a:latin typeface="Bookman Old Style" pitchFamily="18" charset="0"/>
              </a:rPr>
              <a:t>tahor: pura</a:t>
            </a:r>
            <a:r>
              <a:rPr lang="es-MX" dirty="0" smtClean="0">
                <a:latin typeface="Bookman Old Style" pitchFamily="18" charset="0"/>
              </a:rPr>
              <a:t>. Lo contrario, una relación casual y accidental, es </a:t>
            </a:r>
            <a:r>
              <a:rPr lang="es-MX" b="1" i="1" dirty="0" smtClean="0">
                <a:latin typeface="Bookman Old Style" pitchFamily="18" charset="0"/>
              </a:rPr>
              <a:t>taméh-impura</a:t>
            </a:r>
            <a:r>
              <a:rPr lang="es-MX" dirty="0" smtClean="0">
                <a:latin typeface="Bookman Old Style" pitchFamily="18" charset="0"/>
              </a:rPr>
              <a:t>.</a:t>
            </a:r>
            <a:endParaRPr lang="en-US" dirty="0" smtClean="0">
              <a:latin typeface="Bookman Old Style" pitchFamily="18" charset="0"/>
            </a:endParaRPr>
          </a:p>
          <a:p>
            <a:r>
              <a:rPr lang="es-MX" dirty="0" smtClean="0">
                <a:latin typeface="Bookman Old Style" pitchFamily="18" charset="0"/>
              </a:rPr>
              <a:t>Esto es paralelo precisamente a las preocupaciones generales de Vayikrá. </a:t>
            </a:r>
          </a:p>
        </p:txBody>
      </p:sp>
    </p:spTree>
    <p:extLst>
      <p:ext uri="{BB962C8B-B14F-4D97-AF65-F5344CB8AC3E}">
        <p14:creationId xmlns:p14="http://schemas.microsoft.com/office/powerpoint/2010/main" xmlns="" val="2611579907"/>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sz="3000" dirty="0" smtClean="0">
                <a:latin typeface="Bookman Old Style" pitchFamily="18" charset="0"/>
              </a:rPr>
              <a:t>La pureza de la relación de amor de Dios con Moisés, a diferencia de la impureza en la relación casual de Dios con Balaam, es el resultado de la preparación y la especificidad. </a:t>
            </a:r>
          </a:p>
          <a:p>
            <a:r>
              <a:rPr lang="es-MX" sz="3000" dirty="0" smtClean="0">
                <a:latin typeface="Bookman Old Style" pitchFamily="18" charset="0"/>
              </a:rPr>
              <a:t>Dios no habla en general, a quien quiera escuchar, sino más bien específicamente a Moisés, a quien señala con un llamado. </a:t>
            </a:r>
          </a:p>
        </p:txBody>
      </p:sp>
    </p:spTree>
    <p:extLst>
      <p:ext uri="{BB962C8B-B14F-4D97-AF65-F5344CB8AC3E}">
        <p14:creationId xmlns:p14="http://schemas.microsoft.com/office/powerpoint/2010/main" xmlns="" val="2611579907"/>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Esto coincide con las preocupaciones centrales del Levítico de separar y significar objetos e interacciones como puros o impuros, permitidos o prohibidos.</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sz="3000" dirty="0" smtClean="0">
                <a:latin typeface="Bookman Old Style" pitchFamily="18" charset="0"/>
              </a:rPr>
              <a:t>Curiosamente, la diferencia entre los dos tipos de experiencias - la individualización amorosa y pura de Moisés en contraposición a la relación casual, impura y casi accidental con Balaam - se expresa en una sola letra, la alef agregada al final de la palabra vayikar - “Y se topó con” –que lo convierte en VaYikrá– “y llamó”.</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Increíblemente, brillantemente, nuestra tradición subraya esto diciéndonos que encojamos el alef, que lo miniaturicemos, como diciendo: estas distinciones son pequeñas, y no siempre muy obvias, pero son cruciales. </a:t>
            </a:r>
          </a:p>
        </p:txBody>
      </p:sp>
    </p:spTree>
    <p:extLst>
      <p:ext uri="{BB962C8B-B14F-4D97-AF65-F5344CB8AC3E}">
        <p14:creationId xmlns:p14="http://schemas.microsoft.com/office/powerpoint/2010/main" xmlns="" val="2611579907"/>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Para que una relación se aleje de lo casual, accidental e impuro, a lo planeado, preparado y amoroso, tienen que suceder cosas muy pequeñas pero significativas.</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Este es el simbolismo del pequeño alef; cuán cercanos pueden ser estos dos tipos de relaciones tan diferentes, cuán difícil es distinguir qué es lo que convierte una relación de lo casual e impuro en lo significativo y amoroso, pero cuán crucialmente diferentes son en realidad.</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800" dirty="0" smtClean="0">
                <a:latin typeface="Bookman Old Style" pitchFamily="18" charset="0"/>
              </a:rPr>
              <a:t>Ein Yaakov (Edición </a:t>
            </a:r>
            <a:r>
              <a:rPr lang="es-ES" sz="2800" dirty="0" err="1" smtClean="0">
                <a:latin typeface="Bookman Old Style" pitchFamily="18" charset="0"/>
              </a:rPr>
              <a:t>Glick</a:t>
            </a:r>
            <a:r>
              <a:rPr lang="es-ES" sz="2800" dirty="0" smtClean="0">
                <a:latin typeface="Bookman Old Style" pitchFamily="18" charset="0"/>
              </a:rPr>
              <a:t>), Yoma 1: 4 (Lev. 1, 1) Y el Eterno llamó a Moisés y le habló. </a:t>
            </a:r>
          </a:p>
          <a:p>
            <a:r>
              <a:rPr lang="es-ES" sz="3000" b="1" i="1" dirty="0" smtClean="0">
                <a:latin typeface="Bookman Old Style" pitchFamily="18" charset="0"/>
              </a:rPr>
              <a:t>¿Por qué era necesario llamar primero y luego hablar? </a:t>
            </a:r>
          </a:p>
          <a:p>
            <a:r>
              <a:rPr lang="es-ES" sz="3000" dirty="0" smtClean="0">
                <a:latin typeface="Bookman Old Style" pitchFamily="18" charset="0"/>
              </a:rPr>
              <a:t>La Torá enseña la conducta apropiada; uno no debe impartir nada a otro antes de decirle que desea hablar con él. </a:t>
            </a:r>
          </a:p>
        </p:txBody>
      </p:sp>
    </p:spTree>
    <p:extLst>
      <p:ext uri="{BB962C8B-B14F-4D97-AF65-F5344CB8AC3E}">
        <p14:creationId xmlns:p14="http://schemas.microsoft.com/office/powerpoint/2010/main" xmlns="" val="2611579907"/>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3000" dirty="0" smtClean="0">
                <a:latin typeface="Bookman Old Style" pitchFamily="18" charset="0"/>
              </a:rPr>
              <a:t>Esto es para apoyar a R. Janina, ya que R. Janina dijo que uno no debe impartir nada a otro antes de decirle que desea hablar con él. (Ib.) </a:t>
            </a:r>
          </a:p>
          <a:p>
            <a:r>
              <a:rPr lang="es-ES" sz="3000" dirty="0" smtClean="0">
                <a:latin typeface="Bookman Old Style" pitchFamily="18" charset="0"/>
              </a:rPr>
              <a:t>Diciendo; R. </a:t>
            </a:r>
            <a:r>
              <a:rPr lang="es-ES" sz="3000" dirty="0" err="1" smtClean="0">
                <a:latin typeface="Bookman Old Style" pitchFamily="18" charset="0"/>
              </a:rPr>
              <a:t>Menasseh</a:t>
            </a:r>
            <a:r>
              <a:rPr lang="es-ES" sz="3000" dirty="0" smtClean="0">
                <a:latin typeface="Bookman Old Style" pitchFamily="18" charset="0"/>
              </a:rPr>
              <a:t>, el grande, dijo: "¿De dónde inferimos que cuando una persona imparte información a otra, la persona informada no tiene derecho a divulgarla a nadie sin permiso? </a:t>
            </a:r>
          </a:p>
        </p:txBody>
      </p:sp>
    </p:spTree>
    <p:extLst>
      <p:ext uri="{BB962C8B-B14F-4D97-AF65-F5344CB8AC3E}">
        <p14:creationId xmlns:p14="http://schemas.microsoft.com/office/powerpoint/2010/main" xmlns="" val="2611579907"/>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800" dirty="0" smtClean="0">
                <a:latin typeface="Bookman Old Style" pitchFamily="18" charset="0"/>
              </a:rPr>
              <a:t>Del texto (Ib.) Y le habló desde el tabernáculo de la congregación (lomar), diciendo ".</a:t>
            </a:r>
          </a:p>
          <a:p>
            <a:r>
              <a:rPr lang="en-US" sz="2000" b="1" i="1" dirty="0" smtClean="0">
                <a:latin typeface="Bookman Old Style" pitchFamily="18" charset="0"/>
              </a:rPr>
              <a:t>Darashos HaRan 2:49</a:t>
            </a:r>
          </a:p>
          <a:p>
            <a:r>
              <a:rPr lang="es-ES" sz="2700" dirty="0" smtClean="0">
                <a:latin typeface="Bookman Old Style" pitchFamily="18" charset="0"/>
              </a:rPr>
              <a:t>"Y si este fue el caso con Moisés, ciertamente debería haber sido cierto para los otros profetas en aquellos días, que cuando el Bienaventurado reveló Sus secretos a sus siervos Los profetas no debían anunciarlos.</a:t>
            </a:r>
          </a:p>
        </p:txBody>
      </p:sp>
    </p:spTree>
    <p:extLst>
      <p:ext uri="{BB962C8B-B14F-4D97-AF65-F5344CB8AC3E}">
        <p14:creationId xmlns:p14="http://schemas.microsoft.com/office/powerpoint/2010/main" xmlns="" val="2611579907"/>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Por esta razón, Isaac no sabía que Jacob ya estaba destinado al señorío, ¡hasta el punto de que estaba listo para bendecir a Esaú para que gobernara a su hermano!</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Comentario sobre Haftará VaYikrá, </a:t>
            </a:r>
          </a:p>
          <a:p>
            <a:r>
              <a:rPr lang="es-ES" dirty="0" smtClean="0">
                <a:latin typeface="Bookman Old Style" pitchFamily="18" charset="0"/>
              </a:rPr>
              <a:t>En Parashat VaYikrá leemos sobre formas de sacrificio público que uno puede usar para mantener o renovar una relación con Dios. </a:t>
            </a:r>
          </a:p>
          <a:p>
            <a:r>
              <a:rPr lang="es-ES" dirty="0" smtClean="0">
                <a:latin typeface="Bookman Old Style" pitchFamily="18" charset="0"/>
              </a:rPr>
              <a:t>Ambas ideas se exploran en la Haftará, tomada también del Libro de Isaías.</a:t>
            </a:r>
          </a:p>
        </p:txBody>
      </p:sp>
    </p:spTree>
    <p:extLst>
      <p:ext uri="{BB962C8B-B14F-4D97-AF65-F5344CB8AC3E}">
        <p14:creationId xmlns:p14="http://schemas.microsoft.com/office/powerpoint/2010/main" xmlns="" val="2611579907"/>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Isaías entregó su profecía a los judíos que habían sido exiliados de la Tierra de Israel y vivían en Babilonia. </a:t>
            </a:r>
          </a:p>
          <a:p>
            <a:r>
              <a:rPr lang="es-ES" dirty="0" smtClean="0">
                <a:latin typeface="Bookman Old Style" pitchFamily="18" charset="0"/>
              </a:rPr>
              <a:t>Después de 538 aec, Ciro el Medo permitió que los exiliados regresaran a su tierra natal, pero muchos permanecieron en Babilonia. </a:t>
            </a:r>
          </a:p>
        </p:txBody>
      </p:sp>
    </p:spTree>
    <p:extLst>
      <p:ext uri="{BB962C8B-B14F-4D97-AF65-F5344CB8AC3E}">
        <p14:creationId xmlns:p14="http://schemas.microsoft.com/office/powerpoint/2010/main" xmlns="" val="2611579907"/>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3000" dirty="0" smtClean="0">
                <a:latin typeface="Bookman Old Style" pitchFamily="18" charset="0"/>
              </a:rPr>
              <a:t>Varios capítulos del Libro de Isaías están enfocados en tratar de convencer a estas personas para que confíen en el poder de Dios y regresen a Sión.</a:t>
            </a:r>
          </a:p>
          <a:p>
            <a:r>
              <a:rPr lang="es-ES" sz="3000" dirty="0" smtClean="0">
                <a:latin typeface="Bookman Old Style" pitchFamily="18" charset="0"/>
              </a:rPr>
              <a:t>En la profecía de Isaías, Dios habla a la gente en Babilonia, alternativamente, reprendiéndolos por abandonar su adoración y recordándoles que si se arrepienten, serán perdonados. </a:t>
            </a:r>
          </a:p>
        </p:txBody>
      </p:sp>
    </p:spTree>
    <p:extLst>
      <p:ext uri="{BB962C8B-B14F-4D97-AF65-F5344CB8AC3E}">
        <p14:creationId xmlns:p14="http://schemas.microsoft.com/office/powerpoint/2010/main" xmlns="" val="2611579907"/>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Las personas son castigadas por nunca traer a Dios ningún sacrificio, ni ofrendas por el pecado, ni ofrendas quemadas ni ofrendas de comida.</a:t>
            </a:r>
          </a:p>
          <a:p>
            <a:r>
              <a:rPr lang="es-ES" dirty="0" smtClean="0">
                <a:latin typeface="Bookman Old Style" pitchFamily="18" charset="0"/>
              </a:rPr>
              <a:t>Luego, Dios continúa comparando la propia supremacía de Dios con la impotencia de los ídolos. </a:t>
            </a:r>
          </a:p>
        </p:txBody>
      </p:sp>
    </p:spTree>
    <p:extLst>
      <p:ext uri="{BB962C8B-B14F-4D97-AF65-F5344CB8AC3E}">
        <p14:creationId xmlns:p14="http://schemas.microsoft.com/office/powerpoint/2010/main" xmlns="" val="2611579907"/>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700" dirty="0" smtClean="0">
                <a:latin typeface="Bookman Old Style" pitchFamily="18" charset="0"/>
              </a:rPr>
              <a:t>En una diatriba extendida enfocada específicamente en ídolos de madera, Dios se pregunta cómo los judíos pueden usar la misma madera que usan para hacer fuego, hornear pan y asar carne para tallar ídolos. </a:t>
            </a:r>
          </a:p>
          <a:p>
            <a:r>
              <a:rPr lang="es-ES" sz="2700" dirty="0" smtClean="0">
                <a:latin typeface="Bookman Old Style" pitchFamily="18" charset="0"/>
              </a:rPr>
              <a:t>Le sorprende la ignorancia de las personas que podrían hacer un ídolo con la misma sustancia que también quemarían felizmente.</a:t>
            </a:r>
          </a:p>
        </p:txBody>
      </p:sp>
    </p:spTree>
    <p:extLst>
      <p:ext uri="{BB962C8B-B14F-4D97-AF65-F5344CB8AC3E}">
        <p14:creationId xmlns:p14="http://schemas.microsoft.com/office/powerpoint/2010/main" xmlns="" val="2611579907"/>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3000" dirty="0" smtClean="0">
                <a:latin typeface="Bookman Old Style" pitchFamily="18" charset="0"/>
              </a:rPr>
              <a:t>Los ídolos son un fraude que Dios dice, y solo Dios, el creador de toda carne, puede redimir a la gente y borrar sus transgresiones (44:20).</a:t>
            </a:r>
          </a:p>
          <a:p>
            <a:r>
              <a:rPr lang="es-ES" sz="3000" dirty="0" smtClean="0">
                <a:latin typeface="Bookman Old Style" pitchFamily="18" charset="0"/>
              </a:rPr>
              <a:t>La </a:t>
            </a:r>
            <a:r>
              <a:rPr lang="es-ES" sz="3000" dirty="0" err="1" smtClean="0">
                <a:latin typeface="Bookman Old Style" pitchFamily="18" charset="0"/>
              </a:rPr>
              <a:t>haftara</a:t>
            </a:r>
            <a:r>
              <a:rPr lang="es-ES" sz="3000" dirty="0" smtClean="0">
                <a:latin typeface="Bookman Old Style" pitchFamily="18" charset="0"/>
              </a:rPr>
              <a:t> se cierra con una súplica apasionada para que la gente regrese a Dios, tanto literalmente a la tierra de Israel, como figurativamente, en sus corazones y acciones. </a:t>
            </a:r>
          </a:p>
        </p:txBody>
      </p:sp>
    </p:spTree>
    <p:extLst>
      <p:ext uri="{BB962C8B-B14F-4D97-AF65-F5344CB8AC3E}">
        <p14:creationId xmlns:p14="http://schemas.microsoft.com/office/powerpoint/2010/main" xmlns="" val="2611579907"/>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Cuando la gente regrese habrá mucho regocijo. </a:t>
            </a:r>
          </a:p>
          <a:p>
            <a:r>
              <a:rPr lang="es-ES" dirty="0" smtClean="0">
                <a:latin typeface="Bookman Old Style" pitchFamily="18" charset="0"/>
              </a:rPr>
              <a:t>“¡Grita de alegría, oh montañas, oh bosques con todos tus árboles! Porque el Eterno ha redimido a Jacob, se ha glorificado a sí mismo por medio de Israel ”(44:23)</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b="1" i="1" dirty="0" smtClean="0">
                <a:latin typeface="Bookman Old Style" pitchFamily="18" charset="0"/>
              </a:rPr>
              <a:t>Preguntas de discusión de Parashat </a:t>
            </a:r>
            <a:r>
              <a:rPr lang="es-ES" b="1" i="1" dirty="0" err="1" smtClean="0">
                <a:latin typeface="Bookman Old Style" pitchFamily="18" charset="0"/>
              </a:rPr>
              <a:t>Vayikra</a:t>
            </a:r>
            <a:endParaRPr lang="es-ES" b="1" i="1" dirty="0" smtClean="0">
              <a:latin typeface="Bookman Old Style" pitchFamily="18" charset="0"/>
            </a:endParaRPr>
          </a:p>
          <a:p>
            <a:r>
              <a:rPr lang="es-ES" dirty="0" smtClean="0">
                <a:latin typeface="Bookman Old Style" pitchFamily="18" charset="0"/>
              </a:rPr>
              <a:t>1) ¿Por qué es Dios tan específico en qué tipo de ofrendas se le pueden dar a Dios para diferentes propósitos? ¿Qué diferencia hace qué tipo de oferta o cómo se hace, siempre que sea una ofrenda?</a:t>
            </a:r>
          </a:p>
        </p:txBody>
      </p:sp>
    </p:spTree>
    <p:extLst>
      <p:ext uri="{BB962C8B-B14F-4D97-AF65-F5344CB8AC3E}">
        <p14:creationId xmlns:p14="http://schemas.microsoft.com/office/powerpoint/2010/main" xmlns="" val="2611579907"/>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endParaRPr lang="es-ES" dirty="0" smtClean="0">
              <a:latin typeface="Bookman Old Style" pitchFamily="18" charset="0"/>
            </a:endParaRPr>
          </a:p>
          <a:p>
            <a:endParaRPr lang="es-ES" dirty="0" smtClean="0">
              <a:latin typeface="Bookman Old Style" pitchFamily="18" charset="0"/>
            </a:endParaRPr>
          </a:p>
          <a:p>
            <a:r>
              <a:rPr lang="es-ES" dirty="0" smtClean="0">
                <a:latin typeface="Bookman Old Style" pitchFamily="18" charset="0"/>
              </a:rPr>
              <a:t>2) ¿Qué es la culpa? ¿Qué haces con tu culpa? ¿Por qué necesitamos buscar el perdón por nuestros pecados y por la culpa incurrida?</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3) ¿Cómo puede una ofrenda a Dios en un altar en el santuario santo aclarar el pecado o la culpa? ¿Por qué un sacerdote necesita "efectuar la expiación"? ¿Todavía necesitamos un sacerdote para "efectuar la expiación?" ¿Por qué o por qué no?</a:t>
            </a:r>
          </a:p>
        </p:txBody>
      </p:sp>
    </p:spTree>
    <p:extLst>
      <p:ext uri="{BB962C8B-B14F-4D97-AF65-F5344CB8AC3E}">
        <p14:creationId xmlns:p14="http://schemas.microsoft.com/office/powerpoint/2010/main" xmlns="" val="2611579907"/>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endParaRPr lang="es-ES" i="1" dirty="0" smtClean="0">
              <a:latin typeface="Bookman Old Style" pitchFamily="18" charset="0"/>
            </a:endParaRPr>
          </a:p>
          <a:p>
            <a:r>
              <a:rPr lang="es-ES" dirty="0" smtClean="0">
                <a:latin typeface="Bookman Old Style" pitchFamily="18" charset="0"/>
              </a:rPr>
              <a:t>4) ¿Es necesario buscar el perdón de Dios y de otro humano? </a:t>
            </a:r>
          </a:p>
          <a:p>
            <a:r>
              <a:rPr lang="es-ES" dirty="0" smtClean="0">
                <a:latin typeface="Bookman Old Style" pitchFamily="18" charset="0"/>
              </a:rPr>
              <a:t>¿Puedes hacer una y no la otra? </a:t>
            </a:r>
          </a:p>
          <a:p>
            <a:r>
              <a:rPr lang="es-ES" dirty="0" smtClean="0">
                <a:latin typeface="Bookman Old Style" pitchFamily="18" charset="0"/>
              </a:rPr>
              <a:t>¿Por qué o por qué no?</a:t>
            </a:r>
          </a:p>
        </p:txBody>
      </p:sp>
    </p:spTree>
    <p:extLst>
      <p:ext uri="{BB962C8B-B14F-4D97-AF65-F5344CB8AC3E}">
        <p14:creationId xmlns:p14="http://schemas.microsoft.com/office/powerpoint/2010/main" xmlns="" val="2611579907"/>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endParaRPr lang="es-ES" dirty="0" smtClean="0">
              <a:latin typeface="Bookman Old Style" pitchFamily="18" charset="0"/>
            </a:endParaRPr>
          </a:p>
          <a:p>
            <a:r>
              <a:rPr lang="es-ES" dirty="0" smtClean="0">
                <a:latin typeface="Bookman Old Style" pitchFamily="18" charset="0"/>
              </a:rPr>
              <a:t>5) Describa cómo se siente ser perdonado por Dios. Describa cómo se siente ser perdonado por otro humano. ¿Cómo es el sentimiento de perdón igual o diferente?</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err="1" smtClean="0">
                <a:solidFill>
                  <a:srgbClr val="000000"/>
                </a:solidFill>
                <a:latin typeface="Bookman Old Style" pitchFamily="18" charset="0"/>
                <a:sym typeface="Calibri"/>
              </a:rPr>
              <a:t>Sefaria</a:t>
            </a:r>
            <a:r>
              <a:rPr lang="es-ES" sz="1800" b="0" i="0" u="none" strike="noStrike" cap="none" dirty="0" smtClean="0">
                <a:solidFill>
                  <a:srgbClr val="000000"/>
                </a:solidFill>
                <a:latin typeface="Bookman Old Style" pitchFamily="18" charset="0"/>
                <a:sym typeface="Calibri"/>
              </a:rPr>
              <a:t>,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1800" dirty="0" smtClean="0">
                <a:solidFill>
                  <a:schemeClr val="dk1"/>
                </a:solidFill>
                <a:latin typeface="Bookman Old Style" pitchFamily="18" charset="0"/>
              </a:rPr>
              <a:t>Imágenes: </a:t>
            </a:r>
            <a:r>
              <a:rPr lang="en-US" sz="1800" dirty="0" smtClean="0">
                <a:latin typeface="Bookman Old Style" pitchFamily="18" charset="0"/>
              </a:rPr>
              <a:t>Sweet Publishing/FreeBibleimages.org.</a:t>
            </a:r>
            <a:endParaRPr sz="1800" b="0" i="0" u="none" strike="noStrike" cap="none" dirty="0">
              <a:solidFill>
                <a:schemeClr val="dk1"/>
              </a:solidFill>
              <a:latin typeface="Bookman Old Style" pitchFamily="18" charset="0"/>
              <a:sym typeface="Calibri"/>
            </a:endParaRPr>
          </a:p>
          <a:p>
            <a:pPr marL="0" lvl="0" indent="0">
              <a:lnSpc>
                <a:spcPct val="90000"/>
              </a:lnSpc>
              <a:spcBef>
                <a:spcPts val="500"/>
              </a:spcBef>
              <a:buClr>
                <a:srgbClr val="000000"/>
              </a:buClr>
              <a:buSzPts val="2000"/>
            </a:pPr>
            <a:r>
              <a:rPr lang="es-ES" sz="1100" dirty="0">
                <a:solidFill>
                  <a:srgbClr val="000000"/>
                </a:solidFill>
                <a:latin typeface="Bookman Old Style" pitchFamily="18" charset="0"/>
              </a:rPr>
              <a:t>https://www.chabad.org/kabbalah/article_cdo/aid/688407/jewish/42-Journeys-of-the-Soul.htm </a:t>
            </a:r>
            <a:endParaRPr lang="es-ES" sz="1100" dirty="0" smtClean="0">
              <a:solidFill>
                <a:srgbClr val="000000"/>
              </a:solidFill>
              <a:latin typeface="Bookman Old Style" pitchFamily="18" charset="0"/>
            </a:endParaRPr>
          </a:p>
          <a:p>
            <a:pPr marL="0" lvl="0" indent="0">
              <a:lnSpc>
                <a:spcPct val="90000"/>
              </a:lnSpc>
              <a:spcBef>
                <a:spcPts val="500"/>
              </a:spcBef>
              <a:buClr>
                <a:srgbClr val="000000"/>
              </a:buClr>
              <a:buSzPts val="2000"/>
            </a:pPr>
            <a:r>
              <a:rPr lang="en-US" sz="1100" dirty="0" smtClean="0">
                <a:solidFill>
                  <a:schemeClr val="tx1">
                    <a:lumMod val="95000"/>
                    <a:lumOff val="5000"/>
                  </a:schemeClr>
                </a:solidFill>
                <a:latin typeface="Bookman Old Style" pitchFamily="18" charset="0"/>
                <a:hlinkClick r:id="rId5"/>
              </a:rPr>
              <a:t>http://www.ascentofsafed.com/cgi-bin/ascent.cgi?Name=mm-kipur</a:t>
            </a:r>
            <a:endParaRPr lang="en-US" sz="11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100" dirty="0" smtClean="0">
                <a:solidFill>
                  <a:schemeClr val="tx1">
                    <a:lumMod val="95000"/>
                    <a:lumOff val="5000"/>
                  </a:schemeClr>
                </a:solidFill>
                <a:latin typeface="Bookman Old Style" pitchFamily="18" charset="0"/>
              </a:rPr>
              <a:t>http://www.psyche.com/psyche/lex/qbl/42letter_name.html</a:t>
            </a:r>
            <a:endParaRPr lang="en-US" sz="11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5 de Nisan, </a:t>
            </a:r>
            <a:r>
              <a:rPr lang="es-ES" sz="1600" b="0" i="0" u="none" strike="noStrike" cap="none" dirty="0" smtClean="0">
                <a:solidFill>
                  <a:srgbClr val="898989"/>
                </a:solidFill>
                <a:latin typeface="Bookman Old Style" pitchFamily="18" charset="0"/>
                <a:sym typeface="Calibri"/>
              </a:rPr>
              <a:t>5785  </a:t>
            </a:r>
            <a:r>
              <a:rPr lang="es-ES" sz="1600" b="0" i="0" u="none" strike="noStrike" cap="none" dirty="0">
                <a:solidFill>
                  <a:srgbClr val="898989"/>
                </a:solidFill>
                <a:latin typeface="Bookman Old Style" pitchFamily="18" charset="0"/>
                <a:sym typeface="Calibri"/>
              </a:rPr>
              <a:t>–  </a:t>
            </a:r>
            <a:r>
              <a:rPr lang="es-ES" sz="1600" b="0" i="0" u="none" strike="noStrike" cap="none" dirty="0" smtClean="0">
                <a:solidFill>
                  <a:srgbClr val="898989"/>
                </a:solidFill>
                <a:latin typeface="Bookman Old Style" pitchFamily="18" charset="0"/>
                <a:sym typeface="Calibri"/>
              </a:rPr>
              <a:t>Abril</a:t>
            </a:r>
            <a:r>
              <a:rPr lang="es-ES" sz="1600" dirty="0" smtClean="0">
                <a:latin typeface="Bookman Old Style" pitchFamily="18" charset="0"/>
              </a:rPr>
              <a:t> 3</a:t>
            </a:r>
            <a:r>
              <a:rPr lang="es-ES" sz="1600" b="0" i="0" u="none" strike="noStrike" cap="none" dirty="0" smtClean="0">
                <a:solidFill>
                  <a:srgbClr val="898989"/>
                </a:solidFill>
                <a:latin typeface="Bookman Old Style" pitchFamily="18" charset="0"/>
                <a:sym typeface="Calibri"/>
              </a:rPr>
              <a:t>, 2025-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42253</TotalTime>
  <Words>16994</Words>
  <Application>Microsoft Office PowerPoint</Application>
  <PresentationFormat>Presentación en pantalla (4:3)</PresentationFormat>
  <Paragraphs>1483</Paragraphs>
  <Slides>293</Slides>
  <Notes>293</Notes>
  <HiddenSlides>0</HiddenSlides>
  <MMClips>0</MMClips>
  <ScaleCrop>false</ScaleCrop>
  <HeadingPairs>
    <vt:vector size="4" baseType="variant">
      <vt:variant>
        <vt:lpstr>Tema</vt:lpstr>
      </vt:variant>
      <vt:variant>
        <vt:i4>1</vt:i4>
      </vt:variant>
      <vt:variant>
        <vt:lpstr>Títulos de diapositiva</vt:lpstr>
      </vt:variant>
      <vt:variant>
        <vt:i4>293</vt:i4>
      </vt:variant>
    </vt:vector>
  </HeadingPairs>
  <TitlesOfParts>
    <vt:vector size="294" baseType="lpstr">
      <vt:lpstr>Office Theme</vt:lpstr>
      <vt:lpstr> </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SHEMOT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SHEMOT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SHEMOT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PARASHA VAYIKRA</vt:lpstr>
      <vt:lpstr>Diapositiva 293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ALVARO ELIYAHU BAYONAH</cp:lastModifiedBy>
  <cp:revision>362</cp:revision>
  <dcterms:modified xsi:type="dcterms:W3CDTF">2025-04-04T01:22:42Z</dcterms:modified>
</cp:coreProperties>
</file>