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14.xml" ContentType="application/vnd.openxmlformats-officedocument.presentationml.notesSlide+xml"/>
  <Override PartName="/ppt/notesSlides/notesSlide132.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notesSlides/notesSlide12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34"/>
  </p:notesMasterIdLst>
  <p:sldIdLst>
    <p:sldId id="256" r:id="rId2"/>
    <p:sldId id="297" r:id="rId3"/>
    <p:sldId id="708" r:id="rId4"/>
    <p:sldId id="851" r:id="rId5"/>
    <p:sldId id="885" r:id="rId6"/>
    <p:sldId id="886" r:id="rId7"/>
    <p:sldId id="887" r:id="rId8"/>
    <p:sldId id="888" r:id="rId9"/>
    <p:sldId id="884" r:id="rId10"/>
    <p:sldId id="852" r:id="rId11"/>
    <p:sldId id="853" r:id="rId12"/>
    <p:sldId id="854" r:id="rId13"/>
    <p:sldId id="855" r:id="rId14"/>
    <p:sldId id="856" r:id="rId15"/>
    <p:sldId id="857" r:id="rId16"/>
    <p:sldId id="858" r:id="rId17"/>
    <p:sldId id="859" r:id="rId18"/>
    <p:sldId id="860" r:id="rId19"/>
    <p:sldId id="861" r:id="rId20"/>
    <p:sldId id="862" r:id="rId21"/>
    <p:sldId id="863" r:id="rId22"/>
    <p:sldId id="864" r:id="rId23"/>
    <p:sldId id="865" r:id="rId24"/>
    <p:sldId id="866" r:id="rId25"/>
    <p:sldId id="867" r:id="rId26"/>
    <p:sldId id="868" r:id="rId27"/>
    <p:sldId id="869" r:id="rId28"/>
    <p:sldId id="870" r:id="rId29"/>
    <p:sldId id="871" r:id="rId30"/>
    <p:sldId id="872" r:id="rId31"/>
    <p:sldId id="873" r:id="rId32"/>
    <p:sldId id="874" r:id="rId33"/>
    <p:sldId id="875" r:id="rId34"/>
    <p:sldId id="876" r:id="rId35"/>
    <p:sldId id="877" r:id="rId36"/>
    <p:sldId id="878" r:id="rId37"/>
    <p:sldId id="879" r:id="rId38"/>
    <p:sldId id="880" r:id="rId39"/>
    <p:sldId id="881" r:id="rId40"/>
    <p:sldId id="882" r:id="rId41"/>
    <p:sldId id="889" r:id="rId42"/>
    <p:sldId id="925" r:id="rId43"/>
    <p:sldId id="926" r:id="rId44"/>
    <p:sldId id="927" r:id="rId45"/>
    <p:sldId id="928" r:id="rId46"/>
    <p:sldId id="929" r:id="rId47"/>
    <p:sldId id="930" r:id="rId48"/>
    <p:sldId id="931" r:id="rId49"/>
    <p:sldId id="932" r:id="rId50"/>
    <p:sldId id="933" r:id="rId51"/>
    <p:sldId id="935" r:id="rId52"/>
    <p:sldId id="934" r:id="rId53"/>
    <p:sldId id="936" r:id="rId54"/>
    <p:sldId id="937" r:id="rId55"/>
    <p:sldId id="938" r:id="rId56"/>
    <p:sldId id="939" r:id="rId57"/>
    <p:sldId id="940" r:id="rId58"/>
    <p:sldId id="941" r:id="rId59"/>
    <p:sldId id="942" r:id="rId60"/>
    <p:sldId id="943" r:id="rId61"/>
    <p:sldId id="944" r:id="rId62"/>
    <p:sldId id="945" r:id="rId63"/>
    <p:sldId id="946" r:id="rId64"/>
    <p:sldId id="947" r:id="rId65"/>
    <p:sldId id="948" r:id="rId66"/>
    <p:sldId id="950" r:id="rId67"/>
    <p:sldId id="924" r:id="rId68"/>
    <p:sldId id="951" r:id="rId69"/>
    <p:sldId id="952" r:id="rId70"/>
    <p:sldId id="953" r:id="rId71"/>
    <p:sldId id="954" r:id="rId72"/>
    <p:sldId id="955" r:id="rId73"/>
    <p:sldId id="956" r:id="rId74"/>
    <p:sldId id="957" r:id="rId75"/>
    <p:sldId id="958" r:id="rId76"/>
    <p:sldId id="959" r:id="rId77"/>
    <p:sldId id="960" r:id="rId78"/>
    <p:sldId id="961" r:id="rId79"/>
    <p:sldId id="962" r:id="rId80"/>
    <p:sldId id="963" r:id="rId81"/>
    <p:sldId id="964" r:id="rId82"/>
    <p:sldId id="965" r:id="rId83"/>
    <p:sldId id="966" r:id="rId84"/>
    <p:sldId id="967" r:id="rId85"/>
    <p:sldId id="968" r:id="rId86"/>
    <p:sldId id="969" r:id="rId87"/>
    <p:sldId id="970" r:id="rId88"/>
    <p:sldId id="971" r:id="rId89"/>
    <p:sldId id="972" r:id="rId90"/>
    <p:sldId id="973" r:id="rId91"/>
    <p:sldId id="974" r:id="rId92"/>
    <p:sldId id="975" r:id="rId93"/>
    <p:sldId id="976" r:id="rId94"/>
    <p:sldId id="977" r:id="rId95"/>
    <p:sldId id="978" r:id="rId96"/>
    <p:sldId id="949" r:id="rId97"/>
    <p:sldId id="894" r:id="rId98"/>
    <p:sldId id="895" r:id="rId99"/>
    <p:sldId id="896" r:id="rId100"/>
    <p:sldId id="897" r:id="rId101"/>
    <p:sldId id="898" r:id="rId102"/>
    <p:sldId id="899" r:id="rId103"/>
    <p:sldId id="900" r:id="rId104"/>
    <p:sldId id="901" r:id="rId105"/>
    <p:sldId id="902" r:id="rId106"/>
    <p:sldId id="903" r:id="rId107"/>
    <p:sldId id="904" r:id="rId108"/>
    <p:sldId id="905" r:id="rId109"/>
    <p:sldId id="906" r:id="rId110"/>
    <p:sldId id="907" r:id="rId111"/>
    <p:sldId id="908" r:id="rId112"/>
    <p:sldId id="909" r:id="rId113"/>
    <p:sldId id="910" r:id="rId114"/>
    <p:sldId id="911" r:id="rId115"/>
    <p:sldId id="912" r:id="rId116"/>
    <p:sldId id="913" r:id="rId117"/>
    <p:sldId id="914" r:id="rId118"/>
    <p:sldId id="915" r:id="rId119"/>
    <p:sldId id="916" r:id="rId120"/>
    <p:sldId id="917" r:id="rId121"/>
    <p:sldId id="918" r:id="rId122"/>
    <p:sldId id="919" r:id="rId123"/>
    <p:sldId id="920" r:id="rId124"/>
    <p:sldId id="921" r:id="rId125"/>
    <p:sldId id="922" r:id="rId126"/>
    <p:sldId id="923" r:id="rId127"/>
    <p:sldId id="893" r:id="rId128"/>
    <p:sldId id="890" r:id="rId129"/>
    <p:sldId id="891" r:id="rId130"/>
    <p:sldId id="892" r:id="rId131"/>
    <p:sldId id="883" r:id="rId132"/>
    <p:sldId id="296" r:id="rId13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79" autoAdjust="0"/>
    <p:restoredTop sz="94859" autoAdjust="0"/>
  </p:normalViewPr>
  <p:slideViewPr>
    <p:cSldViewPr snapToGrid="0">
      <p:cViewPr varScale="1">
        <p:scale>
          <a:sx n="77" d="100"/>
          <a:sy n="77" d="100"/>
        </p:scale>
        <p:origin x="-498" y="-90"/>
      </p:cViewPr>
      <p:guideLst>
        <p:guide orient="horz" pos="2160"/>
        <p:guide pos="2880"/>
      </p:guideLst>
    </p:cSldViewPr>
  </p:slideViewPr>
  <p:notesTextViewPr>
    <p:cViewPr>
      <p:scale>
        <a:sx n="100" d="100"/>
        <a:sy n="100" d="100"/>
      </p:scale>
      <p:origin x="0" y="0"/>
    </p:cViewPr>
  </p:notesText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2.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706129"/>
            <a:ext cx="7772400" cy="123567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a:latin typeface="Calibri"/>
                <a:ea typeface="Calibri"/>
                <a:cs typeface="Calibri"/>
                <a:sym typeface="Calibri"/>
              </a:rPr>
              <a:t>PARASHA </a:t>
            </a:r>
            <a:r>
              <a:rPr lang="en-US" sz="2400" dirty="0" smtClean="0">
                <a:latin typeface="Calibri"/>
                <a:ea typeface="Calibri"/>
                <a:cs typeface="Calibri"/>
                <a:sym typeface="Calibri"/>
              </a:rPr>
              <a:t>SHEMOT</a:t>
            </a:r>
          </a:p>
          <a:p>
            <a:pPr lvl="0" algn="ctr">
              <a:lnSpc>
                <a:spcPct val="90000"/>
              </a:lnSpc>
            </a:pPr>
            <a:r>
              <a:rPr lang="en-US" sz="2400" dirty="0" smtClean="0">
                <a:latin typeface="Calibri"/>
                <a:ea typeface="Calibri"/>
                <a:cs typeface="Calibri"/>
                <a:sym typeface="Calibri"/>
              </a:rPr>
              <a:t>Emuná, Bitajón y midot - Visión y </a:t>
            </a:r>
            <a:r>
              <a:rPr lang="en-US" sz="2400" dirty="0" smtClean="0">
                <a:latin typeface="Calibri"/>
                <a:ea typeface="Calibri"/>
                <a:cs typeface="Calibri"/>
                <a:sym typeface="Calibri"/>
              </a:rPr>
              <a:t>acción</a:t>
            </a:r>
          </a:p>
          <a:p>
            <a:pPr lvl="0" algn="ctr">
              <a:lnSpc>
                <a:spcPct val="90000"/>
              </a:lnSpc>
            </a:pPr>
            <a:r>
              <a:rPr lang="en-US" sz="2400" dirty="0" smtClean="0">
                <a:latin typeface="Calibri"/>
                <a:ea typeface="Calibri"/>
                <a:cs typeface="Calibri"/>
                <a:sym typeface="Calibri"/>
              </a:rPr>
              <a:t>Israel Retoñará y Florecer</a:t>
            </a:r>
            <a:r>
              <a:rPr lang="en-US" sz="2400" dirty="0" smtClean="0">
                <a:latin typeface="Calibri"/>
                <a:ea typeface="Calibri"/>
                <a:cs typeface="Calibri"/>
                <a:sym typeface="Calibri"/>
              </a:rPr>
              <a:t>á</a:t>
            </a:r>
            <a:endParaRPr lang="en-US" sz="2400" dirty="0" smtClean="0">
              <a:latin typeface="Calibri"/>
              <a:ea typeface="Calibri"/>
              <a:cs typeface="Calibri"/>
              <a:sym typeface="Calibri"/>
            </a:endParaRPr>
          </a:p>
          <a:p>
            <a:pPr lvl="0" algn="ctr">
              <a:lnSpc>
                <a:spcPct val="90000"/>
              </a:lnSpc>
            </a:pPr>
            <a:endParaRPr lang="en-US" sz="2400" dirty="0" smtClean="0">
              <a:latin typeface="Calibri"/>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Calibri"/>
                <a:ea typeface="Calibri"/>
                <a:cs typeface="Calibri"/>
                <a:sym typeface="Calibri"/>
              </a:rPr>
              <a:t>Por: Eliyahu </a:t>
            </a:r>
            <a:r>
              <a:rPr lang="es-ES" sz="2400" b="0" i="0" u="none" strike="noStrike" cap="none" dirty="0" smtClean="0">
                <a:solidFill>
                  <a:srgbClr val="000000"/>
                </a:solidFill>
                <a:latin typeface="Calibri"/>
                <a:ea typeface="Calibri"/>
                <a:cs typeface="Calibri"/>
                <a:sym typeface="Calibri"/>
              </a:rPr>
              <a:t>BaYona</a:t>
            </a:r>
            <a:endParaRPr sz="1100" dirty="0"/>
          </a:p>
          <a:p>
            <a:pPr marL="0" marR="0" lvl="0" indent="0" algn="ctr" rtl="0">
              <a:spcBef>
                <a:spcPts val="800"/>
              </a:spcBef>
              <a:spcAft>
                <a:spcPts val="0"/>
              </a:spcAft>
              <a:buNone/>
            </a:pPr>
            <a:r>
              <a:rPr lang="es-ES" sz="2400" b="0" i="0" u="none" strike="noStrike" cap="none" dirty="0">
                <a:solidFill>
                  <a:srgbClr val="000000"/>
                </a:solidFill>
                <a:latin typeface="Calibri"/>
                <a:ea typeface="Calibri"/>
                <a:cs typeface="Calibri"/>
                <a:sym typeface="Calibri"/>
              </a:rPr>
              <a:t>Director Shalom Haverim Org</a:t>
            </a:r>
            <a:endParaRPr sz="1100" dirty="0"/>
          </a:p>
          <a:p>
            <a:pPr marL="0" marR="0" lvl="0" indent="0" algn="ctr" rtl="0">
              <a:spcBef>
                <a:spcPts val="800"/>
              </a:spcBef>
              <a:spcAft>
                <a:spcPts val="0"/>
              </a:spcAft>
              <a:buNone/>
            </a:pPr>
            <a:r>
              <a:rPr lang="es-ES" sz="2400" b="0" i="0" u="none" strike="noStrike" cap="none" dirty="0">
                <a:solidFill>
                  <a:srgbClr val="000000"/>
                </a:solidFill>
                <a:latin typeface="Calibri"/>
                <a:ea typeface="Calibri"/>
                <a:cs typeface="Calibri"/>
                <a:sym typeface="Calibri"/>
              </a:rPr>
              <a:t>New York</a:t>
            </a:r>
            <a:endParaRPr sz="24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9" name="Picture 2"/>
          <p:cNvPicPr>
            <a:picLocks noChangeAspect="1" noChangeArrowheads="1"/>
          </p:cNvPicPr>
          <p:nvPr/>
        </p:nvPicPr>
        <p:blipFill>
          <a:blip r:embed="rId5" cstate="print"/>
          <a:srcRect/>
          <a:stretch>
            <a:fillRect/>
          </a:stretch>
        </p:blipFill>
        <p:spPr bwMode="auto">
          <a:xfrm>
            <a:off x="2084388" y="660400"/>
            <a:ext cx="4619625" cy="16002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205980" y="1186254"/>
            <a:ext cx="8732040" cy="5053914"/>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2800" b="1" dirty="0" smtClean="0"/>
              <a:t>Shemot 1: 1 – 6:1</a:t>
            </a:r>
          </a:p>
          <a:p>
            <a:pPr marL="0" lvl="0" indent="0" algn="ctr">
              <a:buNone/>
            </a:pPr>
            <a:r>
              <a:rPr lang="es-CO" sz="2800" b="1" dirty="0" smtClean="0"/>
              <a:t>y Yeshayahu 27:6 al 28:13</a:t>
            </a:r>
          </a:p>
          <a:p>
            <a:r>
              <a:rPr lang="es-CO" sz="3600" b="1" dirty="0" err="1" smtClean="0"/>
              <a:t>Ve'eleh</a:t>
            </a:r>
            <a:r>
              <a:rPr lang="es-CO" sz="3600" b="1" dirty="0" smtClean="0"/>
              <a:t> </a:t>
            </a:r>
            <a:r>
              <a:rPr lang="es-CO" sz="3600" b="1" dirty="0" err="1" smtClean="0"/>
              <a:t>shemot</a:t>
            </a:r>
            <a:r>
              <a:rPr lang="es-CO" sz="3600" b="1" dirty="0" smtClean="0"/>
              <a:t> </a:t>
            </a:r>
            <a:r>
              <a:rPr lang="es-CO" sz="3600" b="1" dirty="0" err="1" smtClean="0"/>
              <a:t>beney</a:t>
            </a:r>
            <a:r>
              <a:rPr lang="es-CO" sz="3600" b="1" dirty="0" smtClean="0"/>
              <a:t> </a:t>
            </a:r>
            <a:r>
              <a:rPr lang="es-CO" sz="3600" b="1" dirty="0" err="1" smtClean="0"/>
              <a:t>Yisra'el</a:t>
            </a:r>
            <a:r>
              <a:rPr lang="es-CO" sz="3600" b="1" dirty="0" smtClean="0"/>
              <a:t> </a:t>
            </a:r>
            <a:r>
              <a:rPr lang="es-CO" sz="3600" b="1" dirty="0" err="1" smtClean="0"/>
              <a:t>haba'im</a:t>
            </a:r>
            <a:r>
              <a:rPr lang="es-CO" sz="3600" b="1" dirty="0" smtClean="0"/>
              <a:t> </a:t>
            </a:r>
            <a:r>
              <a:rPr lang="es-CO" sz="3600" b="1" dirty="0" err="1" smtClean="0"/>
              <a:t>Mitsraymah</a:t>
            </a:r>
            <a:r>
              <a:rPr lang="es-CO" sz="3600" b="1" dirty="0" smtClean="0"/>
              <a:t> et </a:t>
            </a:r>
            <a:r>
              <a:rPr lang="es-CO" sz="3600" b="1" dirty="0" err="1" smtClean="0"/>
              <a:t>Ya'akov</a:t>
            </a:r>
            <a:r>
              <a:rPr lang="es-CO" sz="3600" b="1" dirty="0" smtClean="0"/>
              <a:t> </a:t>
            </a:r>
            <a:r>
              <a:rPr lang="es-CO" sz="3600" b="1" dirty="0" err="1" smtClean="0"/>
              <a:t>ish</a:t>
            </a:r>
            <a:r>
              <a:rPr lang="es-CO" sz="3600" b="1" dirty="0" smtClean="0"/>
              <a:t> </a:t>
            </a:r>
            <a:r>
              <a:rPr lang="es-CO" sz="3600" b="1" dirty="0" err="1" smtClean="0"/>
              <a:t>uveyto</a:t>
            </a:r>
            <a:r>
              <a:rPr lang="es-CO" sz="3600" b="1" dirty="0" smtClean="0"/>
              <a:t> </a:t>
            </a:r>
            <a:r>
              <a:rPr lang="es-CO" sz="3600" b="1" dirty="0" err="1" smtClean="0"/>
              <a:t>ba'u</a:t>
            </a:r>
            <a:r>
              <a:rPr lang="es-CO" sz="3600" b="1" dirty="0" smtClean="0"/>
              <a:t>.</a:t>
            </a:r>
          </a:p>
          <a:p>
            <a:r>
              <a:rPr lang="es-CO" sz="3600" b="1" dirty="0" smtClean="0"/>
              <a:t>1:1 </a:t>
            </a:r>
            <a:r>
              <a:rPr lang="es-CO" sz="3600" dirty="0" smtClean="0"/>
              <a:t>    Y estos son los nombres de los hijos de Israel que vinieron a Egipto (1) con Jacob; vino cada uno con su familia </a:t>
            </a:r>
          </a:p>
        </p:txBody>
      </p:sp>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ES" dirty="0" smtClean="0"/>
              <a:t>Sobre la Haftará y la Parashá:</a:t>
            </a:r>
          </a:p>
          <a:p>
            <a:r>
              <a:rPr lang="es-ES" dirty="0" smtClean="0"/>
              <a:t>En Parashat Sh'mot, el pueblo de Israel está esclavizado por los egipcios, sufriendo enormemente a manos de otros. </a:t>
            </a:r>
          </a:p>
          <a:p>
            <a:r>
              <a:rPr lang="es-ES" dirty="0" smtClean="0"/>
              <a:t>Finalmente, Moisés llega y comienza a mover a la gente hacia la redención.</a:t>
            </a: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ES" dirty="0" smtClean="0"/>
              <a:t>De manera similar, en Isaías, la gente en el Reino de Israel sufrió mucho, aunque en este caso es el sufrimiento que ha sido provocado por su propia falta de fe en Dios y por la corrupción y la codicia de sus líderes. Isaías les trae un mensaje de esperanza y redención.</a:t>
            </a: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ES" b="1" i="1" dirty="0" smtClean="0"/>
              <a:t>Jeremías como Moisés</a:t>
            </a:r>
          </a:p>
          <a:p>
            <a:r>
              <a:rPr lang="es-ES" dirty="0" smtClean="0"/>
              <a:t>En las congregaciones sefarditas, la Haftará se toma desde el principio del Libro de Jeremías. </a:t>
            </a:r>
          </a:p>
          <a:p>
            <a:r>
              <a:rPr lang="es-ES" dirty="0" smtClean="0"/>
              <a:t>Cuando Dios comienza a hablar con Jeremías por primera vez y le encarga una misión, Jeremías se muestra reticente a recibir la palabra de Dios. </a:t>
            </a: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ES" dirty="0" smtClean="0"/>
              <a:t>Al igual que Moisés, Jeremías le dice a Dios que no será un buen mensajero. </a:t>
            </a:r>
          </a:p>
          <a:p>
            <a:r>
              <a:rPr lang="es-ES" dirty="0" smtClean="0"/>
              <a:t>Es solo un niño, protesta.</a:t>
            </a:r>
          </a:p>
          <a:p>
            <a:r>
              <a:rPr lang="es-ES" dirty="0" smtClean="0"/>
              <a:t>Pero Dios no aceptará un no por respuesta e inmediatamente le da a Jeremías dos visiones metafóricas de una rama de almendra y una olla humeante. </a:t>
            </a: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ES" sz="3000" dirty="0" smtClean="0"/>
              <a:t>Estas visiones tienen el propósito de motivar a Jeremías a abrazar su misión e inspirarlo a ir a Jerusalén, donde le recordará a la gente que no debe deshonrar a Dios ni comer los primeros frutos que se reservan para Dios.</a:t>
            </a:r>
          </a:p>
          <a:p>
            <a:r>
              <a:rPr lang="es-ES" sz="3000" dirty="0" smtClean="0"/>
              <a:t>El liderazgo de Jeremías y la forma en que él es ungido como líder son paralelos al encuentro inicial de Moisés con Dios y la ascensión al líder de los israelitas.</a:t>
            </a:r>
            <a:endParaRPr lang="es-MX" sz="3000" dirty="0" smtClean="0"/>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Yosef muere y la Era de los Avot y el </a:t>
            </a:r>
            <a:r>
              <a:rPr lang="es-MX" dirty="0" err="1" smtClean="0"/>
              <a:t>Sefer</a:t>
            </a:r>
            <a:r>
              <a:rPr lang="es-MX" dirty="0" smtClean="0"/>
              <a:t> Bereshit llega a su fin.</a:t>
            </a:r>
          </a:p>
          <a:p>
            <a:r>
              <a:rPr lang="es-MX" dirty="0" smtClean="0"/>
              <a:t>Ahora se abre el </a:t>
            </a:r>
            <a:r>
              <a:rPr lang="es-MX" dirty="0" err="1" smtClean="0"/>
              <a:t>Sefer</a:t>
            </a:r>
            <a:r>
              <a:rPr lang="es-MX" dirty="0" smtClean="0"/>
              <a:t> Shemot que </a:t>
            </a:r>
            <a:r>
              <a:rPr lang="es-MX" dirty="0" err="1" smtClean="0"/>
              <a:t>és</a:t>
            </a:r>
            <a:r>
              <a:rPr lang="es-MX" dirty="0" smtClean="0"/>
              <a:t> la crónica de la Creación de la nación de Israel de los hijos de Yacob.  </a:t>
            </a:r>
          </a:p>
          <a:p>
            <a:r>
              <a:rPr lang="es-MX" dirty="0" smtClean="0"/>
              <a:t>Los hijos de Israel en Egipto fueron fructíferos en sus nacimientos, y el pueblo se fortaleció. </a:t>
            </a: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Ahora un nuevo faraón se levantó sobre Egipto que no sabía nada de José. </a:t>
            </a:r>
          </a:p>
          <a:p>
            <a:r>
              <a:rPr lang="es-MX" dirty="0" smtClean="0"/>
              <a:t>A este faraón le preocupaba que la nación israelita fuera demasiado poderosa. </a:t>
            </a:r>
          </a:p>
          <a:p>
            <a:r>
              <a:rPr lang="es-MX" dirty="0" smtClean="0"/>
              <a:t>Primero les cobró un impuesto, luego decidió hacerlos esclavos.</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Luego, el Faraón ordenó a las parteras hebreas, </a:t>
            </a:r>
            <a:r>
              <a:rPr lang="es-MX" dirty="0" err="1" smtClean="0"/>
              <a:t>Shifra</a:t>
            </a:r>
            <a:r>
              <a:rPr lang="es-MX" dirty="0" smtClean="0"/>
              <a:t> y </a:t>
            </a:r>
            <a:r>
              <a:rPr lang="es-MX" dirty="0" err="1" smtClean="0"/>
              <a:t>Puah</a:t>
            </a:r>
            <a:r>
              <a:rPr lang="es-MX" dirty="0" smtClean="0"/>
              <a:t>, que mataran a todos los bebés varones hebreos. </a:t>
            </a:r>
          </a:p>
          <a:p>
            <a:r>
              <a:rPr lang="es-MX" dirty="0" smtClean="0"/>
              <a:t>Pero las parteras temieron a Dios y le dijeron a Faraón que la mujer hebrea había dado a luz antes de que pudieran llegar. </a:t>
            </a:r>
          </a:p>
          <a:p>
            <a:r>
              <a:rPr lang="es-MX" dirty="0" smtClean="0"/>
              <a:t>Dios trató bien a las parteras y los hebreos continuaron multiplicándose. </a:t>
            </a: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El Faraón ordenó a la gente que arrojara a cada bebé hebreo al río.</a:t>
            </a:r>
          </a:p>
          <a:p>
            <a:r>
              <a:rPr lang="es-MX" dirty="0" smtClean="0"/>
              <a:t>Ahora, una pareja hebrea de la casa de Levi tuvo un hijo - </a:t>
            </a:r>
            <a:r>
              <a:rPr lang="es-MX" dirty="0" err="1" smtClean="0"/>
              <a:t>Amram</a:t>
            </a:r>
            <a:r>
              <a:rPr lang="es-MX" dirty="0" smtClean="0"/>
              <a:t> y Yojebed - y lo mantuvo escondido durante tres meses. </a:t>
            </a:r>
          </a:p>
          <a:p>
            <a:r>
              <a:rPr lang="es-MX" dirty="0" smtClean="0"/>
              <a:t>Cuando la madre no pudo ocultarlo más, tejió una canasta, puso al niño en ella y la colocó entre las cañas junto a las orillas del río. </a:t>
            </a: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sz="3000" dirty="0" smtClean="0"/>
              <a:t>Su hermana se colocó a una distancia para ver qué pasaría con él.</a:t>
            </a:r>
          </a:p>
          <a:p>
            <a:r>
              <a:rPr lang="es-MX" sz="3000" dirty="0" smtClean="0"/>
              <a:t>Cuando la hija del faraón bajó al río para bañarse, vio la canasta con el niño que lloraba. </a:t>
            </a:r>
          </a:p>
          <a:p>
            <a:r>
              <a:rPr lang="es-MX" sz="3000" dirty="0" smtClean="0"/>
              <a:t>Se compadeció de él, de modo que cuando la hermana del bebé le preguntó: "¿Debo llamar a una mujer hebrea para que cuide al bebé?", Dijo que sí. </a:t>
            </a: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La hermana luego fue a buscar a su madre. </a:t>
            </a:r>
          </a:p>
          <a:p>
            <a:r>
              <a:rPr lang="es-MX" dirty="0" smtClean="0"/>
              <a:t>Cuando el niño creció lo suficiente, la madre lo llevó a la hija del faraón. </a:t>
            </a:r>
          </a:p>
          <a:p>
            <a:r>
              <a:rPr lang="es-MX" dirty="0" smtClean="0"/>
              <a:t>Ella lo llamó Moisés porque "lo saqué del agua".</a:t>
            </a:r>
          </a:p>
          <a:p>
            <a:r>
              <a:rPr lang="es-MX" dirty="0" smtClean="0"/>
              <a:t>Nombre original egipcio: </a:t>
            </a:r>
            <a:r>
              <a:rPr lang="es-MX" dirty="0" err="1" smtClean="0"/>
              <a:t>Monios</a:t>
            </a:r>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Cuando Moisés era adulto, podía ver las cargas de sus hermanos hebreos. </a:t>
            </a:r>
          </a:p>
          <a:p>
            <a:r>
              <a:rPr lang="es-MX" dirty="0" smtClean="0"/>
              <a:t>Un día, vio a un hombre egipcio golpeando a un hombre hebreo. </a:t>
            </a:r>
          </a:p>
          <a:p>
            <a:r>
              <a:rPr lang="es-MX" dirty="0" smtClean="0"/>
              <a:t>Moisés se volvió hacia allí y eso, y cuando vio que no había nadie allí, golpeó al egipcio y lo escondió en la arena.</a:t>
            </a:r>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Al día siguiente, Moisés se encontró con dos hombres hebreos peleando. </a:t>
            </a:r>
          </a:p>
          <a:p>
            <a:r>
              <a:rPr lang="es-MX" dirty="0" smtClean="0"/>
              <a:t>Moisés dijo al que está mal. “¿Por qué golpeas a tu vecino?” </a:t>
            </a:r>
          </a:p>
          <a:p>
            <a:r>
              <a:rPr lang="es-MX" dirty="0" smtClean="0"/>
              <a:t>El hombre respondió: “¿Quién te ha hecho un príncipe y un juez sobre nosotros? ¿Piensas matarme como mataste al egipcio?</a:t>
            </a:r>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"Así que el asunto es conocido", dijo Moisés con miedo.</a:t>
            </a:r>
          </a:p>
          <a:p>
            <a:r>
              <a:rPr lang="es-MX" dirty="0" smtClean="0"/>
              <a:t>Faraón oyó también, y trató de matar a Moisés. </a:t>
            </a:r>
          </a:p>
          <a:p>
            <a:r>
              <a:rPr lang="es-MX" dirty="0" smtClean="0"/>
              <a:t>Moisés huyó a la tierra de Madián. </a:t>
            </a:r>
          </a:p>
          <a:p>
            <a:r>
              <a:rPr lang="es-MX" dirty="0" smtClean="0"/>
              <a:t>Allí regó las ovejas para las hijas del sacerdote de Midián y luego se casó con la hija del sacerdote, Tzipporah. </a:t>
            </a:r>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Ella dio a luz un hijo al que llamó Gershom, porque "era un extranjero en una tierra extranjera".</a:t>
            </a:r>
          </a:p>
          <a:p>
            <a:r>
              <a:rPr lang="es-MX" dirty="0" smtClean="0"/>
              <a:t>En Egipto murió Faraón, pero los hijos de Israel permanecieron esclavos. </a:t>
            </a:r>
          </a:p>
          <a:p>
            <a:r>
              <a:rPr lang="es-MX" dirty="0" smtClean="0"/>
              <a:t>Dios escuchó el grito de angustia de los esclavos hebreos y recordó el pacto que Dios había hecho con Abraham, Isaac y Jacob.</a:t>
            </a: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Mientras tanto, Moisés cuidaba ovejas para su suegro, Yithró, cerca de la montaña de Dios en Horeb. </a:t>
            </a:r>
          </a:p>
          <a:p>
            <a:r>
              <a:rPr lang="es-MX" dirty="0" smtClean="0"/>
              <a:t>Un ángel de Dios se le apareció en el corazón de un fuego de en medio de un espino. </a:t>
            </a:r>
          </a:p>
          <a:p>
            <a:r>
              <a:rPr lang="es-MX" dirty="0" smtClean="0"/>
              <a:t>Él vio y he aquí! El arbusto espinoso estaba en llamas pero no fue consumido. </a:t>
            </a: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Moisés miró esta gran vista y fue a ver por qué el arbusto espinoso no se quemó.</a:t>
            </a:r>
            <a:endParaRPr lang="en-US" dirty="0" smtClean="0"/>
          </a:p>
          <a:p>
            <a:r>
              <a:rPr lang="es-MX" dirty="0" smtClean="0"/>
              <a:t>Dios llamó a Moisés desde la mitad de la zarza, </a:t>
            </a:r>
          </a:p>
          <a:p>
            <a:r>
              <a:rPr lang="es-MX" dirty="0" smtClean="0"/>
              <a:t>"Moisés, Moisés".</a:t>
            </a:r>
            <a:endParaRPr lang="en-US" dirty="0" smtClean="0"/>
          </a:p>
          <a:p>
            <a:r>
              <a:rPr lang="es-MX" dirty="0" smtClean="0"/>
              <a:t> "¡Aquí estoy!", Dijo Moisés.</a:t>
            </a:r>
            <a:endParaRPr lang="en-US" dirty="0" smtClean="0"/>
          </a:p>
          <a:p>
            <a:r>
              <a:rPr lang="es-MX" dirty="0" smtClean="0"/>
              <a:t> “¡No pise aquí!” Dijo Dios. </a:t>
            </a: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“Quítese los zapatos para que el lugar en el que está parado sea tierra con un destino sagrado. </a:t>
            </a:r>
          </a:p>
          <a:p>
            <a:r>
              <a:rPr lang="es-MX" dirty="0" smtClean="0"/>
              <a:t>Soy el Dios de su padre, el Dios de Abraham, el Dios de Isaac, el Dios de Jacob ".</a:t>
            </a:r>
            <a:endParaRPr lang="en-US" dirty="0" smtClean="0"/>
          </a:p>
          <a:p>
            <a:r>
              <a:rPr lang="es-MX" dirty="0" smtClean="0"/>
              <a:t> Y Moisés escondió su rostro, porque temía mirar hacia Dios.</a:t>
            </a: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Dios continuó: “He visto la aflicción de mi pueblo en Egipto y he escuchado sus gritos como esclavos. </a:t>
            </a:r>
          </a:p>
          <a:p>
            <a:r>
              <a:rPr lang="es-MX" dirty="0" smtClean="0"/>
              <a:t>Ahora he bajado para rescatarlos de la mano de Egipto y llevarlos a una tierra buena y espaciosa, una tierra que puede fluir con leche y miel. </a:t>
            </a: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Ahora, pues, vaya, le enviaré a Faraón y sacará a mi pueblo, los hijos de Israel, de Egipto.</a:t>
            </a:r>
            <a:endParaRPr lang="en-US" dirty="0" smtClean="0"/>
          </a:p>
          <a:p>
            <a:r>
              <a:rPr lang="es-MX" dirty="0" smtClean="0"/>
              <a:t>"¿Quién soy yo para que vaya a Faraón y saque a los hijos de Israel de Egipto?", Preguntó Moisés.</a:t>
            </a:r>
            <a:endParaRPr lang="en-US" dirty="0" smtClean="0"/>
          </a:p>
          <a:p>
            <a:r>
              <a:rPr lang="es-MX" dirty="0" smtClean="0"/>
              <a:t> “Yo estaré con usted. </a:t>
            </a: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Si saca a la gente de Egipto, se convertirá usted y ellos en siervos de Dios en esta montaña”.</a:t>
            </a:r>
            <a:endParaRPr lang="en-US" dirty="0" smtClean="0"/>
          </a:p>
          <a:p>
            <a:r>
              <a:rPr lang="es-MX" dirty="0" smtClean="0"/>
              <a:t>"Pero", dijo Moisés, "cuando le cuente esto a los hijos de Israel, me preguntarán '¿Cómo se llama el nombre de Dios?'“</a:t>
            </a:r>
          </a:p>
          <a:p>
            <a:r>
              <a:rPr lang="es-MX" dirty="0" smtClean="0"/>
              <a:t>"Seré lo que deseo ser", respondió Dios. </a:t>
            </a: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“Entonces dígales: 'Dios, el Dios de sus padres, el Dios de Abraham, el Dios de Isaac, el Dios de Jacob me ha enviado a ustedes'. </a:t>
            </a:r>
          </a:p>
          <a:p>
            <a:r>
              <a:rPr lang="es-MX" dirty="0" smtClean="0"/>
              <a:t>Este es Mi Nombre para el futuro lejano y este es Mi memorial para cada generación </a:t>
            </a:r>
          </a:p>
          <a:p>
            <a:r>
              <a:rPr lang="es-MX" dirty="0" smtClean="0"/>
              <a:t>Vaya y reúna a los ancianos de Israel y dígales. </a:t>
            </a:r>
          </a:p>
          <a:p>
            <a:r>
              <a:rPr lang="es-MX" dirty="0" smtClean="0"/>
              <a:t>Ellos escucharán su voz. </a:t>
            </a: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Luego vaya a Faraón y diga: 'Dios, el Dios de los hebreos se ha encontrado con nosotros y ahora, por favor, permítanos ir en un viaje de tres días al desierto para ofrecer un sacrificio a Dios, nuestro Dios' ".</a:t>
            </a:r>
          </a:p>
          <a:p>
            <a:r>
              <a:rPr lang="es-MX" dirty="0" smtClean="0"/>
              <a:t>“Ahora”, continuó Dios, “Sé que el Faraón no les dejará ir, ni siquiera por la amenaza de una mano poderosa. </a:t>
            </a: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Entonces extenderé mi mano y derribaré a Egipto con todos mis milagros. </a:t>
            </a:r>
          </a:p>
          <a:p>
            <a:r>
              <a:rPr lang="es-MX" dirty="0" smtClean="0"/>
              <a:t>Después de eso, él les enviará lejos y se irán con oro, plata y ropa.</a:t>
            </a:r>
            <a:endParaRPr lang="en-US" dirty="0" smtClean="0"/>
          </a:p>
          <a:p>
            <a:r>
              <a:rPr lang="es-MX" dirty="0" smtClean="0"/>
              <a:t> "Pero y si no creen que Dios se me apareció".</a:t>
            </a:r>
            <a:endParaRPr lang="en-US" dirty="0" smtClean="0"/>
          </a:p>
          <a:p>
            <a:r>
              <a:rPr lang="es-MX" dirty="0" smtClean="0"/>
              <a:t>“¿Qué es eso en su mano?” Dijo Dios.</a:t>
            </a:r>
            <a:endParaRPr lang="en-US" dirty="0" smtClean="0"/>
          </a:p>
          <a:p>
            <a:r>
              <a:rPr lang="es-MX" dirty="0" smtClean="0"/>
              <a:t> "Un bastón".</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 "Tírelo en el suelo."</a:t>
            </a:r>
            <a:endParaRPr lang="en-US" dirty="0" smtClean="0"/>
          </a:p>
          <a:p>
            <a:r>
              <a:rPr lang="es-MX" dirty="0" smtClean="0"/>
              <a:t> Moisés tiró su bastón al suelo y se convirtió en una serpiente y Moisés huyó de ella.  </a:t>
            </a:r>
          </a:p>
          <a:p>
            <a:r>
              <a:rPr lang="es-MX" dirty="0" smtClean="0"/>
              <a:t>“Extienda su mano”, dijo Dios, “y tómela por la cola”. </a:t>
            </a:r>
          </a:p>
          <a:p>
            <a:r>
              <a:rPr lang="es-MX" dirty="0" smtClean="0"/>
              <a:t>Moisés lo hizo y se convirtió en un bastón.</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Dios entonces hizo que Moisés pusiera su mano en su pecho. </a:t>
            </a:r>
          </a:p>
          <a:p>
            <a:r>
              <a:rPr lang="es-MX" dirty="0" smtClean="0"/>
              <a:t>Cuando Moisés sacó su mano, se volvió leprosa. </a:t>
            </a:r>
          </a:p>
          <a:p>
            <a:r>
              <a:rPr lang="es-MX" dirty="0" smtClean="0"/>
              <a:t>Cuando lo volvió a poner en su pecho, se volvió carne.</a:t>
            </a:r>
            <a:endParaRPr lang="en-US" dirty="0" smtClean="0"/>
          </a:p>
          <a:p>
            <a:r>
              <a:rPr lang="es-MX" dirty="0" smtClean="0"/>
              <a:t> “Si no creen en la primera señal”, dijo Dios, “creerán en la segunda señal. </a:t>
            </a:r>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Pero si aún no creen, tomará de las aguas del río y las derramará en tierra firme. El agua se convertirá en sangre.</a:t>
            </a:r>
          </a:p>
          <a:p>
            <a:r>
              <a:rPr lang="es-MX" dirty="0" smtClean="0"/>
              <a:t>"Oh Señor, no soy un hombre que sea bueno para hablar“, replicó Moisés.</a:t>
            </a:r>
            <a:endParaRPr lang="en-US" dirty="0" smtClean="0"/>
          </a:p>
          <a:p>
            <a:r>
              <a:rPr lang="es-MX" dirty="0" smtClean="0"/>
              <a:t> "¿Quién ha hecho la boca del hombre o quién hace que uno sea mudo o sordo o que vea o ciego? ¿No soy yo, Dios? </a:t>
            </a: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Y ahora, váyase! Estaré en su boca y le enseñaré lo que debe decir”.</a:t>
            </a:r>
            <a:endParaRPr lang="en-US" dirty="0" smtClean="0"/>
          </a:p>
          <a:p>
            <a:r>
              <a:rPr lang="es-MX" dirty="0" smtClean="0"/>
              <a:t> "Oh Señor", dijo Moisés. "Por favor, envíe este mensaje a través de otra persona".</a:t>
            </a:r>
            <a:endParaRPr lang="en-US" dirty="0" smtClean="0"/>
          </a:p>
          <a:p>
            <a:r>
              <a:rPr lang="es-MX" dirty="0" smtClean="0"/>
              <a:t> Entonces se encendió la ira de Dios contra Moisés. </a:t>
            </a: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Dios dijo: "Aarón, su hermano, con gusto hablará por usted. </a:t>
            </a:r>
          </a:p>
          <a:p>
            <a:r>
              <a:rPr lang="es-MX" dirty="0" smtClean="0"/>
              <a:t>¡Y he aquí! Él viene a su encuentro. Hablará con él y pondrá las palabras en su boca y yo estaré en la boca suya y con su boca y le enseñaré a usted lo que hará. Y tomará en su mano esta vara con la que está para realizar las señales ”.</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Entonces Moisés tomó a su esposa y a sus hijos y regresó a Egipto.</a:t>
            </a:r>
            <a:endParaRPr lang="en-US" dirty="0" smtClean="0"/>
          </a:p>
          <a:p>
            <a:r>
              <a:rPr lang="es-MX" dirty="0" smtClean="0"/>
              <a:t> Dios le dijo a Moisés: "Hará maravillas convincentes ante Faraón, pero yo endureceré su corazón y él no dejará que la gente se vaya hasta que le diga a Faraón: </a:t>
            </a:r>
          </a:p>
          <a:p>
            <a:r>
              <a:rPr lang="es-MX" dirty="0" smtClean="0"/>
              <a:t>Esto es lo que Dios ha dicho: 'Israel es mi hijo, mi primogénito. </a:t>
            </a: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Se lo dije, que dejara ir a mi hijo para que me sirva, pero usted se ha negado a dejarlo ir. Por lo tanto, mataré a su propio hijo, a su propio primogénito ".</a:t>
            </a:r>
            <a:endParaRPr lang="en-US" dirty="0" smtClean="0"/>
          </a:p>
          <a:p>
            <a:r>
              <a:rPr lang="es-MX" dirty="0" smtClean="0"/>
              <a:t> Dios le dijo a Aarón que se encontrara con Moisés. </a:t>
            </a:r>
          </a:p>
          <a:p>
            <a:r>
              <a:rPr lang="es-MX" dirty="0" smtClean="0"/>
              <a:t>Moisés le dijo a Aarón lo que Dios dijo. </a:t>
            </a: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Moisés y Aarón reunieron a los ancianos de los hijos de Israel. </a:t>
            </a:r>
          </a:p>
          <a:p>
            <a:r>
              <a:rPr lang="es-MX" dirty="0" smtClean="0"/>
              <a:t>Aarón pronunció las palabras que Dios le había dicho a Moisés y se realizaron las señales. </a:t>
            </a:r>
          </a:p>
          <a:p>
            <a:r>
              <a:rPr lang="es-MX" dirty="0" smtClean="0"/>
              <a:t>La gente inclinó sus cabezas en confianza.</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Después, Moisés y Aarón fueron a ver a Faraón diciendo: "Dios, el Dios de Israel dice:" Deje ir a mi pueblo para que puedan celebrar una fiesta para Mí en el desierto ".</a:t>
            </a:r>
            <a:endParaRPr lang="en-US" dirty="0" smtClean="0"/>
          </a:p>
          <a:p>
            <a:r>
              <a:rPr lang="es-MX" dirty="0" smtClean="0"/>
              <a:t> "¿Quién es Dios para que deje ir a Israel?", Dijo el faraón. </a:t>
            </a:r>
          </a:p>
          <a:p>
            <a:r>
              <a:rPr lang="es-MX" dirty="0" smtClean="0"/>
              <a:t>"No conozco a Dios y no dejaré que Israel se vaya". </a:t>
            </a: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Ese mismo día, el Faraón ordenó que los esclavos no tuvieran más paja para preparar ladrillos. </a:t>
            </a:r>
          </a:p>
          <a:p>
            <a:r>
              <a:rPr lang="es-MX" dirty="0" smtClean="0"/>
              <a:t>"En cambio", dijo el faraón, "los esclavos deben ir y recoger su propia paja. </a:t>
            </a:r>
          </a:p>
          <a:p>
            <a:r>
              <a:rPr lang="es-MX" dirty="0" smtClean="0"/>
              <a:t>Pero la cuota de ladrillos que deben hacer sigue siendo la misma. </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Debido a que son perezosos, lloran por esta festividad para adorar a su Dios ".</a:t>
            </a:r>
          </a:p>
          <a:p>
            <a:r>
              <a:rPr lang="es-MX" dirty="0" smtClean="0"/>
              <a:t>Los esclavos hebreos se acercaron a Moisés y Aarón y dijeron: "¡Que Dios los mire y los juzgue, porque nos han hecho sentir mal en los ojos de Faraón!"</a:t>
            </a:r>
            <a:endParaRPr lang="en-US" dirty="0" smtClean="0"/>
          </a:p>
          <a:p>
            <a:r>
              <a:rPr lang="es-MX" dirty="0" smtClean="0"/>
              <a:t> Moisés volvió a Dios y dijo: </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“¡Señor mío! ¿Con qué propósito ha hecho esta desgracia para la gente? ¿Por qué me ha enviado a hacer esto? ¿Desde que llegué a Faraón para hablar en Su nombre, Faraón ha abusado aún más de la gente y no ha rescatado a Su gente ni siquiera de esto?</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Y Dios dijo a Moisés: “Ahora verá lo que haré con Faraón; porque por una mano fuerte los dejará ir. De hecho, ¡con una mano fuerte los echará de su tierra!</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buNone/>
            </a:pPr>
            <a:r>
              <a:rPr lang="es-ES" b="1" dirty="0" smtClean="0"/>
              <a:t>Emuná, Bitajón y midot - Visión y acción</a:t>
            </a:r>
          </a:p>
          <a:p>
            <a:pPr>
              <a:buNone/>
            </a:pPr>
            <a:r>
              <a:rPr lang="es-ES" sz="2400" dirty="0" smtClean="0"/>
              <a:t>Notas de R. Steven Genack – R. Immanuel Bernstein</a:t>
            </a:r>
          </a:p>
          <a:p>
            <a:pPr>
              <a:buNone/>
            </a:pPr>
            <a:r>
              <a:rPr lang="es-ES" dirty="0" smtClean="0"/>
              <a:t>El libro de Shemot trata sobre ver lo milagroso en lo mundano, como señala el famoso Rambán que el tema de la hashgajá pratit - "supervisión divina del individuo" - se aprende de los milagros en Egipto. </a:t>
            </a: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2950" dirty="0" smtClean="0"/>
              <a:t>El primer principio de fe del Rambam también trata este fenómeno, diciendo que uno debe tener emuná en que Dios creó todo y segundo, bitajón, confiar en que Dios es el supervisor del mundo, involucrado en cada detalle de nuestra existencia humana.</a:t>
            </a:r>
          </a:p>
          <a:p>
            <a:pPr>
              <a:buNone/>
            </a:pPr>
            <a:r>
              <a:rPr lang="es-ES" sz="2950" dirty="0" smtClean="0"/>
              <a:t>Estos dos principios rectores: emuná y bitajón son las claves para fijar midot, lo que el Gaón de Vilna dice que es nuestro único propósito en el mundo.</a:t>
            </a: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Shlomo resumió hermosamente la idea central de confiar en Dios con sus palabras profundamente poéticas: “Confía en el Señor con todo tu corazón y no te apoyes en tu entendimiento” (Mishlei 3:5).</a:t>
            </a:r>
          </a:p>
          <a:p>
            <a:pPr>
              <a:buNone/>
            </a:pPr>
            <a:r>
              <a:rPr lang="es-ES" dirty="0" smtClean="0"/>
              <a:t>La confianza del hombre en su propia sabiduría ha puesto en peligro a nuestra nación desde el principio de los tiempos hasta el presente. </a:t>
            </a: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(Según una opinión, Adán calculó que al comer del Árbol del Conocimiento, se acercaría a Dios. </a:t>
            </a:r>
          </a:p>
          <a:p>
            <a:pPr>
              <a:buNone/>
            </a:pPr>
            <a:r>
              <a:rPr lang="es-ES" dirty="0" smtClean="0"/>
              <a:t>Encontramos consideraciones lógicas adaptadas por el episodio del égel, Kóraj y la adopción de sinat jinam, con una fuerte probabilidad de que estuviera justificada en base a los adornos humanos).</a:t>
            </a: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Cuando uno confía plenamente en Dios, hay un reconocimiento de que sólo Dios tiene el poder de efectuar cambios y que cada detalle de la vida de uno está siendo supervisado por el Creador del mundo.</a:t>
            </a:r>
          </a:p>
          <a:p>
            <a:pPr>
              <a:buNone/>
            </a:pPr>
            <a:r>
              <a:rPr lang="es-ES" dirty="0" smtClean="0"/>
              <a:t>El hijo del Rambam (Abraham ben Rambam) enfatizó que cada persona está exactamente donde se supone que debe estar. </a:t>
            </a: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Esto realza la noción de que nuestras vidas están conectadas con Dios en un sentido momento a momento y que ningún otro ser humano tiene la capacidad de afectar nuestra suerte.</a:t>
            </a:r>
          </a:p>
          <a:p>
            <a:pPr>
              <a:buNone/>
            </a:pPr>
            <a:r>
              <a:rPr lang="es-ES" dirty="0" smtClean="0"/>
              <a:t>Al investigar los celos, otro fenómeno que ha causado una gran destrucción en nuestra historia, son la emuná y el bitajón las que niegan su poder. </a:t>
            </a: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El Rav da una analogía sobre la naturaleza falaz de los celos. </a:t>
            </a:r>
          </a:p>
          <a:p>
            <a:pPr>
              <a:buNone/>
            </a:pPr>
            <a:r>
              <a:rPr lang="es-ES" dirty="0" smtClean="0"/>
              <a:t>Digamos que uno tiene un pie talla 5. Entonces se pone celoso de alguien que tiene un tamaño 9. </a:t>
            </a:r>
          </a:p>
          <a:p>
            <a:pPr>
              <a:buNone/>
            </a:pPr>
            <a:r>
              <a:rPr lang="es-ES" dirty="0" smtClean="0"/>
              <a:t>No tiene sentido. Un pie talla 5 "no entra" en un tamaño 9. Si esta persona usara un tamaño 9, tropezaría, caería y se lastimaría.</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Es lo mismo con nosotros. Tenemos fortalezas personalizadas que solo son adecuadas para nosotros. Si tuviéramos lo que se les asignó a otros, no funcionaríamos correctamente. </a:t>
            </a:r>
          </a:p>
          <a:p>
            <a:pPr>
              <a:buNone/>
            </a:pPr>
            <a:r>
              <a:rPr lang="es-ES" dirty="0" smtClean="0"/>
              <a:t>No se trata de grande o pequeño o excelente o no excelente, se trata de lo que nos queda y lo que podemos manejar para esforzarnos de la manera que sea mejor para nosotros.</a:t>
            </a: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Esto es lo que dijo David (Salmos 118:6), "El Señor está por mí; No temeré. ¿Qué me puede hacer el hombre?” </a:t>
            </a:r>
          </a:p>
          <a:p>
            <a:pPr>
              <a:buNone/>
            </a:pPr>
            <a:r>
              <a:rPr lang="es-ES" dirty="0" smtClean="0"/>
              <a:t>La idea es que cada persona tiene exactamente lo que le conviene y, por lo tanto, no hay necesidad de temer que otros puedan robar sus talentos o que usted necesite robar los talentos de otros.</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Además, la ansiedad y la preocupación se anulan con una bitajón fuerte, ya que Dios nos ha dado lo que necesitamos para sobresalir. </a:t>
            </a:r>
          </a:p>
          <a:p>
            <a:pPr>
              <a:buNone/>
            </a:pPr>
            <a:r>
              <a:rPr lang="es-ES" dirty="0" smtClean="0"/>
              <a:t>Cuando uno observa la raíz de la palabra </a:t>
            </a:r>
            <a:r>
              <a:rPr lang="es-ES" b="1" i="1" dirty="0" smtClean="0"/>
              <a:t>simjá</a:t>
            </a:r>
            <a:r>
              <a:rPr lang="es-ES" dirty="0" smtClean="0"/>
              <a:t>, encuentra </a:t>
            </a:r>
            <a:r>
              <a:rPr lang="es-ES" b="1" i="1" dirty="0" smtClean="0"/>
              <a:t>mojé</a:t>
            </a:r>
            <a:r>
              <a:rPr lang="es-ES" dirty="0" smtClean="0"/>
              <a:t>: eliminar. </a:t>
            </a:r>
          </a:p>
          <a:p>
            <a:pPr>
              <a:buNone/>
            </a:pPr>
            <a:r>
              <a:rPr lang="es-ES" dirty="0" smtClean="0"/>
              <a:t>Simjá ocurre cuando eliminas tu ego y crees que todo es exactamente como se supone que debe ser.</a:t>
            </a: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El rabino Yaakov Harrari desarrolla esta noción del desarrollo del hombre basándose en sus </a:t>
            </a:r>
            <a:r>
              <a:rPr lang="es-ES" sz="3000" i="1" dirty="0" smtClean="0"/>
              <a:t>midot</a:t>
            </a:r>
            <a:r>
              <a:rPr lang="es-ES" sz="3000" dirty="0" smtClean="0"/>
              <a:t> basadas en los escritos de Rav Yisroel Salanter. </a:t>
            </a:r>
          </a:p>
          <a:p>
            <a:pPr>
              <a:buNone/>
            </a:pPr>
            <a:r>
              <a:rPr lang="es-ES" sz="3000" dirty="0" smtClean="0"/>
              <a:t>Si investigas la ira, está arraigada en el hecho de que uno está molesto porque su voluntad no se está cumpliendo. </a:t>
            </a:r>
          </a:p>
          <a:p>
            <a:pPr>
              <a:buNone/>
            </a:pPr>
            <a:r>
              <a:rPr lang="es-ES" sz="3000" dirty="0" smtClean="0"/>
              <a:t>Esto contradice los principios de la </a:t>
            </a:r>
            <a:r>
              <a:rPr lang="es-ES" sz="3000" i="1" dirty="0" smtClean="0"/>
              <a:t>bitajón</a:t>
            </a:r>
            <a:r>
              <a:rPr lang="es-ES" sz="3000" dirty="0" smtClean="0"/>
              <a:t>, porque la voluntad de uno es irrelevante en relación con lo que es el deseo de Dios para la situación. </a:t>
            </a: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La ira muestra arrogancia, lo que indica la creencia en el poder propio.</a:t>
            </a:r>
          </a:p>
          <a:p>
            <a:pPr>
              <a:buNone/>
            </a:pPr>
            <a:r>
              <a:rPr lang="es-ES" dirty="0" smtClean="0"/>
              <a:t>Otro ejemplo sería un hombre de autoridad que necesita que los demás adapten su voluntad. </a:t>
            </a:r>
          </a:p>
          <a:p>
            <a:pPr>
              <a:buNone/>
            </a:pPr>
            <a:r>
              <a:rPr lang="es-ES" dirty="0" smtClean="0"/>
              <a:t>Rechaza la bitajón. </a:t>
            </a:r>
          </a:p>
          <a:p>
            <a:pPr>
              <a:buNone/>
            </a:pPr>
            <a:r>
              <a:rPr lang="es-ES" dirty="0" smtClean="0"/>
              <a:t>Si su voluntad no se cumple, se desanima. </a:t>
            </a: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2800" dirty="0" smtClean="0"/>
              <a:t>Esta es una situación en la que esta persona no se está </a:t>
            </a:r>
            <a:r>
              <a:rPr lang="es-ES" sz="2800" i="1" dirty="0" smtClean="0"/>
              <a:t>mevatel</a:t>
            </a:r>
            <a:r>
              <a:rPr lang="es-ES" sz="2800" dirty="0" smtClean="0"/>
              <a:t>, se cancela a sí misma en relación con lo que Dios desea, ya que se eleva a sí misma para creer que es la causa del cambio con midot aborrecibles.</a:t>
            </a:r>
          </a:p>
          <a:p>
            <a:pPr>
              <a:buNone/>
            </a:pPr>
            <a:r>
              <a:rPr lang="es-ES" sz="2800" dirty="0" smtClean="0"/>
              <a:t>Teniendo en cuenta que uno puede confiar en los principios de emuná y bitajón para ser </a:t>
            </a:r>
            <a:r>
              <a:rPr lang="es-ES" sz="2800" i="1" dirty="0" smtClean="0"/>
              <a:t>metaken </a:t>
            </a:r>
            <a:r>
              <a:rPr lang="es-ES" sz="2800" i="1" dirty="0" smtClean="0"/>
              <a:t>midot –mecanismo para hacer</a:t>
            </a:r>
            <a:r>
              <a:rPr lang="es-ES" sz="2800" dirty="0" smtClean="0"/>
              <a:t>, </a:t>
            </a:r>
            <a:r>
              <a:rPr lang="es-ES" sz="2800" dirty="0" smtClean="0"/>
              <a:t>vale la pena tener siempre en mente un versículo específico enunciado por David. </a:t>
            </a: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El </a:t>
            </a:r>
            <a:r>
              <a:rPr lang="es-ES" dirty="0" smtClean="0"/>
              <a:t>versículo proclama (Salmos 116:10): </a:t>
            </a:r>
            <a:r>
              <a:rPr lang="es-ES" dirty="0" smtClean="0"/>
              <a:t>“He- emanti ki adaber , ani aniti meod – Creí, luego hablé, aun cuando decía: Estoy en demasía afligido”. </a:t>
            </a:r>
          </a:p>
          <a:p>
            <a:pPr>
              <a:buNone/>
            </a:pPr>
            <a:r>
              <a:rPr lang="es-ES" dirty="0" smtClean="0"/>
              <a:t>Impregne </a:t>
            </a:r>
            <a:r>
              <a:rPr lang="es-ES" dirty="0" smtClean="0"/>
              <a:t>en la mente las palabras: “Creí, de modo que hablé”, para instruir que uno siempre debe hablar sobre emuná, ya que conduce al camino del </a:t>
            </a:r>
            <a:r>
              <a:rPr lang="es-ES" i="1" dirty="0" smtClean="0"/>
              <a:t>tikún </a:t>
            </a:r>
            <a:r>
              <a:rPr lang="es-ES" i="1" dirty="0" smtClean="0"/>
              <a:t>ha-midot –corrección de las acciones</a:t>
            </a:r>
            <a:r>
              <a:rPr lang="es-ES" dirty="0" smtClean="0"/>
              <a:t>.</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Los milagros de Egipto impulsan las nociones de </a:t>
            </a:r>
            <a:r>
              <a:rPr lang="es-ES" i="1" dirty="0" smtClean="0"/>
              <a:t>hashgajá pratit- providencia divina, </a:t>
            </a:r>
            <a:r>
              <a:rPr lang="es-ES" dirty="0" smtClean="0"/>
              <a:t>que pueden servir como modelo para purificar nuestros midot</a:t>
            </a:r>
            <a:r>
              <a:rPr lang="es-ES" dirty="0" smtClean="0"/>
              <a:t>.</a:t>
            </a:r>
          </a:p>
          <a:p>
            <a:pPr>
              <a:buNone/>
            </a:pPr>
            <a:r>
              <a:rPr lang="es-ES" dirty="0" smtClean="0"/>
              <a:t>El Séfer Shemot nos cuenta lo siguiente:</a:t>
            </a:r>
          </a:p>
          <a:p>
            <a:pPr>
              <a:buNone/>
            </a:pPr>
            <a:r>
              <a:rPr lang="es-ES" dirty="0" smtClean="0"/>
              <a:t>Sucedió en aquellos días, que Moshe creció y salió a ver a sus hermanos y vio sus cargas. (2:11</a:t>
            </a:r>
            <a:r>
              <a:rPr lang="es-ES" dirty="0" smtClean="0"/>
              <a:t>)</a:t>
            </a: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Al </a:t>
            </a:r>
            <a:r>
              <a:rPr lang="es-ES" dirty="0" smtClean="0"/>
              <a:t>comentar este versículo, el midrash relata que Moshe no sólo observó las cargas de sus hermanos, sino que también se involucró en ayudarlos. [1] </a:t>
            </a:r>
            <a:endParaRPr lang="es-ES" dirty="0" smtClean="0"/>
          </a:p>
          <a:p>
            <a:pPr>
              <a:buNone/>
            </a:pPr>
            <a:r>
              <a:rPr lang="es-ES" dirty="0" smtClean="0"/>
              <a:t>Es </a:t>
            </a:r>
            <a:r>
              <a:rPr lang="es-ES" dirty="0" smtClean="0"/>
              <a:t>interesante notar, sin embargo, que de todas las cosas que Moshe hizo, la Torá elige enfatizar que “vio sus cargas”. ¿Por qué es así? ¡Seguramente fueron sus acciones las que tuvieron importancia!</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Rav Jaim Friedlander escribe que si bien la bondad en última instancia toma la forma de </a:t>
            </a:r>
            <a:r>
              <a:rPr lang="es-ES" i="1" dirty="0" smtClean="0"/>
              <a:t>midot</a:t>
            </a:r>
            <a:r>
              <a:rPr lang="es-ES" dirty="0" smtClean="0"/>
              <a:t>, acciones</a:t>
            </a:r>
            <a:r>
              <a:rPr lang="es-ES" dirty="0" smtClean="0"/>
              <a:t>, su inicio y esencia radica en la facultad de la vista. </a:t>
            </a:r>
            <a:endParaRPr lang="es-ES" dirty="0" smtClean="0"/>
          </a:p>
          <a:p>
            <a:pPr>
              <a:buNone/>
            </a:pPr>
            <a:r>
              <a:rPr lang="es-ES" dirty="0" smtClean="0"/>
              <a:t>Gran </a:t>
            </a:r>
            <a:r>
              <a:rPr lang="es-ES" dirty="0" smtClean="0"/>
              <a:t>parte de lo que determina si una persona realizará o no un acto de bondad comienza con lo que ve, o con lo que no ve. </a:t>
            </a:r>
            <a:endParaRPr lang="es-ES" dirty="0" smtClean="0"/>
          </a:p>
          <a:p>
            <a:pPr>
              <a:buNone/>
            </a:pPr>
            <a:r>
              <a:rPr lang="es-ES" dirty="0" smtClean="0"/>
              <a:t>Esto </a:t>
            </a:r>
            <a:r>
              <a:rPr lang="es-ES" dirty="0" smtClean="0"/>
              <a:t>puede expresarse de una de dos maneras</a:t>
            </a:r>
            <a:r>
              <a:rPr lang="es-ES" dirty="0" smtClean="0"/>
              <a:t>:</a:t>
            </a: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539750" indent="-514350">
              <a:buAutoNum type="arabicPeriod"/>
            </a:pPr>
            <a:r>
              <a:rPr lang="es-ES" dirty="0" smtClean="0"/>
              <a:t>Quizás </a:t>
            </a:r>
            <a:r>
              <a:rPr lang="es-ES" dirty="0" smtClean="0"/>
              <a:t>están tan envueltos en sus propias necesidades y asuntos que simplemente no “ven” o no notan que alguien cercano necesita bondad. </a:t>
            </a:r>
            <a:endParaRPr lang="es-ES" dirty="0" smtClean="0"/>
          </a:p>
          <a:p>
            <a:pPr marL="539750" indent="-514350">
              <a:buNone/>
            </a:pPr>
            <a:r>
              <a:rPr lang="es-ES" dirty="0" smtClean="0"/>
              <a:t>En </a:t>
            </a:r>
            <a:r>
              <a:rPr lang="es-ES" dirty="0" smtClean="0"/>
              <a:t>esa mentalidad, la atención que prestan a los demás solo se centra en lo que esa persona puede hacer por ellos, no al revés.</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t>2. Tal vez su egocentrismo los lleva a devaluar a los demás y a no considerarlos dignos receptores de su bondad. En este sentido, incluso cuando miran a otra persona y notan sus necesidades, no “ven” a alguien de valor que merezca su generosidad.[2</a:t>
            </a:r>
            <a:r>
              <a:rPr lang="es-ES" dirty="0" smtClean="0"/>
              <a:t>]</a:t>
            </a:r>
          </a:p>
          <a:p>
            <a:pPr marL="539750" indent="-514350">
              <a:buNone/>
            </a:pPr>
            <a:r>
              <a:rPr lang="es-ES" dirty="0" smtClean="0"/>
              <a:t>A </a:t>
            </a:r>
            <a:r>
              <a:rPr lang="es-ES" dirty="0" smtClean="0"/>
              <a:t>la luz de esto, podemos apreciar que una persona puede considerarse bondadosa (y en cierto sentido bien puede serlo),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t>pero </a:t>
            </a:r>
            <a:r>
              <a:rPr lang="es-ES" dirty="0" smtClean="0"/>
              <a:t>su visión disminuida le impide alcanzar el verdadero nivel de bondad del que es capaz y la diferencia total que puede hacer en la vida de otras personas. </a:t>
            </a:r>
            <a:endParaRPr lang="es-ES" dirty="0" smtClean="0"/>
          </a:p>
          <a:p>
            <a:pPr marL="539750" indent="-514350">
              <a:buNone/>
            </a:pPr>
            <a:r>
              <a:rPr lang="es-ES" dirty="0" smtClean="0"/>
              <a:t>En </a:t>
            </a:r>
            <a:r>
              <a:rPr lang="es-ES" dirty="0" smtClean="0"/>
              <a:t>verdad, muchas de las oportunidades de la vida para hacer grandes cosas comienzan con el rabillo del ojo.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t>Depende </a:t>
            </a:r>
            <a:r>
              <a:rPr lang="es-ES" dirty="0" smtClean="0"/>
              <a:t>de nosotros si elegimos enfrentarlas, centrándolas claramente, o dar la espalda, permitiendo que desaparezcan por completo de nuestro campo de visión</a:t>
            </a:r>
            <a:r>
              <a:rPr lang="es-ES" dirty="0" smtClean="0"/>
              <a:t>.</a:t>
            </a:r>
          </a:p>
          <a:p>
            <a:pPr marL="539750" indent="-514350">
              <a:buNone/>
            </a:pPr>
            <a:r>
              <a:rPr lang="es-ES" dirty="0" smtClean="0"/>
              <a:t>Con lo anterior en mente, podemos entender que la decisión crítica para Moshe cuando dejó el palacio no fue si ayudar o no, sino si ver o no.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t>Para </a:t>
            </a:r>
            <a:r>
              <a:rPr lang="es-ES" dirty="0" smtClean="0"/>
              <a:t>Moshe habría sido muy fácil ignorar la esclavitud y la miseria que lo rodeaban. Podría haberse quedado en su casa, en el palacio del Faraón, o haber elegido rutas que no contuvieran escenas de aflicción que pudieran perturbar su serenidad o hacerlo sentir incómodo. El atributo que destaca el versículo es el fundamental: que Moshe eligió ver a sus hermanos.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t>Ofrecerse </a:t>
            </a:r>
            <a:r>
              <a:rPr lang="es-ES" dirty="0" smtClean="0"/>
              <a:t>a ayudarlos fue un producto natural de su decisión de admitirlos en su campo de visión</a:t>
            </a:r>
            <a:r>
              <a:rPr lang="es-ES" dirty="0" smtClean="0"/>
              <a:t>.</a:t>
            </a:r>
          </a:p>
          <a:p>
            <a:pPr marL="539750" indent="-514350">
              <a:buNone/>
            </a:pPr>
            <a:r>
              <a:rPr lang="es-ES" dirty="0" smtClean="0"/>
              <a:t>Al </a:t>
            </a:r>
            <a:r>
              <a:rPr lang="es-ES" dirty="0" smtClean="0"/>
              <a:t>identificar el concepto de “ver” como la raíz de los actos de bondad de Moshe, el midrash nos enseña dos ideas fundamentales y relacionadas</a:t>
            </a:r>
            <a:r>
              <a:rPr lang="es-ES" dirty="0" smtClean="0"/>
              <a:t>:</a:t>
            </a:r>
          </a:p>
          <a:p>
            <a:pPr marL="539750" indent="-514350">
              <a:buNone/>
            </a:pP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539750" indent="-514350">
              <a:buAutoNum type="arabicPeriod"/>
            </a:pPr>
            <a:r>
              <a:rPr lang="es-ES" dirty="0" smtClean="0"/>
              <a:t>La </a:t>
            </a:r>
            <a:r>
              <a:rPr lang="es-ES" dirty="0" smtClean="0"/>
              <a:t>bondad que hacemos es producto de las cosas que vemos</a:t>
            </a:r>
            <a:r>
              <a:rPr lang="es-ES" dirty="0" smtClean="0"/>
              <a:t>.</a:t>
            </a:r>
          </a:p>
          <a:p>
            <a:pPr marL="539750" indent="-514350">
              <a:buAutoNum type="arabicPeriod"/>
            </a:pPr>
            <a:r>
              <a:rPr lang="es-ES" dirty="0" smtClean="0"/>
              <a:t>2</a:t>
            </a:r>
            <a:r>
              <a:rPr lang="es-ES" dirty="0" smtClean="0"/>
              <a:t>. Las cosas que vemos son producto de lo que elegimos ver</a:t>
            </a:r>
            <a:r>
              <a:rPr lang="es-ES" dirty="0" smtClean="0"/>
              <a:t>.</a:t>
            </a:r>
          </a:p>
          <a:p>
            <a:pPr marL="539750" indent="-514350">
              <a:buNone/>
            </a:pPr>
            <a:r>
              <a:rPr lang="es-ES" dirty="0" smtClean="0"/>
              <a:t>Todos </a:t>
            </a:r>
            <a:r>
              <a:rPr lang="es-ES" dirty="0" smtClean="0"/>
              <a:t>tenemos una enorme capacidad y potencial para hacer el bien y traer bendiciones al mundo.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t>Con </a:t>
            </a:r>
            <a:r>
              <a:rPr lang="es-ES" dirty="0" smtClean="0"/>
              <a:t>ese fin, hacemos bien en tomar nota de la cualidad que la Torá destacó por primera vez con respecto a Moshe </a:t>
            </a:r>
            <a:r>
              <a:rPr lang="es-ES" dirty="0" smtClean="0"/>
              <a:t>Rabeinu, </a:t>
            </a:r>
            <a:r>
              <a:rPr lang="es-ES" dirty="0" smtClean="0"/>
              <a:t>y tratar de emularlo desarrollando un ojo para la bondad</a:t>
            </a:r>
            <a:r>
              <a:rPr lang="es-ES" dirty="0" smtClean="0"/>
              <a:t>.</a:t>
            </a:r>
          </a:p>
          <a:p>
            <a:pPr marL="539750" indent="-514350">
              <a:buNone/>
            </a:pPr>
            <a:r>
              <a:rPr lang="es-ES" dirty="0" smtClean="0"/>
              <a:t>[</a:t>
            </a:r>
            <a:r>
              <a:rPr lang="es-ES" dirty="0" smtClean="0"/>
              <a:t>1] Shemot Rabá 1:27</a:t>
            </a:r>
            <a:r>
              <a:rPr lang="es-ES" dirty="0" smtClean="0"/>
              <a:t>.</a:t>
            </a:r>
          </a:p>
          <a:p>
            <a:pPr marL="539750" indent="-514350">
              <a:buNone/>
            </a:pPr>
            <a:r>
              <a:rPr lang="es-ES" dirty="0" smtClean="0"/>
              <a:t>[</a:t>
            </a:r>
            <a:r>
              <a:rPr lang="es-ES" dirty="0" smtClean="0"/>
              <a:t>2] </a:t>
            </a:r>
            <a:r>
              <a:rPr lang="es-ES" dirty="0" smtClean="0"/>
              <a:t>Siftei </a:t>
            </a:r>
            <a:r>
              <a:rPr lang="es-ES" dirty="0" smtClean="0"/>
              <a:t>Jaim, Moadim vol. 3, págs. 154-155.</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539750" indent="-514350">
              <a:buNone/>
            </a:pPr>
            <a:endParaRPr lang="en-US" dirty="0" smtClean="0"/>
          </a:p>
        </p:txBody>
      </p:sp>
      <p:pic>
        <p:nvPicPr>
          <p:cNvPr id="2050" name="Picture 2"/>
          <p:cNvPicPr>
            <a:picLocks noChangeAspect="1" noChangeArrowheads="1"/>
          </p:cNvPicPr>
          <p:nvPr/>
        </p:nvPicPr>
        <p:blipFill>
          <a:blip r:embed="rId3"/>
          <a:srcRect/>
          <a:stretch>
            <a:fillRect/>
          </a:stretch>
        </p:blipFill>
        <p:spPr bwMode="auto">
          <a:xfrm>
            <a:off x="154127" y="1445750"/>
            <a:ext cx="8838480" cy="4967415"/>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lvl="0" algn="ctr">
              <a:lnSpc>
                <a:spcPct val="90000"/>
              </a:lnSpc>
              <a:buNone/>
            </a:pPr>
            <a:r>
              <a:rPr lang="en-US" sz="4000" b="1" dirty="0" smtClean="0">
                <a:solidFill>
                  <a:srgbClr val="FF0000"/>
                </a:solidFill>
                <a:effectLst>
                  <a:outerShdw blurRad="38100" dist="38100" dir="2700000" algn="tl">
                    <a:srgbClr val="000000">
                      <a:alpha val="43137"/>
                    </a:srgbClr>
                  </a:outerShdw>
                </a:effectLst>
              </a:rPr>
              <a:t>Israel Retoñará y Florecerá</a:t>
            </a:r>
          </a:p>
          <a:p>
            <a:pPr>
              <a:buNone/>
            </a:pPr>
            <a:r>
              <a:rPr lang="es-ES" dirty="0" smtClean="0"/>
              <a:t>Haftará </a:t>
            </a:r>
            <a:r>
              <a:rPr lang="es-ES" dirty="0" smtClean="0"/>
              <a:t>para </a:t>
            </a:r>
            <a:r>
              <a:rPr lang="es-ES" dirty="0" smtClean="0"/>
              <a:t>Shemot</a:t>
            </a:r>
          </a:p>
          <a:p>
            <a:pPr>
              <a:buNone/>
            </a:pPr>
            <a:r>
              <a:rPr lang="es-ES" dirty="0" smtClean="0"/>
              <a:t>Promesas </a:t>
            </a:r>
            <a:r>
              <a:rPr lang="es-ES" dirty="0" smtClean="0"/>
              <a:t>de esperanza, amenazas de destrucción</a:t>
            </a:r>
            <a:r>
              <a:rPr lang="es-ES" dirty="0" smtClean="0"/>
              <a:t>.</a:t>
            </a:r>
          </a:p>
          <a:p>
            <a:pPr>
              <a:buNone/>
            </a:pPr>
            <a:r>
              <a:rPr lang="es-ES" dirty="0" smtClean="0"/>
              <a:t>Samaria</a:t>
            </a:r>
            <a:r>
              <a:rPr lang="es-ES" dirty="0" smtClean="0"/>
              <a:t>, la capital del Reino del Norte de Israel, fue destruida por los asirios en el año 721 </a:t>
            </a:r>
            <a:r>
              <a:rPr lang="es-ES" dirty="0" smtClean="0"/>
              <a:t>a.e.c. </a:t>
            </a: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En </a:t>
            </a:r>
            <a:r>
              <a:rPr lang="es-ES" sz="2900" dirty="0" smtClean="0"/>
              <a:t>la Haftará leída por los judíos asquenazíes esta semana, Isaías da una profecía sobre Israel, explicando por qué cayó ante sus enemigos, pero también dando esperanza para un futuro de redención</a:t>
            </a:r>
            <a:r>
              <a:rPr lang="es-ES" sz="2900" dirty="0" smtClean="0"/>
              <a:t>.</a:t>
            </a:r>
          </a:p>
          <a:p>
            <a:pPr>
              <a:buNone/>
            </a:pPr>
            <a:r>
              <a:rPr lang="es-ES" sz="2900" dirty="0" smtClean="0"/>
              <a:t>Aunque la preocupación principal de Isaías es traer un mensaje de fatalidad para Israel, comienza señalando que eventualmente, “Israel retoñará y florecerá, y la faz del mundo estará cubierta de fruto” </a:t>
            </a:r>
            <a:r>
              <a:rPr lang="es-ES" sz="2400" b="1" dirty="0" smtClean="0"/>
              <a:t>(Isaías 27:6</a:t>
            </a:r>
            <a:r>
              <a:rPr lang="es-ES" sz="2400" b="1" dirty="0" smtClean="0"/>
              <a:t>).</a:t>
            </a:r>
            <a:endParaRPr lang="es-ES" sz="2900" b="1" dirty="0" smtClean="0"/>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Inmediatamente </a:t>
            </a:r>
            <a:r>
              <a:rPr lang="es-ES" dirty="0" smtClean="0"/>
              <a:t>después de esta declaración de redención venidera, Isaías se lanza a una diatriba contra los israelitas y su adoración a la diosa siria Asera. </a:t>
            </a:r>
            <a:endParaRPr lang="es-ES" dirty="0" smtClean="0"/>
          </a:p>
          <a:p>
            <a:pPr>
              <a:buNone/>
            </a:pPr>
            <a:r>
              <a:rPr lang="es-ES" dirty="0" smtClean="0"/>
              <a:t>Castiga </a:t>
            </a:r>
            <a:r>
              <a:rPr lang="es-ES" dirty="0" smtClean="0"/>
              <a:t>a los líderes y sacerdotes de Israel, llamándolos borrachos, lo que implica que su juicio es pobre. </a:t>
            </a:r>
            <a:endParaRPr lang="es-ES" dirty="0" smtClean="0"/>
          </a:p>
          <a:p>
            <a:pPr>
              <a:buNone/>
            </a:pPr>
            <a:r>
              <a:rPr lang="es-ES" dirty="0" smtClean="0"/>
              <a:t>Isaías </a:t>
            </a:r>
            <a:r>
              <a:rPr lang="es-ES" dirty="0" smtClean="0"/>
              <a:t>está completamente disgustado por el comportamiento de los israelitas, y dice: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a:t>
            </a:r>
            <a:r>
              <a:rPr lang="es-ES" dirty="0" smtClean="0"/>
              <a:t>Todas las mesas están cubiertas de vómito y suciedad, y no queda espacio” </a:t>
            </a:r>
            <a:r>
              <a:rPr lang="es-ES" sz="2400" b="1" dirty="0" smtClean="0"/>
              <a:t>(Isaías 28:8</a:t>
            </a:r>
            <a:r>
              <a:rPr lang="es-ES" sz="2400" b="1" dirty="0" smtClean="0"/>
              <a:t>).</a:t>
            </a:r>
            <a:endParaRPr lang="es-ES" b="1" dirty="0" smtClean="0"/>
          </a:p>
          <a:p>
            <a:pPr>
              <a:buNone/>
            </a:pPr>
            <a:r>
              <a:rPr lang="es-ES" dirty="0" smtClean="0"/>
              <a:t>Pero el pueblo no es receptivo a las palabras del profeta, e Isaías promete que mientras se nieguen a arrepentirse, “caerán hacia atrás, y serán heridos, </a:t>
            </a:r>
            <a:r>
              <a:rPr lang="es-ES" dirty="0" smtClean="0"/>
              <a:t>lesionados y </a:t>
            </a:r>
            <a:r>
              <a:rPr lang="es-ES" dirty="0" smtClean="0"/>
              <a:t>atrapados” </a:t>
            </a:r>
            <a:r>
              <a:rPr lang="es-ES" sz="2400" b="1" dirty="0" smtClean="0"/>
              <a:t>(Isaías 28:13</a:t>
            </a:r>
            <a:r>
              <a:rPr lang="es-ES" sz="2400" b="1" dirty="0" smtClean="0"/>
              <a:t>).</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Aunque </a:t>
            </a:r>
            <a:r>
              <a:rPr lang="es-ES" dirty="0" smtClean="0"/>
              <a:t>mucho de lo que Isaías tiene para decir es pesimista y </a:t>
            </a:r>
            <a:r>
              <a:rPr lang="es-ES" dirty="0" smtClean="0"/>
              <a:t>con enojo, </a:t>
            </a:r>
            <a:r>
              <a:rPr lang="es-ES" dirty="0" smtClean="0"/>
              <a:t>los rabinos decidieron terminar la haftará con dos líneas de un capítulo posterior </a:t>
            </a:r>
            <a:r>
              <a:rPr lang="es-ES" sz="2400" b="1" dirty="0" smtClean="0"/>
              <a:t>(Isaías 29:22-23). </a:t>
            </a:r>
            <a:endParaRPr lang="es-ES" b="1" dirty="0" smtClean="0"/>
          </a:p>
          <a:p>
            <a:pPr>
              <a:buNone/>
            </a:pPr>
            <a:r>
              <a:rPr lang="es-ES" dirty="0" smtClean="0"/>
              <a:t>​​</a:t>
            </a:r>
            <a:r>
              <a:rPr lang="es-ES" dirty="0" smtClean="0"/>
              <a:t>Estas líneas enfatizan la redención que vendrá al pueblo de parte de Dios, tal como vino para Abraham y sus descendientes.</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2800" i="1" dirty="0" smtClean="0"/>
              <a:t>Conexión con Parashat </a:t>
            </a:r>
            <a:r>
              <a:rPr lang="es-ES" sz="2800" i="1" dirty="0" smtClean="0"/>
              <a:t>Shemot</a:t>
            </a:r>
          </a:p>
          <a:p>
            <a:pPr>
              <a:buNone/>
            </a:pPr>
            <a:r>
              <a:rPr lang="es-ES" sz="2800" dirty="0" smtClean="0"/>
              <a:t>En </a:t>
            </a:r>
            <a:r>
              <a:rPr lang="es-ES" sz="2800" dirty="0" smtClean="0"/>
              <a:t>Parashat Shemot el pueblo de Israel es esclavizado por los egipcios, sufriendo mucho a manos de otros. Finalmente, llega Moisés y comienza a llevar al pueblo hacia la redención</a:t>
            </a:r>
            <a:r>
              <a:rPr lang="es-ES" sz="2800" dirty="0" smtClean="0"/>
              <a:t>.</a:t>
            </a:r>
          </a:p>
          <a:p>
            <a:pPr>
              <a:buNone/>
            </a:pPr>
            <a:r>
              <a:rPr lang="es-ES" sz="2800" dirty="0" smtClean="0"/>
              <a:t>De </a:t>
            </a:r>
            <a:r>
              <a:rPr lang="es-ES" sz="2800" dirty="0" smtClean="0"/>
              <a:t>manera similar, en Isaías, el pueblo del Reino de Israel sufrió mucho, aunque en este caso se trata de un sufrimiento provocado por su propia falta de fe en Dios y por la corrupción y la codicia de sus líderes. </a:t>
            </a:r>
            <a:endParaRPr lang="es-ES" sz="2800" dirty="0" smtClean="0"/>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Isaías </a:t>
            </a:r>
            <a:r>
              <a:rPr lang="es-ES" dirty="0" smtClean="0"/>
              <a:t>les trae un mensaje de esperanza y redención</a:t>
            </a:r>
            <a:r>
              <a:rPr lang="es-ES" dirty="0" smtClean="0"/>
              <a:t>.</a:t>
            </a:r>
          </a:p>
          <a:p>
            <a:pPr>
              <a:buNone/>
            </a:pPr>
            <a:r>
              <a:rPr lang="es-ES" i="1" dirty="0" smtClean="0"/>
              <a:t>Jeremías como </a:t>
            </a:r>
            <a:r>
              <a:rPr lang="es-ES" i="1" dirty="0" smtClean="0"/>
              <a:t>Moisés</a:t>
            </a:r>
          </a:p>
          <a:p>
            <a:pPr>
              <a:buNone/>
            </a:pPr>
            <a:r>
              <a:rPr lang="es-ES" dirty="0" smtClean="0"/>
              <a:t>En </a:t>
            </a:r>
            <a:r>
              <a:rPr lang="es-ES" dirty="0" smtClean="0"/>
              <a:t>las congregaciones sefardíes, la Haftará se toma del comienzo del Libro de Jeremías. Cuando Dios comienza a hablarle a Jeremías y le encarga una misión, Jeremías se muestra reticente a recibir la palabra de Dios.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Al </a:t>
            </a:r>
            <a:r>
              <a:rPr lang="es-ES" sz="3600" dirty="0" smtClean="0"/>
              <a:t>igual que Moisés, Jeremías le dice a Dios que no será un buen mensajero. Es solo un niño, protesta</a:t>
            </a:r>
            <a:r>
              <a:rPr lang="es-ES" sz="3600" dirty="0" smtClean="0"/>
              <a:t>.</a:t>
            </a:r>
          </a:p>
          <a:p>
            <a:pPr>
              <a:buNone/>
            </a:pPr>
            <a:r>
              <a:rPr lang="es-ES" sz="3600" dirty="0" smtClean="0"/>
              <a:t>Pero Dios no acepta un no por respuesta e inmediatamente le da a Jeremías dos visiones metafóricas de una rama de almendro y una olla humeante. </a:t>
            </a:r>
            <a:endParaRPr lang="es-ES" sz="3600" dirty="0" smtClean="0"/>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Estas </a:t>
            </a:r>
            <a:r>
              <a:rPr lang="es-ES" sz="3000" dirty="0" smtClean="0"/>
              <a:t>visiones tienen como objetivo motivar a Jeremías a abrazar su misión e inspirarlo a ir a Jerusalén, donde recordará al pueblo que no deshonre a Dios y que no coma de los primeros frutos que están apartados para Dios</a:t>
            </a:r>
            <a:r>
              <a:rPr lang="es-ES" sz="3000" dirty="0" smtClean="0"/>
              <a:t>.</a:t>
            </a:r>
          </a:p>
          <a:p>
            <a:pPr>
              <a:buNone/>
            </a:pPr>
            <a:r>
              <a:rPr lang="es-ES" sz="3000" dirty="0" smtClean="0"/>
              <a:t>El liderazgo de Jeremías y la forma en que es ungido como líder son paralelos al encuentro inicial de Moisés con Dios y su ascenso a líder de los israelitas</a:t>
            </a:r>
            <a:r>
              <a:rPr lang="es-ES" sz="3000" dirty="0" smtClean="0"/>
              <a:t>.</a:t>
            </a: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Veamos algunos comentarios sobre Isaías:</a:t>
            </a:r>
          </a:p>
          <a:p>
            <a:pPr>
              <a:buNone/>
            </a:pPr>
            <a:r>
              <a:rPr lang="es-ES" sz="2800" b="1" i="1" dirty="0" smtClean="0"/>
              <a:t>Ein </a:t>
            </a:r>
            <a:r>
              <a:rPr lang="es-ES" sz="2800" b="1" i="1" dirty="0" smtClean="0"/>
              <a:t>Yaakov (Edición Glick), Shabat 22:2(Fol. 146a) </a:t>
            </a:r>
            <a:endParaRPr lang="es-ES" sz="2800" b="1" i="1" dirty="0" smtClean="0"/>
          </a:p>
          <a:p>
            <a:pPr>
              <a:buNone/>
            </a:pPr>
            <a:r>
              <a:rPr lang="es-ES" dirty="0" smtClean="0"/>
              <a:t>En </a:t>
            </a:r>
            <a:r>
              <a:rPr lang="es-ES" dirty="0" smtClean="0"/>
              <a:t>el futuro, Jacob aún echará raíces; Israel retoñará y florecerá (Is. 27, 6). </a:t>
            </a:r>
            <a:endParaRPr lang="es-ES" dirty="0" smtClean="0"/>
          </a:p>
          <a:p>
            <a:pPr>
              <a:buNone/>
            </a:pPr>
            <a:r>
              <a:rPr lang="es-ES" dirty="0" smtClean="0"/>
              <a:t>R</a:t>
            </a:r>
            <a:r>
              <a:rPr lang="es-ES" dirty="0" smtClean="0"/>
              <a:t>. </a:t>
            </a:r>
            <a:r>
              <a:rPr lang="es-ES" dirty="0" smtClean="0"/>
              <a:t>Yosef </a:t>
            </a:r>
            <a:r>
              <a:rPr lang="es-ES" dirty="0" smtClean="0"/>
              <a:t>recitó una </a:t>
            </a:r>
            <a:r>
              <a:rPr lang="es-ES" dirty="0" smtClean="0"/>
              <a:t>Baraita </a:t>
            </a:r>
            <a:r>
              <a:rPr lang="es-ES" dirty="0" smtClean="0"/>
              <a:t>que esto se refiere a los eruditos babilónicos, que dan forma a los capullos y flores para la Torá (reavivan el aprendizaje).</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600" b="1" i="1" dirty="0" smtClean="0"/>
              <a:t>Targum Jonathan sobre Isaías </a:t>
            </a:r>
            <a:r>
              <a:rPr lang="es-ES" sz="3600" b="1" i="1" dirty="0" smtClean="0"/>
              <a:t>27:6</a:t>
            </a:r>
          </a:p>
          <a:p>
            <a:pPr>
              <a:buNone/>
            </a:pPr>
            <a:r>
              <a:rPr lang="es-ES" sz="3600" dirty="0" smtClean="0"/>
              <a:t>Serán </a:t>
            </a:r>
            <a:r>
              <a:rPr lang="es-ES" sz="3600" dirty="0" smtClean="0"/>
              <a:t>reunidos de en medio de su cautiverio y regresarán a su país; allí nacerán hijos a la casa de Jacob; los de la casa de Israel serán fructíferos y se multiplicarán; Los hijos de sus hijos llenarán la faz del mundo</a:t>
            </a:r>
            <a:r>
              <a:rPr lang="es-ES" sz="3600" dirty="0" smtClean="0"/>
              <a:t>.</a:t>
            </a:r>
          </a:p>
          <a:p>
            <a:pPr>
              <a:buNone/>
            </a:pP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b="1" i="1" dirty="0" smtClean="0"/>
              <a:t>Pirkei DeRabbi Eliezer </a:t>
            </a:r>
            <a:r>
              <a:rPr lang="es-ES" b="1" i="1" dirty="0" smtClean="0"/>
              <a:t>19:10</a:t>
            </a:r>
          </a:p>
          <a:p>
            <a:pPr>
              <a:buNone/>
            </a:pPr>
            <a:r>
              <a:rPr lang="es-ES" i="1" dirty="0" smtClean="0"/>
              <a:t>"</a:t>
            </a:r>
            <a:r>
              <a:rPr lang="es-ES" i="1" dirty="0" smtClean="0"/>
              <a:t>Cuando los malvados brotan como la hierba" </a:t>
            </a:r>
            <a:r>
              <a:rPr lang="es-ES" sz="2400" b="1" dirty="0" smtClean="0"/>
              <a:t>(Salmo 92:7). </a:t>
            </a:r>
            <a:endParaRPr lang="es-ES" b="1" dirty="0" smtClean="0"/>
          </a:p>
          <a:p>
            <a:pPr>
              <a:buNone/>
            </a:pPr>
            <a:r>
              <a:rPr lang="es-ES" dirty="0" smtClean="0"/>
              <a:t>Es </a:t>
            </a:r>
            <a:r>
              <a:rPr lang="es-ES" dirty="0" smtClean="0"/>
              <a:t>cierto que Tú, Señor, ves a los malvados, que son tan numerosos como la hierba para cubrir la faz de toda la tierra, y todos los adoradores de ídolos florecen, (Tú sabes) que ellos y sus obras son una mala iniquidad para los días del Mesías.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El </a:t>
            </a:r>
            <a:r>
              <a:rPr lang="es-ES" dirty="0" smtClean="0"/>
              <a:t>Santo, bendito sea, sólo los ha multiplicado para destruirlos de este mundo y del mundo venidero, como está dicho: "Para destruirlos para siempre jamás. Y tú, Señor, estás en lo alto por siempre jamás" </a:t>
            </a:r>
            <a:r>
              <a:rPr lang="es-ES" sz="2400" b="1" dirty="0" smtClean="0"/>
              <a:t>(Salmo 92:7, 8). </a:t>
            </a:r>
            <a:endParaRPr lang="es-ES" b="1" dirty="0" smtClean="0"/>
          </a:p>
          <a:p>
            <a:pPr>
              <a:buNone/>
            </a:pPr>
            <a:r>
              <a:rPr lang="es-ES" sz="3100" dirty="0" smtClean="0"/>
              <a:t>David </a:t>
            </a:r>
            <a:r>
              <a:rPr lang="es-ES" sz="3100" dirty="0" smtClean="0"/>
              <a:t>vio que los malvados se multiplicaban como la hierba, hasta cubrir la faz de toda la tierra, y que todos los adoradores de ídolos florecían, y que ellos y sus obras eran iniquidad, </a:t>
            </a:r>
            <a:endParaRPr lang="es-ES" sz="3100" dirty="0" smtClean="0"/>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2950" dirty="0" smtClean="0"/>
              <a:t>y </a:t>
            </a:r>
            <a:r>
              <a:rPr lang="es-ES" sz="2950" dirty="0" smtClean="0"/>
              <a:t>no dijo "Aleluya" ("Alabad al Señor") hasta que percibió que en el futuro serían destruidos de este mundo y del mundo venidero; y dijo "Aleluya", como está dicho: "Los pecadores serán consumidos de la tierra, y los malvados ya no existirán. Bendice, alma mía, al Señor. Alabad al Señor" </a:t>
            </a:r>
            <a:r>
              <a:rPr lang="es-ES" sz="2400" b="1" dirty="0" smtClean="0"/>
              <a:t>(Sal. 104:35). </a:t>
            </a:r>
            <a:endParaRPr lang="es-ES" b="1" dirty="0" smtClean="0"/>
          </a:p>
          <a:p>
            <a:pPr>
              <a:buNone/>
            </a:pPr>
            <a:r>
              <a:rPr lang="es-ES" sz="2950" dirty="0" smtClean="0"/>
              <a:t>(</a:t>
            </a:r>
            <a:r>
              <a:rPr lang="es-ES" sz="2950" dirty="0" smtClean="0"/>
              <a:t>Entonces Él será) Rey exaltado en las alturas y en las profundidades, como está dicho: "Y tú, oh Señor, estás en lo alto por los siglos" </a:t>
            </a:r>
            <a:r>
              <a:rPr lang="es-ES" sz="2400" b="1" dirty="0" smtClean="0"/>
              <a:t>(Sal. 92:8).</a:t>
            </a:r>
            <a:endParaRPr lang="es-ES" b="1" dirty="0" smtClean="0"/>
          </a:p>
          <a:p>
            <a:pPr>
              <a:buNone/>
            </a:pP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2900" i="1" dirty="0" smtClean="0"/>
              <a:t>[</a:t>
            </a:r>
            <a:r>
              <a:rPr lang="es-ES" sz="2900" i="1" dirty="0" smtClean="0"/>
              <a:t>En los días] venideros Jacob echará raíces</a:t>
            </a:r>
            <a:r>
              <a:rPr lang="es-ES" sz="2900" i="1" dirty="0" smtClean="0"/>
              <a:t>, Israel </a:t>
            </a:r>
            <a:r>
              <a:rPr lang="es-ES" sz="2900" i="1" dirty="0" smtClean="0"/>
              <a:t>brotará y florecerá</a:t>
            </a:r>
            <a:r>
              <a:rPr lang="es-ES" sz="2900" i="1" dirty="0" smtClean="0"/>
              <a:t>, y </a:t>
            </a:r>
            <a:r>
              <a:rPr lang="es-ES" sz="2900" i="1" dirty="0" smtClean="0"/>
              <a:t>la faz del </a:t>
            </a:r>
            <a:r>
              <a:rPr lang="es-ES" sz="2900" i="1" dirty="0" smtClean="0"/>
              <a:t>mundo se </a:t>
            </a:r>
            <a:r>
              <a:rPr lang="es-ES" sz="2900" i="1" dirty="0" smtClean="0"/>
              <a:t>cubrirá de frutos</a:t>
            </a:r>
            <a:r>
              <a:rPr lang="es-ES" sz="2900" i="1" dirty="0" smtClean="0"/>
              <a:t>. </a:t>
            </a:r>
            <a:r>
              <a:rPr lang="es-ES" sz="2400" b="1" dirty="0" smtClean="0"/>
              <a:t>Isaías 27:6</a:t>
            </a:r>
            <a:endParaRPr lang="es-ES" b="1" dirty="0" smtClean="0"/>
          </a:p>
          <a:p>
            <a:pPr>
              <a:buNone/>
            </a:pPr>
            <a:r>
              <a:rPr lang="es-ES" sz="3000" b="1" i="1" dirty="0" smtClean="0"/>
              <a:t>Shabat 145b:15</a:t>
            </a:r>
          </a:p>
          <a:p>
            <a:pPr>
              <a:buNone/>
            </a:pPr>
            <a:r>
              <a:rPr lang="es-ES" sz="2900" dirty="0" smtClean="0"/>
              <a:t>¿</a:t>
            </a:r>
            <a:r>
              <a:rPr lang="es-ES" sz="2900" dirty="0" smtClean="0"/>
              <a:t>Por qué razón se distinguen los eruditos de la Torá en Babilonia por una vestimenta especial? Porque no son nativos de ese lugar y por lo tanto requieren una vestimenta especial para distinguirse, como dice la gente en la expresión popular: </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En </a:t>
            </a:r>
            <a:r>
              <a:rPr lang="es-ES" sz="2900" dirty="0" smtClean="0"/>
              <a:t>mi propia ciudad, soy honrado por mi nombre; en un lugar que no es mi propia ciudad, soy honrado por mi vestimenta. </a:t>
            </a:r>
            <a:endParaRPr lang="es-ES" sz="2900" dirty="0" smtClean="0"/>
          </a:p>
          <a:p>
            <a:pPr>
              <a:buNone/>
            </a:pPr>
            <a:r>
              <a:rPr lang="es-ES" sz="2900" dirty="0" smtClean="0"/>
              <a:t>La </a:t>
            </a:r>
            <a:r>
              <a:rPr lang="es-ES" sz="2900" dirty="0" smtClean="0"/>
              <a:t>Guemará luego elogió a los Sabios de Babilonia interpretando el versículo “En los días venideros Jacob echará raíces, Israel reverdecerá y florecerá” </a:t>
            </a:r>
            <a:r>
              <a:rPr lang="es-ES" sz="2400" b="1" dirty="0" smtClean="0"/>
              <a:t>(Isaías 27:6). </a:t>
            </a:r>
            <a:endParaRPr lang="es-ES" b="1" dirty="0" smtClean="0"/>
          </a:p>
          <a:p>
            <a:pPr>
              <a:buNone/>
            </a:pPr>
            <a:r>
              <a:rPr lang="es-ES" sz="3000" dirty="0" smtClean="0"/>
              <a:t>Rav </a:t>
            </a:r>
            <a:r>
              <a:rPr lang="es-ES" sz="3000" dirty="0" smtClean="0"/>
              <a:t>Yosef enseñó: Estos son los eruditos de la Torá en Babilonia, quienes agregan brotes y flores a la Torá.</a:t>
            </a:r>
            <a:endParaRPr lang="en-U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i="1" dirty="0" smtClean="0"/>
              <a:t>Cuando </a:t>
            </a:r>
            <a:r>
              <a:rPr lang="es-ES" i="1" dirty="0" smtClean="0"/>
              <a:t>su corona se marchita, se quiebran</a:t>
            </a:r>
            <a:r>
              <a:rPr lang="es-ES" i="1" dirty="0" smtClean="0"/>
              <a:t>; Las </a:t>
            </a:r>
            <a:r>
              <a:rPr lang="es-ES" i="1" dirty="0" smtClean="0"/>
              <a:t>mujeres vienen y encienden fuegos con ellos</a:t>
            </a:r>
            <a:r>
              <a:rPr lang="es-ES" i="1" dirty="0" smtClean="0"/>
              <a:t>. Porque </a:t>
            </a:r>
            <a:r>
              <a:rPr lang="es-ES" i="1" dirty="0" smtClean="0"/>
              <a:t>son un pueblo sin entendimiento</a:t>
            </a:r>
            <a:r>
              <a:rPr lang="es-ES" i="1" dirty="0" smtClean="0"/>
              <a:t>; Por eso Su </a:t>
            </a:r>
            <a:r>
              <a:rPr lang="es-ES" i="1" dirty="0" smtClean="0"/>
              <a:t>Hacedor no les tendrá misericordia</a:t>
            </a:r>
            <a:r>
              <a:rPr lang="es-ES" i="1" dirty="0" smtClean="0"/>
              <a:t>, Su </a:t>
            </a:r>
            <a:r>
              <a:rPr lang="es-ES" i="1" dirty="0" smtClean="0"/>
              <a:t>Creador les negará la gracia. </a:t>
            </a:r>
            <a:r>
              <a:rPr lang="es-ES" sz="2400" b="1" dirty="0" smtClean="0"/>
              <a:t>Isaías </a:t>
            </a:r>
            <a:r>
              <a:rPr lang="es-ES" sz="2400" b="1" dirty="0" smtClean="0"/>
              <a:t>27:11</a:t>
            </a:r>
            <a:endParaRPr lang="es-ES" b="1" dirty="0" smtClean="0"/>
          </a:p>
          <a:p>
            <a:pPr>
              <a:buNone/>
            </a:pPr>
            <a:r>
              <a:rPr lang="es-ES" b="1" i="1" dirty="0" smtClean="0"/>
              <a:t>Targum Jonathan sobre Isaías </a:t>
            </a:r>
            <a:r>
              <a:rPr lang="es-ES" b="1" i="1" dirty="0" smtClean="0"/>
              <a:t>27:11</a:t>
            </a:r>
          </a:p>
          <a:p>
            <a:pPr>
              <a:buNone/>
            </a:pPr>
            <a:r>
              <a:rPr lang="es-ES" dirty="0" smtClean="0"/>
              <a:t>Sus </a:t>
            </a:r>
            <a:r>
              <a:rPr lang="es-ES" dirty="0" smtClean="0"/>
              <a:t>ejércitos serán destruidos; y serán confundidos a causa de sus obras, que serán quebrantadas; </a:t>
            </a:r>
            <a:endParaRPr lang="es-ES" dirty="0" smtClean="0"/>
          </a:p>
          <a:p>
            <a:pPr>
              <a:buNone/>
            </a:pP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2800" dirty="0" smtClean="0"/>
              <a:t>las </a:t>
            </a:r>
            <a:r>
              <a:rPr lang="es-ES" sz="2800" dirty="0" smtClean="0"/>
              <a:t>mujeres entrarán en la casa de su idolatría y les enseñarán, porque son un pueblo sin entendimiento; por eso, Aquel que los hizo no tendrá misericordia de ellos, y Aquel que los creó no les mostrará favor</a:t>
            </a:r>
            <a:r>
              <a:rPr lang="es-ES" sz="2800" dirty="0" smtClean="0"/>
              <a:t>.</a:t>
            </a:r>
          </a:p>
          <a:p>
            <a:pPr>
              <a:buNone/>
            </a:pPr>
            <a:r>
              <a:rPr lang="es-ES" sz="2800" b="1" i="1" dirty="0" smtClean="0"/>
              <a:t>Ein Yaakov (Edición Glick), </a:t>
            </a:r>
            <a:r>
              <a:rPr lang="es-ES" sz="2800" b="1" i="1" dirty="0" smtClean="0"/>
              <a:t>Sanedrín 11:14</a:t>
            </a:r>
          </a:p>
          <a:p>
            <a:pPr>
              <a:buNone/>
            </a:pPr>
            <a:r>
              <a:rPr lang="es-ES" sz="2800" dirty="0" smtClean="0"/>
              <a:t>R</a:t>
            </a:r>
            <a:r>
              <a:rPr lang="es-ES" sz="2800" dirty="0" smtClean="0"/>
              <a:t>. </a:t>
            </a:r>
            <a:r>
              <a:rPr lang="es-ES" sz="2800" dirty="0" smtClean="0"/>
              <a:t>Judá </a:t>
            </a:r>
            <a:r>
              <a:rPr lang="es-ES" sz="2800" dirty="0" smtClean="0"/>
              <a:t>dijo en nombre de Rab: "Quien se abstiene de impartir una Halajá a un discípulo es considerado como si le robara la herencia de sus antepasados, pues está dicho </a:t>
            </a:r>
            <a:endParaRPr lang="es-ES" sz="2800" dirty="0" smtClean="0"/>
          </a:p>
          <a:p>
            <a:pPr>
              <a:buNone/>
            </a:pP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a:t>
            </a:r>
            <a:r>
              <a:rPr lang="es-ES" sz="2900" dirty="0" smtClean="0"/>
              <a:t>Deut. 33, 4) La ley que Moisés nos ordenó es la herencia de la congregación de Israel. </a:t>
            </a:r>
            <a:endParaRPr lang="es-ES" sz="2900" dirty="0" smtClean="0"/>
          </a:p>
          <a:p>
            <a:pPr>
              <a:buNone/>
            </a:pPr>
            <a:r>
              <a:rPr lang="es-ES" sz="2900" dirty="0" smtClean="0"/>
              <a:t>Por </a:t>
            </a:r>
            <a:r>
              <a:rPr lang="es-ES" sz="2900" dirty="0" smtClean="0"/>
              <a:t>lo tanto, la ley es considerada como una herencia para todo Israel desde la creación del mundo". </a:t>
            </a:r>
            <a:endParaRPr lang="es-ES" sz="2900" dirty="0" smtClean="0"/>
          </a:p>
          <a:p>
            <a:pPr>
              <a:buNone/>
            </a:pPr>
            <a:r>
              <a:rPr lang="es-ES" sz="2900" dirty="0" smtClean="0"/>
              <a:t>R</a:t>
            </a:r>
            <a:r>
              <a:rPr lang="es-ES" sz="2900" dirty="0" smtClean="0"/>
              <a:t>. Chana b. Bizna, en nombre de R. Simón el Piadoso, dijo: “Aquel que retiene (o niega) la explicación de una Halajá a un discípulo, incluso los embriones en las entrañas de sus madres, maldícelo, como se dice </a:t>
            </a:r>
            <a:r>
              <a:rPr lang="es-ES" sz="2400" b="1" dirty="0" smtClean="0"/>
              <a:t>(Prov. 11, 26)</a:t>
            </a:r>
            <a:endParaRPr lang="en-US" sz="2900" b="1" dirty="0" smtClean="0"/>
          </a:p>
          <a:p>
            <a:pPr>
              <a:buNone/>
            </a:pP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A aquel que retiene el trigo, (Fol. 92) (</a:t>
            </a:r>
            <a:r>
              <a:rPr lang="es-ES" b="1" i="1" dirty="0" smtClean="0"/>
              <a:t>l'om</a:t>
            </a:r>
            <a:r>
              <a:rPr lang="es-ES" dirty="0" smtClean="0"/>
              <a:t>) el pueblo (</a:t>
            </a:r>
            <a:r>
              <a:rPr lang="es-ES" b="1" i="1" dirty="0" smtClean="0"/>
              <a:t>ye'kabuhu</a:t>
            </a:r>
            <a:r>
              <a:rPr lang="es-ES" dirty="0" smtClean="0"/>
              <a:t>) denunciará, y la palabra </a:t>
            </a:r>
            <a:r>
              <a:rPr lang="es-ES" b="1" i="1" dirty="0" smtClean="0"/>
              <a:t>l'am</a:t>
            </a:r>
            <a:r>
              <a:rPr lang="es-ES" dirty="0" smtClean="0"/>
              <a:t> se refiere a embriones, como se dice </a:t>
            </a:r>
            <a:r>
              <a:rPr lang="es-ES" dirty="0" smtClean="0"/>
              <a:t>(Núm. </a:t>
            </a:r>
            <a:r>
              <a:rPr lang="es-ES" dirty="0" smtClean="0"/>
              <a:t>23, 8) </a:t>
            </a:r>
            <a:endParaRPr lang="es-ES" dirty="0" smtClean="0"/>
          </a:p>
          <a:p>
            <a:pPr>
              <a:buNone/>
            </a:pPr>
            <a:r>
              <a:rPr lang="es-ES" dirty="0" smtClean="0"/>
              <a:t>¿</a:t>
            </a:r>
            <a:r>
              <a:rPr lang="es-ES" dirty="0" smtClean="0"/>
              <a:t>Cómo denunciaré (</a:t>
            </a:r>
            <a:r>
              <a:rPr lang="es-ES" b="1" i="1" dirty="0" smtClean="0"/>
              <a:t>Kabo</a:t>
            </a:r>
            <a:r>
              <a:rPr lang="es-ES" dirty="0" smtClean="0"/>
              <a:t>) a quien Dios…, y Bar significa la Torá, como se dice (Sal. 2) Y si uno enseña”. </a:t>
            </a:r>
            <a:endParaRPr lang="es-ES" dirty="0" smtClean="0"/>
          </a:p>
          <a:p>
            <a:pPr>
              <a:buNone/>
            </a:pPr>
            <a:r>
              <a:rPr lang="es-ES" dirty="0" smtClean="0"/>
              <a:t>¿</a:t>
            </a:r>
            <a:r>
              <a:rPr lang="es-ES" dirty="0" smtClean="0"/>
              <a:t>Cuál será su recompensa para tal?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Raba</a:t>
            </a:r>
            <a:r>
              <a:rPr lang="es-ES" dirty="0" smtClean="0"/>
              <a:t>, en nombre de R. Shesheth, dijo: "Será recompensado con la bendición con la que fue bendecido José, como se dice </a:t>
            </a:r>
            <a:r>
              <a:rPr lang="es-ES" sz="2400" b="1" dirty="0" smtClean="0"/>
              <a:t>(Pr. 11, 26). </a:t>
            </a:r>
            <a:r>
              <a:rPr lang="es-ES" dirty="0" smtClean="0"/>
              <a:t>Pero la bendición será acumulada sobre la cabeza de aquel (</a:t>
            </a:r>
            <a:r>
              <a:rPr lang="es-ES" b="1" i="1" dirty="0" smtClean="0"/>
              <a:t>Mashbir</a:t>
            </a:r>
            <a:r>
              <a:rPr lang="es-ES" dirty="0" smtClean="0"/>
              <a:t>) que la venda, y Mashbir se refiere a José; como se dice </a:t>
            </a:r>
            <a:r>
              <a:rPr lang="es-ES" sz="2400" b="1" dirty="0" smtClean="0"/>
              <a:t>(Gen. 48, 6). </a:t>
            </a:r>
            <a:endParaRPr lang="es-ES" b="1" dirty="0" smtClean="0"/>
          </a:p>
          <a:p>
            <a:pPr>
              <a:buNone/>
            </a:pPr>
            <a:r>
              <a:rPr lang="es-ES" dirty="0" smtClean="0"/>
              <a:t>Y </a:t>
            </a:r>
            <a:r>
              <a:rPr lang="es-ES" dirty="0" smtClean="0"/>
              <a:t>José, él era el gobernador de la tierra, él era quien vendía el trigo a todo el pueblo".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R</a:t>
            </a:r>
            <a:r>
              <a:rPr lang="es-ES" sz="3000" dirty="0" smtClean="0"/>
              <a:t>. Shesheth dijo nuevamente: "El que enseña la Torá en este mundo será recompensado enseñándola en el mundo venidero, como se dice </a:t>
            </a:r>
            <a:r>
              <a:rPr lang="es-ES" sz="2400" b="1" dirty="0" smtClean="0"/>
              <a:t>(Prov. 11, 25). </a:t>
            </a:r>
            <a:r>
              <a:rPr lang="es-ES" sz="3000" dirty="0" smtClean="0"/>
              <a:t>El que refresca [a otros] hará lo mismo en el futuro</a:t>
            </a:r>
            <a:r>
              <a:rPr lang="es-ES" sz="3000" dirty="0" smtClean="0"/>
              <a:t>".</a:t>
            </a:r>
          </a:p>
          <a:p>
            <a:pPr>
              <a:buNone/>
            </a:pPr>
            <a:r>
              <a:rPr lang="es-ES" sz="3000" dirty="0" smtClean="0"/>
              <a:t>Mar Zutra dijo: "¿De dónde inferimos la resurrección de la Torá? Se dice </a:t>
            </a:r>
            <a:r>
              <a:rPr lang="es-ES" sz="2400" b="1" dirty="0" smtClean="0"/>
              <a:t>(Deut. 33, 6) </a:t>
            </a:r>
            <a:r>
              <a:rPr lang="es-ES" sz="3000" dirty="0" smtClean="0"/>
              <a:t>Que Rubén viva, y no muera, es decir, que viva en este mundo, y no muera en el mundo venidero". </a:t>
            </a:r>
            <a:endParaRPr lang="es-E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Rabina </a:t>
            </a:r>
            <a:r>
              <a:rPr lang="es-ES" dirty="0" smtClean="0"/>
              <a:t>dice: De lo siguiente </a:t>
            </a:r>
            <a:r>
              <a:rPr lang="es-ES" sz="2400" b="1" dirty="0" smtClean="0"/>
              <a:t>(Dan. 12, 2): </a:t>
            </a:r>
            <a:r>
              <a:rPr lang="es-ES" dirty="0" smtClean="0"/>
              <a:t>Y muchos de los que duermen en el polvo de la tierra despertarán, algunos para la vida eterna, y otros para la desgracia y el aborrecimiento eterno. </a:t>
            </a:r>
            <a:endParaRPr lang="es-ES" dirty="0" smtClean="0"/>
          </a:p>
          <a:p>
            <a:pPr>
              <a:buNone/>
            </a:pPr>
            <a:r>
              <a:rPr lang="es-ES" dirty="0" smtClean="0"/>
              <a:t>Y </a:t>
            </a:r>
            <a:r>
              <a:rPr lang="es-ES" dirty="0" smtClean="0"/>
              <a:t>R. Ashi dijo: De (Ib. ib. 13): Pero tú, ve hacia el final; y descansarás, y te levantarás para tu suerte al final de los días.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R</a:t>
            </a:r>
            <a:r>
              <a:rPr lang="es-ES" dirty="0" smtClean="0"/>
              <a:t>. Elazar dijo: "Un líder de una congregación, que los conduce humildemente, será recompensado al conducirlos en el mundo venidero, como se dice </a:t>
            </a:r>
            <a:r>
              <a:rPr lang="es-ES" sz="2400" b="1" dirty="0" smtClean="0"/>
              <a:t>(Is. 49, 10): </a:t>
            </a:r>
            <a:endParaRPr lang="es-ES" b="1" dirty="0" smtClean="0"/>
          </a:p>
          <a:p>
            <a:pPr>
              <a:buNone/>
            </a:pPr>
            <a:r>
              <a:rPr lang="es-ES" dirty="0" smtClean="0"/>
              <a:t>Porque </a:t>
            </a:r>
            <a:r>
              <a:rPr lang="es-ES" dirty="0" smtClean="0"/>
              <a:t>quien tenga misericordia de ellos los conducirá, y por manantiales de agua los guiará".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R</a:t>
            </a:r>
            <a:r>
              <a:rPr lang="es-ES" dirty="0" smtClean="0"/>
              <a:t>. Elazar dijo nuevamente: "La sabiduría es de gran importancia, ya que fue colocada entre dos nombres divinos </a:t>
            </a:r>
            <a:r>
              <a:rPr lang="es-ES" sz="2400" b="1" dirty="0" smtClean="0"/>
              <a:t>(I Sam. 2, 3): </a:t>
            </a:r>
            <a:endParaRPr lang="es-ES" b="1" dirty="0" smtClean="0"/>
          </a:p>
          <a:p>
            <a:pPr>
              <a:buNone/>
            </a:pPr>
            <a:r>
              <a:rPr lang="es-ES" sz="3000" dirty="0" smtClean="0"/>
              <a:t>Porque </a:t>
            </a:r>
            <a:r>
              <a:rPr lang="es-ES" sz="3000" dirty="0" smtClean="0"/>
              <a:t>un Dios de conocimiento es el Señor". </a:t>
            </a:r>
            <a:endParaRPr lang="es-ES" sz="3000" dirty="0" smtClean="0"/>
          </a:p>
          <a:p>
            <a:pPr>
              <a:buNone/>
            </a:pPr>
            <a:r>
              <a:rPr lang="es-ES" sz="3000" dirty="0" smtClean="0"/>
              <a:t>Otra </a:t>
            </a:r>
            <a:r>
              <a:rPr lang="es-ES" sz="3000" dirty="0" smtClean="0"/>
              <a:t>cosa dijo R. Elazar: “Todo hombre que posee sabiduría puede considerarse como si el Templo hubiera sido construido en sus días, ya que tanto la sabiduría como el templo están colocados entre dos nombres divinos”. </a:t>
            </a:r>
            <a:endParaRPr lang="es-E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R</a:t>
            </a:r>
            <a:r>
              <a:rPr lang="es-ES" dirty="0" smtClean="0"/>
              <a:t>. Elazar dijo además: “El que no posee conocimiento no merece que se le tenga misericordia, como se dice </a:t>
            </a:r>
            <a:r>
              <a:rPr lang="es-ES" sz="2400" b="1" dirty="0" smtClean="0"/>
              <a:t>(Is. 27, 11): </a:t>
            </a:r>
            <a:endParaRPr lang="es-ES" b="1" dirty="0" smtClean="0"/>
          </a:p>
          <a:p>
            <a:pPr>
              <a:buNone/>
            </a:pPr>
            <a:r>
              <a:rPr lang="es-ES" sz="3600" dirty="0" smtClean="0"/>
              <a:t>“</a:t>
            </a:r>
            <a:r>
              <a:rPr lang="es-ES" sz="3600" dirty="0" smtClean="0"/>
              <a:t>Pues no es un pueblo de entendimiento; por eso, quien lo hizo no tendrá compasión de él, y quien lo formó no será misericordioso con él”. </a:t>
            </a:r>
            <a:endParaRPr lang="es-ES" sz="3600" dirty="0" smtClean="0"/>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R</a:t>
            </a:r>
            <a:r>
              <a:rPr lang="es-ES" dirty="0" smtClean="0"/>
              <a:t>. Elazar dijo también: “El que alimenta a alguien que no posee ningún conocimiento, sufrirá como recompensa por ello, como se dice </a:t>
            </a:r>
            <a:r>
              <a:rPr lang="es-ES" sz="2400" b="1" dirty="0" smtClean="0"/>
              <a:t>(Ob. 1, 7): </a:t>
            </a:r>
            <a:r>
              <a:rPr lang="es-ES" sz="3000" dirty="0" smtClean="0"/>
              <a:t>“Quienes comen tu pan te han herido en secreto, no hay entendimiento en ellos”. R. Elazar dijo de nuevo: “Un hombre que no tiene conocimiento finalmente será exiliado, como se dice </a:t>
            </a:r>
            <a:r>
              <a:rPr lang="es-ES" sz="2400" b="1" dirty="0" smtClean="0"/>
              <a:t>(Is. 5, 13): </a:t>
            </a:r>
            <a:r>
              <a:rPr lang="es-ES" dirty="0" smtClean="0"/>
              <a:t>“Por eso mi pueblo es llevado al exilio, por falta de conocimiento”.</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i="1" dirty="0" smtClean="0"/>
              <a:t>Y sucederá en aquel día que Dios los sacudirá desde el río Éufrates hasta el torrente de Egipto; y seréis recogidos uno a uno, hijos de Israel. </a:t>
            </a:r>
            <a:r>
              <a:rPr lang="es-ES" sz="2400" b="1" dirty="0" smtClean="0"/>
              <a:t>Isaías </a:t>
            </a:r>
            <a:r>
              <a:rPr lang="es-ES" sz="2400" b="1" dirty="0" smtClean="0"/>
              <a:t>27:12</a:t>
            </a:r>
            <a:endParaRPr lang="es-ES" b="1" dirty="0" smtClean="0"/>
          </a:p>
          <a:p>
            <a:pPr>
              <a:buNone/>
            </a:pPr>
            <a:r>
              <a:rPr lang="es-ES" dirty="0" smtClean="0"/>
              <a:t>La </a:t>
            </a:r>
            <a:r>
              <a:rPr lang="es-ES" dirty="0" smtClean="0"/>
              <a:t>profecía termina con otra metáfora agrícola, el vaivén de los olivos para hacer caer el fruto: Será en aquel día que el Señor trillará sus aceitunas, un proceso que a veces hace que las ramas más pequeñas se quiebren</a:t>
            </a:r>
            <a:r>
              <a:rPr lang="es-ES" dirty="0" smtClean="0"/>
              <a:t>.</a:t>
            </a: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Dios </a:t>
            </a:r>
            <a:r>
              <a:rPr lang="es-ES" dirty="0" smtClean="0"/>
              <a:t>lo hará en toda la zona, desde el torrente del río en el Este, presumiblemente el río conocido como Shatt </a:t>
            </a:r>
            <a:r>
              <a:rPr lang="es-ES" dirty="0" smtClean="0"/>
              <a:t>al-Arab</a:t>
            </a:r>
            <a:r>
              <a:rPr lang="es-ES" dirty="0" smtClean="0"/>
              <a:t>, formado por la confluencia del Éufrates y el Tigris, que tiene una corriente muy fuerte, hasta el arroyo de Egipto en el Oeste. </a:t>
            </a:r>
            <a:endParaRPr lang="es-ES" dirty="0" smtClean="0"/>
          </a:p>
          <a:p>
            <a:pPr>
              <a:buNone/>
            </a:pPr>
            <a:r>
              <a:rPr lang="es-ES" dirty="0" smtClean="0"/>
              <a:t>Y </a:t>
            </a:r>
            <a:r>
              <a:rPr lang="es-ES" dirty="0" smtClean="0"/>
              <a:t>entonces seréis recogidos uno a uno, como las aceitunas individuales que quedan, hijos de Israel.</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CO" sz="4000" b="1" dirty="0" smtClean="0">
                <a:solidFill>
                  <a:srgbClr val="FF0000"/>
                </a:solidFill>
              </a:rPr>
              <a:t>Una persona con Bitajón</a:t>
            </a:r>
          </a:p>
          <a:p>
            <a:r>
              <a:rPr lang="es-CO" sz="2000" b="1" dirty="0" smtClean="0"/>
              <a:t>Agradecimientos a Shlomo Katz (Torah.org) por la edición de los comentarios.</a:t>
            </a:r>
            <a:endParaRPr lang="en-US" sz="2000" b="1" dirty="0" smtClean="0"/>
          </a:p>
          <a:p>
            <a:r>
              <a:rPr lang="es-CO" dirty="0" smtClean="0"/>
              <a:t>Nuestra Parashá comienza, </a:t>
            </a:r>
            <a:r>
              <a:rPr lang="es-CO" i="1" dirty="0" smtClean="0"/>
              <a:t>“</a:t>
            </a:r>
            <a:r>
              <a:rPr lang="es-CO" b="1" i="1" dirty="0" smtClean="0"/>
              <a:t>Y estos son los nombres de Bnei Yisrael que vienen a Egipto; con Yakov, cada hombre y su casa vinieron". </a:t>
            </a:r>
          </a:p>
          <a:p>
            <a:r>
              <a:rPr lang="es-CO" dirty="0" smtClean="0"/>
              <a:t>Midrash Rabá comenta: Así está escrito </a:t>
            </a:r>
            <a:r>
              <a:rPr lang="es-CO" sz="2400" b="1" dirty="0" smtClean="0"/>
              <a:t>(Mishlei 13:24), </a:t>
            </a:r>
            <a:r>
              <a:rPr lang="es-CO" dirty="0" smtClean="0"/>
              <a:t>"El que ama [a su hijo] lo disciplina en su juventud". </a:t>
            </a:r>
            <a:r>
              <a:rPr lang="es-CO" sz="2400" b="1" dirty="0" smtClean="0"/>
              <a:t>[Hasta aquí del Midrash]</a:t>
            </a:r>
            <a:endParaRPr lang="en-US" b="1" dirty="0" smtClean="0"/>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dirty="0" smtClean="0"/>
              <a:t>¿Qué tiene que ver un verso con el otro? </a:t>
            </a:r>
          </a:p>
          <a:p>
            <a:r>
              <a:rPr lang="es-CO" dirty="0" smtClean="0"/>
              <a:t>R ’Eliezer Dan </a:t>
            </a:r>
            <a:r>
              <a:rPr lang="es-CO" dirty="0" err="1" smtClean="0"/>
              <a:t>Ralbag</a:t>
            </a:r>
            <a:r>
              <a:rPr lang="es-CO" dirty="0" smtClean="0"/>
              <a:t> z"l (1832-1895; Yerushalayim) responde: </a:t>
            </a:r>
          </a:p>
          <a:p>
            <a:r>
              <a:rPr lang="es-CO" dirty="0" smtClean="0"/>
              <a:t>Al Midrash le molesta el verso que se refiere primero a "Bnei Yisrael" y luego a "Yakov". Después de todo, ¡fueron primero los hijos de Yakov, y solo más tarde, la nación de Bnei Yisrael!</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dirty="0" smtClean="0"/>
              <a:t>A esto, el Midrash responde: "El que ama a su hijo lo disciplina en su juventud". </a:t>
            </a:r>
          </a:p>
          <a:p>
            <a:r>
              <a:rPr lang="es-CO" dirty="0" smtClean="0"/>
              <a:t>R '</a:t>
            </a:r>
            <a:r>
              <a:rPr lang="es-CO" dirty="0" err="1" smtClean="0"/>
              <a:t>Ralbag</a:t>
            </a:r>
            <a:r>
              <a:rPr lang="es-CO" dirty="0" smtClean="0"/>
              <a:t> explica: Hashem trae </a:t>
            </a:r>
            <a:r>
              <a:rPr lang="es-CO" b="1" i="1" dirty="0" smtClean="0"/>
              <a:t>Yissurin</a:t>
            </a:r>
            <a:r>
              <a:rPr lang="es-CO" dirty="0" smtClean="0"/>
              <a:t> / </a:t>
            </a:r>
            <a:r>
              <a:rPr lang="es-CO" b="1" i="1" dirty="0" smtClean="0"/>
              <a:t>sufrimiento</a:t>
            </a:r>
            <a:r>
              <a:rPr lang="es-CO" dirty="0" smtClean="0"/>
              <a:t> sobre el pueblo judío para expiar nuestros pecados para que podamos merecer </a:t>
            </a:r>
            <a:r>
              <a:rPr lang="es-CO" dirty="0" err="1" smtClean="0"/>
              <a:t>Olam</a:t>
            </a:r>
            <a:r>
              <a:rPr lang="es-CO" dirty="0" smtClean="0"/>
              <a:t> </a:t>
            </a:r>
            <a:r>
              <a:rPr lang="es-CO" dirty="0" err="1" smtClean="0"/>
              <a:t>Ha'ba</a:t>
            </a:r>
            <a:r>
              <a:rPr lang="es-CO" dirty="0" smtClean="0"/>
              <a:t>, y también para que podamos merecer recibir Eretz Yisrael y la Torá. </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sz="3100" dirty="0" smtClean="0"/>
              <a:t>Por eso nuestros antepasados ​​tuvieron que ir a Egipto en la juventud de la nación. </a:t>
            </a:r>
          </a:p>
          <a:p>
            <a:r>
              <a:rPr lang="es-CO" sz="3100" dirty="0" smtClean="0"/>
              <a:t>En contraste, Esav, quien no descendió a Egipto, no recibió a Eretz Yisrael, aunque él también era descendiente de Abraham e Itzjak.</a:t>
            </a:r>
          </a:p>
          <a:p>
            <a:r>
              <a:rPr lang="es-CO" sz="3100" dirty="0" smtClean="0"/>
              <a:t>R ’</a:t>
            </a:r>
            <a:r>
              <a:rPr lang="es-CO" sz="3100" dirty="0" err="1" smtClean="0"/>
              <a:t>Ralbag</a:t>
            </a:r>
            <a:r>
              <a:rPr lang="es-CO" sz="3100" dirty="0" smtClean="0"/>
              <a:t> concluye que el Midrash nos está enseñando a leer el versículo de la siguiente manera:</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b="1" i="1" dirty="0" smtClean="0"/>
              <a:t>“Y estos son los nombres de Bnei Yisrael". </a:t>
            </a:r>
          </a:p>
          <a:p>
            <a:r>
              <a:rPr lang="es-CO" dirty="0" smtClean="0"/>
              <a:t>¿Por qué me refiero a ellos como Bnei Yisrael, el nombre que alude a la nación que recibió a Eretz Yisrael? </a:t>
            </a:r>
          </a:p>
          <a:p>
            <a:r>
              <a:rPr lang="es-CO" dirty="0" smtClean="0"/>
              <a:t>Porque, "vienen a Egipto" como una nación joven para someterse a </a:t>
            </a:r>
            <a:r>
              <a:rPr lang="es-CO" i="1" dirty="0" smtClean="0"/>
              <a:t>Yissurin</a:t>
            </a:r>
            <a:r>
              <a:rPr lang="es-CO" dirty="0" smtClean="0"/>
              <a:t>. Eso es ahora ("están llegando" - tiempo presente). </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dirty="0" smtClean="0"/>
              <a:t>En contraste, cuando se fueron de casa ("con Yakov, cada uno ... vino" - tiempo pasado), aún no tenían el mérito del exilio, por lo que eran solo la familia del individuo, "Yakov". (Damesek Eliezer)</a:t>
            </a:r>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b="1" i="1" dirty="0" smtClean="0"/>
              <a:t>"Pero las parteras reverenciaron a Elokim y no hicieron lo que el rey de Egipto les dijo, y dieron vida a los niños". </a:t>
            </a:r>
            <a:r>
              <a:rPr lang="es-CO" dirty="0" smtClean="0"/>
              <a:t>(1:17)</a:t>
            </a:r>
            <a:endParaRPr lang="en-US" dirty="0" smtClean="0"/>
          </a:p>
          <a:p>
            <a:r>
              <a:rPr lang="es-CO" dirty="0" smtClean="0"/>
              <a:t> R’ Meir Juzint z”l (1924-2001; rabino y educador en Chicago) pregunta: ¿Las parteras realmente requirieron </a:t>
            </a:r>
            <a:r>
              <a:rPr lang="es-CO" b="1" i="1" dirty="0" smtClean="0"/>
              <a:t>Yir’at Elokim </a:t>
            </a:r>
            <a:r>
              <a:rPr lang="es-CO" dirty="0" smtClean="0"/>
              <a:t>/ </a:t>
            </a:r>
            <a:r>
              <a:rPr lang="es-CO" b="1" i="1" dirty="0" smtClean="0"/>
              <a:t>reverencia a Di-s </a:t>
            </a:r>
            <a:r>
              <a:rPr lang="es-CO" dirty="0" smtClean="0"/>
              <a:t>para salvar a los niños recién nacidos? </a:t>
            </a: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dirty="0" smtClean="0"/>
              <a:t>¿No requerirían la decencia y la empatía humanas básicas el mismo resultado?</a:t>
            </a:r>
          </a:p>
          <a:p>
            <a:r>
              <a:rPr lang="es-CO" dirty="0" smtClean="0"/>
              <a:t>Él responde: Hay una diferencia significativa entre la ayuda que uno ofrece debido a la empatía y la ayuda que uno ofrece como cumplimiento de la Mitzvá de amar al prójimo. </a:t>
            </a: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dirty="0" smtClean="0"/>
              <a:t>Aquel que está motivado por la Mitzvá irá “más allá”, incluso cuando pueda haber consecuencias negativas. </a:t>
            </a:r>
          </a:p>
          <a:p>
            <a:r>
              <a:rPr lang="es-CO" dirty="0" smtClean="0"/>
              <a:t>En contraste, alguien cuya única motivación es acallar sus propios sentimientos de empatía y decencia no continuará su ayuda si le causa incomodidad - y, ciertamente, peligro - a sí mismo.</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dirty="0" smtClean="0"/>
              <a:t>R’ Juzint agrega: La lección práctica que podemos derivar de esto es realizar siempre buenas acciones porque son Mitzvot, incluso acciones que hubiéramos realizado de todos modos. (Nejamat Meir Vol. II, p. 31)</a:t>
            </a:r>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b="1" i="1" dirty="0" smtClean="0"/>
              <a:t>"Y fue porque las parteras reverenciaron a Ha'Elokim que Él les hizo casas". </a:t>
            </a:r>
            <a:r>
              <a:rPr lang="es-CO" dirty="0" smtClean="0"/>
              <a:t>(1:21)</a:t>
            </a:r>
            <a:endParaRPr lang="en-US" dirty="0" smtClean="0"/>
          </a:p>
          <a:p>
            <a:r>
              <a:rPr lang="es-CO" dirty="0" smtClean="0"/>
              <a:t> Rashí z"l explica:" Casas "se refiere a las casas, es decir, dinastías, de </a:t>
            </a:r>
            <a:r>
              <a:rPr lang="es-CO" dirty="0" err="1" smtClean="0"/>
              <a:t>Kohanim</a:t>
            </a:r>
            <a:r>
              <a:rPr lang="es-CO" dirty="0" smtClean="0"/>
              <a:t>, </a:t>
            </a:r>
            <a:r>
              <a:rPr lang="es-CO" dirty="0" err="1" smtClean="0"/>
              <a:t>Levi'im</a:t>
            </a:r>
            <a:r>
              <a:rPr lang="es-CO" dirty="0" smtClean="0"/>
              <a:t> y la realeza que descendieron de estas parteras.</a:t>
            </a:r>
            <a:endParaRPr lang="en-US" dirty="0" smtClean="0"/>
          </a:p>
          <a:p>
            <a:r>
              <a:rPr lang="es-CO" dirty="0" smtClean="0"/>
              <a:t> R’ Moshé Binyamin z”l (Bagdad; principios de 1700) pregunta: </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dirty="0" smtClean="0"/>
              <a:t>¿Por qué el versículo dice que veneraban a “Ha’Elokim” / “el Elokim”, en lugar de solo a “Elokim”?</a:t>
            </a:r>
          </a:p>
          <a:p>
            <a:r>
              <a:rPr lang="he-IL" dirty="0" smtClean="0"/>
              <a:t>וַיְהִ֕י כִּֽי־יָֽרְא֥וּ הַֽמְיַלְּדֹ֖ת אֶת־הָאֱלֹהִ֑ים וַיַּ֥עַשׂ לָהֶ֖ם בָּתִּֽים</a:t>
            </a:r>
            <a:r>
              <a:rPr lang="en-US" dirty="0" smtClean="0"/>
              <a:t> </a:t>
            </a:r>
          </a:p>
          <a:p>
            <a:r>
              <a:rPr lang="en-US" dirty="0" err="1" smtClean="0"/>
              <a:t>Vayehí</a:t>
            </a:r>
            <a:r>
              <a:rPr lang="en-US" dirty="0" smtClean="0"/>
              <a:t> </a:t>
            </a:r>
            <a:r>
              <a:rPr lang="en-US" dirty="0" err="1" smtClean="0"/>
              <a:t>ki</a:t>
            </a:r>
            <a:r>
              <a:rPr lang="en-US" dirty="0" smtClean="0"/>
              <a:t> </a:t>
            </a:r>
            <a:r>
              <a:rPr lang="en-US" dirty="0" err="1" smtClean="0"/>
              <a:t>yareú</a:t>
            </a:r>
            <a:r>
              <a:rPr lang="en-US" dirty="0" smtClean="0"/>
              <a:t> </a:t>
            </a:r>
            <a:r>
              <a:rPr lang="en-US" dirty="0" err="1" smtClean="0"/>
              <a:t>hamyaledot</a:t>
            </a:r>
            <a:r>
              <a:rPr lang="en-US" dirty="0" smtClean="0"/>
              <a:t> et </a:t>
            </a:r>
            <a:r>
              <a:rPr lang="en-US" dirty="0" err="1" smtClean="0"/>
              <a:t>haelokim</a:t>
            </a:r>
            <a:r>
              <a:rPr lang="en-US" dirty="0" smtClean="0"/>
              <a:t> </a:t>
            </a:r>
            <a:r>
              <a:rPr lang="en-US" dirty="0" err="1" smtClean="0"/>
              <a:t>vaya’as</a:t>
            </a:r>
            <a:r>
              <a:rPr lang="en-US" dirty="0" smtClean="0"/>
              <a:t> </a:t>
            </a:r>
            <a:r>
              <a:rPr lang="en-US" dirty="0" err="1" smtClean="0"/>
              <a:t>lahem</a:t>
            </a:r>
            <a:r>
              <a:rPr lang="en-US" dirty="0" smtClean="0"/>
              <a:t> </a:t>
            </a:r>
            <a:r>
              <a:rPr lang="en-US" dirty="0" err="1" smtClean="0"/>
              <a:t>batim</a:t>
            </a:r>
            <a:endParaRPr lang="en-US" dirty="0" smtClean="0"/>
          </a:p>
          <a:p>
            <a:r>
              <a:rPr lang="es-CO" dirty="0" smtClean="0"/>
              <a:t> Él responde: </a:t>
            </a: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sz="3100" dirty="0" smtClean="0"/>
              <a:t>La letra introductoria “He" se refiere a aquellos que son auxiliares o asociados con "Elokim", es decir, eruditos de la Torá. </a:t>
            </a:r>
          </a:p>
          <a:p>
            <a:r>
              <a:rPr lang="es-CO" sz="3100" dirty="0" smtClean="0"/>
              <a:t>El versículo enseña que las parteras, que en realidad eran Yojeved y Miriam, veneraban a los eruditos de la Torá, y por eso merecían ser los antepasados ​​de Moshé Rabeinu, </a:t>
            </a:r>
            <a:r>
              <a:rPr lang="es-CO" sz="3100" dirty="0" err="1" smtClean="0"/>
              <a:t>Hur</a:t>
            </a:r>
            <a:r>
              <a:rPr lang="es-CO" sz="3100" dirty="0" smtClean="0"/>
              <a:t>, el rey David y otros eruditos de la Torá. </a:t>
            </a:r>
            <a:r>
              <a:rPr lang="es-CO" sz="2000" b="1" dirty="0" smtClean="0"/>
              <a:t>(</a:t>
            </a:r>
            <a:r>
              <a:rPr lang="es-CO" sz="2000" b="1" dirty="0" err="1" smtClean="0"/>
              <a:t>Sha'arei</a:t>
            </a:r>
            <a:r>
              <a:rPr lang="es-CO" sz="2000" b="1" dirty="0" smtClean="0"/>
              <a:t> Yerushalayim p.352)</a:t>
            </a:r>
            <a:endParaRPr lang="en-US" sz="3100" b="1"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b="1" i="1" dirty="0" smtClean="0"/>
              <a:t>“Hashem vio que se volvió para ver, y Elokim lo llamó. ...</a:t>
            </a:r>
            <a:r>
              <a:rPr lang="en-US" b="1" i="1" dirty="0" smtClean="0"/>
              <a:t>" </a:t>
            </a:r>
            <a:r>
              <a:rPr lang="en-US" dirty="0" smtClean="0"/>
              <a:t>(3: 4)</a:t>
            </a:r>
          </a:p>
          <a:p>
            <a:r>
              <a:rPr lang="en-US" dirty="0" smtClean="0"/>
              <a:t> </a:t>
            </a:r>
            <a:r>
              <a:rPr lang="es-CO" dirty="0" smtClean="0"/>
              <a:t>R’ Ovadiah Sforno z”l (1470-1550; Italia) explica: </a:t>
            </a:r>
            <a:r>
              <a:rPr lang="es-CO" dirty="0" err="1" smtClean="0"/>
              <a:t>Moshe</a:t>
            </a:r>
            <a:r>
              <a:rPr lang="es-CO" dirty="0" smtClean="0"/>
              <a:t> “se desvió para ver”, para reflexionar sobre el fenómeno. </a:t>
            </a:r>
          </a:p>
          <a:p>
            <a:r>
              <a:rPr lang="es-CO" dirty="0" smtClean="0"/>
              <a:t>“Y Elokim lo llamó”, como dicen nuestros Sabios, “Aquel que viene a purificarse recibe ayuda Divina”.</a:t>
            </a: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dirty="0" smtClean="0"/>
              <a:t>De manera similar, leemos (Shemot 19: 3), "[Primero,] Moshé ascendió a Elokim, y [luego] Hashem lo llamó desde la montaña".</a:t>
            </a:r>
            <a:endParaRPr lang="en-US" dirty="0" smtClean="0"/>
          </a:p>
          <a:p>
            <a:r>
              <a:rPr lang="es-CO" dirty="0" smtClean="0"/>
              <a:t> R’ David Kviat z”l (1920-2009; Rosh Yeshiva en Mir Yeshiva y rabino en Brooklyn NY) observa: Hashem “creó” a Moshé específicamente para sacar a Bnei Yisrael de Egipto. </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dirty="0" smtClean="0"/>
              <a:t>Aun así, si Moshé no hubiera tomado alguna iniciativa, nunca se le habría encomendado esa misión. </a:t>
            </a:r>
          </a:p>
          <a:p>
            <a:r>
              <a:rPr lang="es-CO" dirty="0" smtClean="0"/>
              <a:t>Asimismo, sin su iniciativa, no habría sido llamado a ascender al Har Sinaí para recibir la Torá. </a:t>
            </a:r>
            <a:r>
              <a:rPr lang="es-CO" sz="2400" b="1" dirty="0" smtClean="0"/>
              <a:t>(</a:t>
            </a:r>
            <a:r>
              <a:rPr lang="es-CO" sz="2400" b="1" dirty="0" err="1" smtClean="0"/>
              <a:t>Succas</a:t>
            </a:r>
            <a:r>
              <a:rPr lang="es-CO" sz="2400" b="1" dirty="0" smtClean="0"/>
              <a:t> </a:t>
            </a:r>
            <a:r>
              <a:rPr lang="es-CO" sz="2400" b="1" dirty="0" err="1" smtClean="0"/>
              <a:t>Dovid</a:t>
            </a:r>
            <a:r>
              <a:rPr lang="es-CO" sz="2400" b="1" dirty="0" smtClean="0"/>
              <a:t> [edición en inglés] p.17)</a:t>
            </a:r>
            <a:endParaRPr lang="en-US" b="1"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b="1" i="1" dirty="0" smtClean="0"/>
              <a:t>"He aquí, él va a salir a encontrarte y cuando te vea se regocijará en su corazón". </a:t>
            </a:r>
            <a:r>
              <a:rPr lang="es-CO" dirty="0" smtClean="0"/>
              <a:t>(4:14)</a:t>
            </a:r>
            <a:endParaRPr lang="en-US" dirty="0" smtClean="0"/>
          </a:p>
          <a:p>
            <a:r>
              <a:rPr lang="es-CO" dirty="0" smtClean="0"/>
              <a:t>Midrash Yalkut Simoní dice: Si Aharón hubiera sabido que la Torá escribiría sobre él y que estaba feliz de ver a Moshé, habría venido a encontrarse con su hermano con una banda de música. </a:t>
            </a:r>
            <a:r>
              <a:rPr lang="en-US" sz="2000" b="1" dirty="0" smtClean="0"/>
              <a:t>[</a:t>
            </a:r>
            <a:r>
              <a:rPr lang="en-US" sz="2000" b="1" dirty="0" err="1" smtClean="0"/>
              <a:t>Hasta</a:t>
            </a:r>
            <a:r>
              <a:rPr lang="en-US" sz="2000" b="1" dirty="0" smtClean="0"/>
              <a:t> </a:t>
            </a:r>
            <a:r>
              <a:rPr lang="en-US" sz="2000" b="1" dirty="0" err="1" smtClean="0"/>
              <a:t>aquí</a:t>
            </a:r>
            <a:r>
              <a:rPr lang="en-US" sz="2000" b="1" dirty="0" smtClean="0"/>
              <a:t> del Midrash]</a:t>
            </a:r>
            <a:endParaRPr lang="en-US" b="1" dirty="0" smtClean="0"/>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dirty="0" smtClean="0"/>
              <a:t>¿Está sugiriendo el Midrash que Aharón habría realizado mejor sus Mitzvot si hubiera sabido que sus actos serían publicitados? </a:t>
            </a:r>
          </a:p>
          <a:p>
            <a:r>
              <a:rPr lang="es-CO" dirty="0" smtClean="0"/>
              <a:t>¡Dios no lo quiera! escribe R‘ Yosef Yozel Horowitz z"l (1847-1919; el Alter de </a:t>
            </a:r>
            <a:r>
              <a:rPr lang="es-CO" dirty="0" err="1" smtClean="0"/>
              <a:t>Novardok</a:t>
            </a:r>
            <a:r>
              <a:rPr lang="es-CO" dirty="0" smtClean="0"/>
              <a:t>).</a:t>
            </a:r>
            <a:endParaRPr lang="en-US" dirty="0" smtClean="0"/>
          </a:p>
          <a:p>
            <a:r>
              <a:rPr lang="es-CO" dirty="0" smtClean="0"/>
              <a:t>Más bien, explica el Alter, este Midrash está enseñando lo siguiente: </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sz="2730" dirty="0" smtClean="0"/>
              <a:t>Aharón no sintió absolutamente ningún celo hacia su hermano menor Moshé cuando este último fue designado para dirigir al Pueblo Judío; el pensamiento ni siquiera cruzó por la mente de Aarón. </a:t>
            </a:r>
          </a:p>
          <a:p>
            <a:r>
              <a:rPr lang="es-CO" sz="2730" dirty="0" smtClean="0"/>
              <a:t>Sin embargo, si Aharón hubiera sabido que la Torá lo elogiaría por no estar celoso, se habría dado cuenta de que tenía una razón para estar celoso, por lo que habría tomado medidas adicionales para asegurarse de que no sentiría celos. </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dirty="0" smtClean="0"/>
              <a:t>No habría confiado en su comprensión intelectual de que los celos están mal. </a:t>
            </a:r>
          </a:p>
          <a:p>
            <a:r>
              <a:rPr lang="es-CO" dirty="0" smtClean="0"/>
              <a:t>Más bien, habría tomado medidas extremadamente tangibles, como contratar una banda de música, para evitar los celos.</a:t>
            </a:r>
            <a:endParaRPr lang="en-US" dirty="0" smtClean="0"/>
          </a:p>
          <a:p>
            <a:r>
              <a:rPr lang="es-CO" dirty="0" smtClean="0"/>
              <a:t>Esto, concluye el Alter, es la diferencia entre alguien que venera a Di-s intelectualmente y alguien que "vive" la reverencia a Di-s. </a:t>
            </a:r>
            <a:r>
              <a:rPr lang="es-CO" sz="2000" b="1" dirty="0" smtClean="0"/>
              <a:t>(</a:t>
            </a:r>
            <a:r>
              <a:rPr lang="es-CO" sz="2000" b="1" dirty="0" err="1" smtClean="0"/>
              <a:t>Madregat</a:t>
            </a:r>
            <a:r>
              <a:rPr lang="es-CO" sz="2000" b="1" dirty="0" smtClean="0"/>
              <a:t> </a:t>
            </a:r>
            <a:r>
              <a:rPr lang="es-CO" sz="2000" b="1" dirty="0" err="1" smtClean="0"/>
              <a:t>Ha'adam</a:t>
            </a:r>
            <a:r>
              <a:rPr lang="es-CO" sz="2000" b="1" dirty="0" smtClean="0"/>
              <a:t>: </a:t>
            </a:r>
            <a:r>
              <a:rPr lang="es-CO" sz="2000" b="1" dirty="0" err="1" smtClean="0"/>
              <a:t>Ma'amar</a:t>
            </a:r>
            <a:r>
              <a:rPr lang="es-CO" sz="2000" b="1" dirty="0" smtClean="0"/>
              <a:t> </a:t>
            </a:r>
            <a:r>
              <a:rPr lang="es-CO" sz="2000" b="1" dirty="0" err="1" smtClean="0"/>
              <a:t>Iir'ah</a:t>
            </a:r>
            <a:r>
              <a:rPr lang="es-CO" sz="2000" b="1" dirty="0" smtClean="0"/>
              <a:t> </a:t>
            </a:r>
            <a:r>
              <a:rPr lang="es-CO" sz="2000" b="1" dirty="0" err="1" smtClean="0"/>
              <a:t>Va'ahavah</a:t>
            </a:r>
            <a:r>
              <a:rPr lang="es-CO" sz="2000" b="1" dirty="0" smtClean="0"/>
              <a:t> cap.9)</a:t>
            </a:r>
            <a:endParaRPr lang="en-US" b="1"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dirty="0" smtClean="0"/>
              <a:t>R’ Shmuel Hominer z”l (1913-1977; Yerushalayim) escribe: Uno está obligado a regocijarse por el éxito de otro como si fuera su propio éxito. </a:t>
            </a:r>
          </a:p>
          <a:p>
            <a:r>
              <a:rPr lang="es-CO" dirty="0" smtClean="0"/>
              <a:t>Cuando Moshé Rabeinu ungió a Aharón como el Kohén Gadol, se regocijó como si él mismo estuviera siendo ungido. </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dirty="0" smtClean="0"/>
              <a:t>Por lo tanto, Midrash Raba comenta sobre el versículo (Tehilim 133: 2), “Como el aceite precioso sobre la cabeza que corre por la barba, la barba de Aharón”. </a:t>
            </a:r>
          </a:p>
          <a:p>
            <a:r>
              <a:rPr lang="es-CO" dirty="0" smtClean="0"/>
              <a:t>¿Tenía Aharón dos barbas? Más bien, dice el Midrash, cuando Moshé vio que el aceite corría por la barba de Aharón, se regocijó como si corriera por su propia barba. </a:t>
            </a:r>
            <a:r>
              <a:rPr lang="es-CO" sz="1800" b="1" dirty="0" smtClean="0"/>
              <a:t>(Eved Hamelec)</a:t>
            </a:r>
            <a:endParaRPr lang="en-US" b="1"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sz="2800" b="1" i="1" dirty="0" smtClean="0"/>
              <a:t>"Y la gente creyó, y oyeron que Hashem se había acordado de Bnei Yisrael y que Él vio su aflicción, e inclinaron sus cabezas y se postraron". </a:t>
            </a:r>
            <a:r>
              <a:rPr lang="es-CO" dirty="0" smtClean="0"/>
              <a:t>(4:31)</a:t>
            </a:r>
            <a:endParaRPr lang="en-US" dirty="0" smtClean="0"/>
          </a:p>
          <a:p>
            <a:r>
              <a:rPr lang="es-CO" sz="3000" dirty="0" smtClean="0"/>
              <a:t> R’ Shalom Noah Berezovsky z”l (1911-2000; Slonimer Rebbe en Yerushalayim) escribe: Mucha gente trata de crecer en su espiritualidad y observancia religiosa, pero no lo consiguen; por tanto, se resignan a permanecer en su nivel actual. </a:t>
            </a: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sz="2900" dirty="0" smtClean="0"/>
              <a:t>¡Es una gran tragedia! Si uno se niega a estar satisfecho con su nivel actual, eso mismo asegurará su crecimiento eventual, aunque puede requerir tiempo y esfuerzo adicionales. Así como la clave para la redención de Egipto fue Emuná y Bitajón / fe y confianza, Emuná y Bitajón, creyendo que uno puede tener éxito y confiando en la ayuda de Hashem, es la clave para la redención personal. </a:t>
            </a:r>
            <a:r>
              <a:rPr lang="es-CO" sz="2000" b="1" dirty="0" smtClean="0"/>
              <a:t>(</a:t>
            </a:r>
            <a:r>
              <a:rPr lang="es-CO" sz="2000" b="1" dirty="0" err="1" smtClean="0"/>
              <a:t>Netivot</a:t>
            </a:r>
            <a:r>
              <a:rPr lang="es-CO" sz="2000" b="1" dirty="0" smtClean="0"/>
              <a:t> Shalom: </a:t>
            </a:r>
            <a:r>
              <a:rPr lang="es-CO" sz="2000" b="1" dirty="0" err="1" smtClean="0"/>
              <a:t>Divrei</a:t>
            </a:r>
            <a:r>
              <a:rPr lang="es-CO" sz="2000" b="1" dirty="0" smtClean="0"/>
              <a:t> Shalom </a:t>
            </a:r>
            <a:r>
              <a:rPr lang="es-CO" sz="2000" b="1" dirty="0" err="1" smtClean="0"/>
              <a:t>Ve’emet</a:t>
            </a:r>
            <a:r>
              <a:rPr lang="es-CO" sz="2000" b="1" dirty="0" smtClean="0"/>
              <a:t> p.74)</a:t>
            </a:r>
            <a:endParaRPr lang="en-US" b="1" dirty="0" smtClean="0"/>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b="1" dirty="0" smtClean="0"/>
              <a:t>Bitajón</a:t>
            </a:r>
            <a:endParaRPr lang="en-US" b="1" dirty="0" smtClean="0"/>
          </a:p>
          <a:p>
            <a:r>
              <a:rPr lang="es-CO" dirty="0" smtClean="0"/>
              <a:t>Este año, un año de Shemitá, dedicaremos este espacio a discutir el tema relacionado de Bitajón / depositar la confianza en Hashem.</a:t>
            </a:r>
            <a:endParaRPr lang="en-US" dirty="0" smtClean="0"/>
          </a:p>
          <a:p>
            <a:r>
              <a:rPr lang="es-CO" dirty="0" smtClean="0"/>
              <a:t>En números anteriores, aprendimos lo que significa Bitajón de acuerdo con R‘ Abraham ben Ha'Rambam z”l (hijo de Maimónides; Egipto; 1186-1237): </a:t>
            </a: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dirty="0" smtClean="0"/>
              <a:t>Una persona con Bitajón se involucra en medios naturales para satisfacer sus necesidades, lograr sus metas, y evitar el daño, </a:t>
            </a:r>
            <a:r>
              <a:rPr lang="es-CO" b="1" i="1" dirty="0" smtClean="0"/>
              <a:t>nunca confiando en milagros</a:t>
            </a:r>
            <a:r>
              <a:rPr lang="es-CO" dirty="0" smtClean="0"/>
              <a:t>, pero siempre recordando que su éxito o fracaso está determinado por Dios. </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sz="3000" dirty="0" smtClean="0"/>
              <a:t>Él ora a Hashem antes de cada esfuerzo y le agradece por su éxito después, nunca atribuyendo el éxito o el fracaso a su propio esfuerzo o falta de esfuerzo, a menos que no haya hecho un esfuerzo razonable. </a:t>
            </a:r>
          </a:p>
          <a:p>
            <a:r>
              <a:rPr lang="es-CO" sz="3000" dirty="0" smtClean="0"/>
              <a:t>Una persona con Bitajón no realiza un esfuerzo excesivo que lo distraiga de su obligación principal, que es estudiar Torá y realizar Mitzvot. </a:t>
            </a: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dirty="0" smtClean="0"/>
              <a:t>Una persona que practica Bitajón como se describe anteriormente es el verdadero maestro de Bitajón, y desde allí se elevará más y más alto hasta que Hashem, en Su bondad, si es Su voluntad, lo liberará de tener que trabajar para su sustento. . .</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dirty="0" smtClean="0"/>
              <a:t>Tener Bitajón puede resultar en un daño de distanciamiento de una persona o puede ayudarlo a lograr algún fin, no solo un fin que es necesario, sino incluso uno que es un completo lujo. </a:t>
            </a:r>
          </a:p>
          <a:p>
            <a:r>
              <a:rPr lang="es-CO" dirty="0" smtClean="0"/>
              <a:t>Bitajón puede ayudar a una persona a alcanzar metas materiales y, también, metas espirituales. </a:t>
            </a: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dirty="0" smtClean="0"/>
              <a:t>Sin embargo, por qué Bitajón a veces da como resultado que una persona obtenga lo que quiere y otras veces no es un secreto que no ha sido revelado ni siquiera a los profetas. </a:t>
            </a:r>
          </a:p>
          <a:p>
            <a:r>
              <a:rPr lang="es-CO" dirty="0" smtClean="0"/>
              <a:t>Así, el salmista dice </a:t>
            </a:r>
            <a:r>
              <a:rPr lang="es-CO" sz="2400" b="1" dirty="0" smtClean="0"/>
              <a:t>(Tehilim 73:16), </a:t>
            </a:r>
            <a:r>
              <a:rPr lang="es-CO" dirty="0" smtClean="0"/>
              <a:t>"Cuando reflexioné para entender esto, era iniquidad en mis ojos". </a:t>
            </a:r>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lgn="ctr"/>
            <a:r>
              <a:rPr lang="es-CO" sz="1800" b="1" dirty="0" smtClean="0"/>
              <a:t>Una persona con Bitajón</a:t>
            </a:r>
          </a:p>
          <a:p>
            <a:r>
              <a:rPr lang="es-CO" dirty="0" smtClean="0"/>
              <a:t>Del mismo modo, Hashem le dijo al maestro de todos los profetas, Moshé (Shemot 33:19): </a:t>
            </a:r>
          </a:p>
          <a:p>
            <a:r>
              <a:rPr lang="es-CO" dirty="0" smtClean="0"/>
              <a:t>"Mostraré favor cuando decida mostrar favor, y mostraré misericordia cuando decida mostrar misericordia". </a:t>
            </a:r>
            <a:r>
              <a:rPr lang="en-US" sz="2400" b="1" dirty="0" smtClean="0"/>
              <a:t>(Ha’maspik L’ovdei Hashem, cap. 8)</a:t>
            </a:r>
            <a:endParaRPr lang="en-US" b="1" dirty="0"/>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2400" b="1" dirty="0" smtClean="0"/>
              <a:t>Una mente esclavizada</a:t>
            </a:r>
          </a:p>
          <a:p>
            <a:r>
              <a:rPr lang="es-ES" dirty="0" smtClean="0"/>
              <a:t>“No le des a la gente más paja para hacer ladrillos como lo hiciste anteriormente. ¡Que salgan y encuentren su propia paja! ”(Shemot 5: 6).</a:t>
            </a:r>
          </a:p>
          <a:p>
            <a:r>
              <a:rPr lang="es-ES" dirty="0" smtClean="0"/>
              <a:t>Rav Chanoc Henec de Alexander preguntó: "¿No estaba el faraón perjudicando su propia economía e intereses a través de este decreto? </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3000" dirty="0" smtClean="0"/>
              <a:t>Al final del día, se castigaba a sí mismo, ya que si los esclavos judíos no recibían paja y no podían fabricar ladrillos, esto los ralentizaría, los volvería improductivos y le haría perder el trabajo. </a:t>
            </a:r>
          </a:p>
          <a:p>
            <a:r>
              <a:rPr lang="es-ES" sz="3000" dirty="0" smtClean="0"/>
              <a:t>¿Cuál fue la sabiduría detrás de tal decisión?</a:t>
            </a:r>
          </a:p>
          <a:p>
            <a:r>
              <a:rPr lang="es-ES" sz="3000" dirty="0" smtClean="0"/>
              <a:t>Se cita al Rebe dando la siguiente respuesta: Faraón era perverso y astuto, sabía que dañar sus mentes era peor que dañarlos físicamente. </a:t>
            </a: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dirty="0" smtClean="0"/>
              <a:t>Por lo tanto, decretó que no se les daría paja y que se aumentara su cuota. </a:t>
            </a:r>
          </a:p>
          <a:p>
            <a:r>
              <a:rPr lang="es-ES" dirty="0" smtClean="0"/>
              <a:t>Ahora no tendrían tranquilidad de espíritu. </a:t>
            </a:r>
          </a:p>
          <a:p>
            <a:r>
              <a:rPr lang="es-ES" dirty="0" smtClean="0"/>
              <a:t>En lugar de ser libres de pensar en ideas como la libertad, escapar y servir a Hashem, etc., sus mentes estarán ocupadas con un solo pensamiento: ¿cómo y de dónde</a:t>
            </a:r>
          </a:p>
          <a:p>
            <a:r>
              <a:rPr lang="es-ES" dirty="0" smtClean="0"/>
              <a:t>podemos obtener más paja? ”</a:t>
            </a:r>
            <a:r>
              <a:rPr lang="es-ES" sz="2000" dirty="0" smtClean="0"/>
              <a:t>(</a:t>
            </a:r>
            <a:r>
              <a:rPr lang="es-ES" sz="2000" dirty="0" err="1" smtClean="0"/>
              <a:t>Likkutei</a:t>
            </a:r>
            <a:r>
              <a:rPr lang="es-ES" sz="2000" dirty="0" smtClean="0"/>
              <a:t> </a:t>
            </a:r>
            <a:r>
              <a:rPr lang="es-ES" sz="2000" dirty="0" err="1" smtClean="0"/>
              <a:t>Eish</a:t>
            </a:r>
            <a:r>
              <a:rPr lang="es-ES" sz="2000" dirty="0" smtClean="0"/>
              <a:t>, </a:t>
            </a:r>
            <a:r>
              <a:rPr lang="es-ES" sz="2000" dirty="0" err="1" smtClean="0"/>
              <a:t>Niflaos</a:t>
            </a:r>
            <a:r>
              <a:rPr lang="es-ES" sz="2000" dirty="0" smtClean="0"/>
              <a:t> </a:t>
            </a:r>
            <a:r>
              <a:rPr lang="es-ES" sz="2000" dirty="0" err="1" smtClean="0"/>
              <a:t>Chadashos</a:t>
            </a:r>
            <a:r>
              <a:rPr lang="es-ES" sz="2000" dirty="0" smtClean="0"/>
              <a:t>).</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r>
              <a:rPr lang="es-ES" sz="3000" dirty="0" smtClean="0"/>
              <a:t>Este control mental es el juego del </a:t>
            </a:r>
            <a:r>
              <a:rPr lang="es-ES" sz="3000" b="1" i="1" dirty="0" smtClean="0"/>
              <a:t>yetzer hará</a:t>
            </a:r>
            <a:r>
              <a:rPr lang="es-ES" sz="3000" dirty="0" smtClean="0"/>
              <a:t>; obligándonos a esforzarnos y trabajar arduamente preguntando cómo y dónde podemos ganar más dinero, por lo que nuestras mentes están esclavizadas e incapaces de pensar cuándo podemos servir a Hashem. </a:t>
            </a:r>
          </a:p>
          <a:p>
            <a:r>
              <a:rPr lang="es-ES" sz="3000" dirty="0" smtClean="0"/>
              <a:t>Es la </a:t>
            </a:r>
            <a:r>
              <a:rPr lang="es-ES" sz="3000" dirty="0" err="1" smtClean="0"/>
              <a:t>geulah</a:t>
            </a:r>
            <a:r>
              <a:rPr lang="es-ES" sz="3000" dirty="0" smtClean="0"/>
              <a:t> la que finalmente debemos esforzarnos por lograr y liberar tu mente para detenerte en Hashem; entonces el complot del malvado se frustra</a:t>
            </a:r>
            <a:endParaRPr lang="en-US" sz="3000"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(NOMBRES) - EXODO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 1 – 6:1 y Yeshayahu 27:6 al 28:13</a:t>
            </a:r>
          </a:p>
          <a:p>
            <a:r>
              <a:rPr lang="es-MX" dirty="0" smtClean="0"/>
              <a:t> </a:t>
            </a:r>
            <a:endParaRPr lang="en-US" dirty="0" smtClean="0"/>
          </a:p>
          <a:p>
            <a:r>
              <a:rPr lang="es-MX" dirty="0" smtClean="0"/>
              <a:t>Preguntas de discusión de Parashat Shemot</a:t>
            </a:r>
            <a:endParaRPr lang="en-US" dirty="0" smtClean="0"/>
          </a:p>
          <a:p>
            <a:r>
              <a:rPr lang="es-MX" dirty="0" smtClean="0"/>
              <a:t>1. Dios escuchó el grito de los esclavos hebreos. ¿Siente que Dios escucha sus gritos de angustia? ¿Cómo puede saber si Dios está escuchando? ¿Cómo puede saber si a Dios le importa?</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a:solidFill>
                  <a:schemeClr val="dk1"/>
                </a:solidFill>
                <a:latin typeface="Calibri"/>
                <a:ea typeface="Calibri"/>
                <a:cs typeface="Calibri"/>
                <a:sym typeface="Calibri"/>
              </a:rPr>
              <a:t>Dr.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r>
              <a:rPr lang="es-ES" sz="2000" b="0" i="0" u="none" strike="noStrike" cap="none" dirty="0" smtClean="0">
                <a:solidFill>
                  <a:schemeClr val="dk1"/>
                </a:solidFill>
                <a:latin typeface="Calibri"/>
                <a:ea typeface="Calibri"/>
                <a:cs typeface="Calibri"/>
                <a:sym typeface="Calibri"/>
              </a:rPr>
              <a:t> – Nancy </a:t>
            </a:r>
            <a:r>
              <a:rPr lang="es-ES" sz="2000" b="0" i="0" u="none" strike="noStrike" cap="none" dirty="0" err="1" smtClean="0">
                <a:solidFill>
                  <a:schemeClr val="dk1"/>
                </a:solidFill>
                <a:latin typeface="Calibri"/>
                <a:ea typeface="Calibri"/>
                <a:cs typeface="Calibri"/>
                <a:sym typeface="Calibri"/>
              </a:rPr>
              <a:t>Reuben</a:t>
            </a:r>
            <a:r>
              <a:rPr lang="es-ES" sz="2000" b="0" i="0" u="none" strike="noStrike" cap="none" dirty="0" smtClean="0">
                <a:solidFill>
                  <a:schemeClr val="dk1"/>
                </a:solidFill>
                <a:latin typeface="Calibri"/>
                <a:ea typeface="Calibri"/>
                <a:cs typeface="Calibri"/>
                <a:sym typeface="Calibri"/>
              </a:rPr>
              <a:t> </a:t>
            </a:r>
            <a:r>
              <a:rPr lang="es-ES" sz="2000" b="0" i="0" u="none" strike="noStrike" cap="none" dirty="0" err="1" smtClean="0">
                <a:solidFill>
                  <a:schemeClr val="dk1"/>
                </a:solidFill>
                <a:latin typeface="Calibri"/>
                <a:ea typeface="Calibri"/>
                <a:cs typeface="Calibri"/>
                <a:sym typeface="Calibri"/>
              </a:rPr>
              <a:t>Greenfield</a:t>
            </a:r>
            <a:r>
              <a:rPr lang="es-ES" sz="2000" b="0" i="0" u="none" strike="noStrike" cap="none" dirty="0" smtClean="0">
                <a:solidFill>
                  <a:schemeClr val="dk1"/>
                </a:solidFill>
                <a:latin typeface="Calibri"/>
                <a:ea typeface="Calibri"/>
                <a:cs typeface="Calibri"/>
                <a:sym typeface="Calibri"/>
              </a:rPr>
              <a:t>, MJL</a:t>
            </a: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5"/>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6"/>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marR="0" lvl="0" indent="0" algn="ctr" rtl="0">
              <a:lnSpc>
                <a:spcPct val="90000"/>
              </a:lnSpc>
              <a:spcBef>
                <a:spcPts val="400"/>
              </a:spcBef>
              <a:spcAft>
                <a:spcPts val="0"/>
              </a:spcAft>
              <a:buClr>
                <a:srgbClr val="898989"/>
              </a:buClr>
              <a:buSzPts val="1800"/>
              <a:buFont typeface="Arial"/>
              <a:buNone/>
            </a:pPr>
            <a:r>
              <a:rPr lang="es-ES" sz="1800" dirty="0" smtClean="0"/>
              <a:t>19 de Tevet </a:t>
            </a:r>
            <a:r>
              <a:rPr lang="es-ES" sz="1800" b="0" i="0" u="none" strike="noStrike" cap="none" dirty="0" smtClean="0">
                <a:solidFill>
                  <a:srgbClr val="898989"/>
                </a:solidFill>
                <a:latin typeface="Calibri"/>
                <a:ea typeface="Calibri"/>
                <a:cs typeface="Calibri"/>
                <a:sym typeface="Calibri"/>
              </a:rPr>
              <a:t>5782  </a:t>
            </a:r>
            <a:r>
              <a:rPr lang="es-ES" sz="1800" b="0" i="0" u="none" strike="noStrike" cap="none" dirty="0">
                <a:solidFill>
                  <a:srgbClr val="898989"/>
                </a:solidFill>
                <a:latin typeface="Calibri"/>
                <a:ea typeface="Calibri"/>
                <a:cs typeface="Calibri"/>
                <a:sym typeface="Calibri"/>
              </a:rPr>
              <a:t>–  </a:t>
            </a:r>
            <a:r>
              <a:rPr lang="es-ES" sz="1800" dirty="0" err="1" smtClean="0"/>
              <a:t>EnDiciembre</a:t>
            </a:r>
            <a:r>
              <a:rPr lang="es-ES" sz="1800" smtClean="0"/>
              <a:t> 23</a:t>
            </a:r>
            <a:r>
              <a:rPr lang="es-ES" sz="1800" b="0" i="0" u="none" strike="noStrike" cap="none" smtClean="0">
                <a:solidFill>
                  <a:srgbClr val="898989"/>
                </a:solidFill>
                <a:latin typeface="Calibri"/>
                <a:ea typeface="Calibri"/>
                <a:cs typeface="Calibri"/>
                <a:sym typeface="Calibri"/>
              </a:rPr>
              <a:t>, 2021- </a:t>
            </a:r>
            <a:r>
              <a:rPr lang="es-ES" sz="1800" b="0" i="0" u="none" strike="noStrike" cap="none" dirty="0">
                <a:solidFill>
                  <a:srgbClr val="898989"/>
                </a:solidFill>
                <a:latin typeface="Calibri"/>
                <a:ea typeface="Calibri"/>
                <a:cs typeface="Calibri"/>
                <a:sym typeface="Calibri"/>
              </a:rPr>
              <a:t>Monsey 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21096</TotalTime>
  <Words>9087</Words>
  <Application>Microsoft Office PowerPoint</Application>
  <PresentationFormat>On-screen Show (4:3)</PresentationFormat>
  <Paragraphs>729</Paragraphs>
  <Slides>132</Slides>
  <Notes>132</Notes>
  <HiddenSlides>0</HiddenSlides>
  <MMClips>0</MMClips>
  <ScaleCrop>false</ScaleCrop>
  <HeadingPairs>
    <vt:vector size="4" baseType="variant">
      <vt:variant>
        <vt:lpstr>Theme</vt:lpstr>
      </vt:variant>
      <vt:variant>
        <vt:i4>1</vt:i4>
      </vt:variant>
      <vt:variant>
        <vt:lpstr>Slide Titles</vt:lpstr>
      </vt:variant>
      <vt:variant>
        <vt:i4>132</vt:i4>
      </vt:variant>
    </vt:vector>
  </HeadingPairs>
  <TitlesOfParts>
    <vt:vector size="133" baseType="lpstr">
      <vt:lpstr>Office Theme</vt:lpstr>
      <vt:lpstr> </vt:lpstr>
      <vt:lpstr>PARASHA SHEMOT</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PARASHA SHEMOT (NOMBRES) - EXODO</vt:lpstr>
      <vt:lpstr>Slide 132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288</cp:revision>
  <dcterms:modified xsi:type="dcterms:W3CDTF">2025-01-16T19:23:29Z</dcterms:modified>
</cp:coreProperties>
</file>