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notesSlides/notesSlide51.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notesSlides/notesSlide163.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75"/>
  </p:notesMasterIdLst>
  <p:sldIdLst>
    <p:sldId id="256" r:id="rId2"/>
    <p:sldId id="297" r:id="rId3"/>
    <p:sldId id="708" r:id="rId4"/>
    <p:sldId id="709" r:id="rId5"/>
    <p:sldId id="710" r:id="rId6"/>
    <p:sldId id="711"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725" r:id="rId21"/>
    <p:sldId id="726" r:id="rId22"/>
    <p:sldId id="727" r:id="rId23"/>
    <p:sldId id="728" r:id="rId24"/>
    <p:sldId id="729" r:id="rId25"/>
    <p:sldId id="730" r:id="rId26"/>
    <p:sldId id="731" r:id="rId27"/>
    <p:sldId id="732" r:id="rId28"/>
    <p:sldId id="733" r:id="rId29"/>
    <p:sldId id="734" r:id="rId30"/>
    <p:sldId id="707" r:id="rId31"/>
    <p:sldId id="736" r:id="rId32"/>
    <p:sldId id="737" r:id="rId33"/>
    <p:sldId id="738" r:id="rId34"/>
    <p:sldId id="739" r:id="rId35"/>
    <p:sldId id="740" r:id="rId36"/>
    <p:sldId id="741" r:id="rId37"/>
    <p:sldId id="742" r:id="rId38"/>
    <p:sldId id="845" r:id="rId39"/>
    <p:sldId id="846" r:id="rId40"/>
    <p:sldId id="847" r:id="rId41"/>
    <p:sldId id="848" r:id="rId42"/>
    <p:sldId id="850" r:id="rId43"/>
    <p:sldId id="851" r:id="rId44"/>
    <p:sldId id="852" r:id="rId45"/>
    <p:sldId id="853" r:id="rId46"/>
    <p:sldId id="854" r:id="rId47"/>
    <p:sldId id="855" r:id="rId48"/>
    <p:sldId id="856" r:id="rId49"/>
    <p:sldId id="857" r:id="rId50"/>
    <p:sldId id="858" r:id="rId51"/>
    <p:sldId id="859" r:id="rId52"/>
    <p:sldId id="860" r:id="rId53"/>
    <p:sldId id="861" r:id="rId54"/>
    <p:sldId id="862" r:id="rId55"/>
    <p:sldId id="863" r:id="rId56"/>
    <p:sldId id="864" r:id="rId57"/>
    <p:sldId id="865" r:id="rId58"/>
    <p:sldId id="866" r:id="rId59"/>
    <p:sldId id="867" r:id="rId60"/>
    <p:sldId id="868" r:id="rId61"/>
    <p:sldId id="869" r:id="rId62"/>
    <p:sldId id="870" r:id="rId63"/>
    <p:sldId id="871" r:id="rId64"/>
    <p:sldId id="872" r:id="rId65"/>
    <p:sldId id="873" r:id="rId66"/>
    <p:sldId id="874" r:id="rId67"/>
    <p:sldId id="875" r:id="rId68"/>
    <p:sldId id="876" r:id="rId69"/>
    <p:sldId id="877" r:id="rId70"/>
    <p:sldId id="878" r:id="rId71"/>
    <p:sldId id="844" r:id="rId72"/>
    <p:sldId id="796" r:id="rId73"/>
    <p:sldId id="797" r:id="rId74"/>
    <p:sldId id="798" r:id="rId75"/>
    <p:sldId id="799" r:id="rId76"/>
    <p:sldId id="800" r:id="rId77"/>
    <p:sldId id="801" r:id="rId78"/>
    <p:sldId id="802" r:id="rId79"/>
    <p:sldId id="803" r:id="rId80"/>
    <p:sldId id="804" r:id="rId81"/>
    <p:sldId id="805" r:id="rId82"/>
    <p:sldId id="806" r:id="rId83"/>
    <p:sldId id="807" r:id="rId84"/>
    <p:sldId id="808" r:id="rId85"/>
    <p:sldId id="809" r:id="rId86"/>
    <p:sldId id="810" r:id="rId87"/>
    <p:sldId id="811" r:id="rId88"/>
    <p:sldId id="812" r:id="rId89"/>
    <p:sldId id="813" r:id="rId90"/>
    <p:sldId id="814" r:id="rId91"/>
    <p:sldId id="815" r:id="rId92"/>
    <p:sldId id="816" r:id="rId93"/>
    <p:sldId id="817" r:id="rId94"/>
    <p:sldId id="818" r:id="rId95"/>
    <p:sldId id="819" r:id="rId96"/>
    <p:sldId id="820" r:id="rId97"/>
    <p:sldId id="821" r:id="rId98"/>
    <p:sldId id="822" r:id="rId99"/>
    <p:sldId id="823" r:id="rId100"/>
    <p:sldId id="824" r:id="rId101"/>
    <p:sldId id="843" r:id="rId102"/>
    <p:sldId id="825" r:id="rId103"/>
    <p:sldId id="826" r:id="rId104"/>
    <p:sldId id="827" r:id="rId105"/>
    <p:sldId id="828" r:id="rId106"/>
    <p:sldId id="829" r:id="rId107"/>
    <p:sldId id="830" r:id="rId108"/>
    <p:sldId id="831" r:id="rId109"/>
    <p:sldId id="832" r:id="rId110"/>
    <p:sldId id="833" r:id="rId111"/>
    <p:sldId id="834" r:id="rId112"/>
    <p:sldId id="835" r:id="rId113"/>
    <p:sldId id="836" r:id="rId114"/>
    <p:sldId id="837" r:id="rId115"/>
    <p:sldId id="838" r:id="rId116"/>
    <p:sldId id="839" r:id="rId117"/>
    <p:sldId id="840" r:id="rId118"/>
    <p:sldId id="841" r:id="rId119"/>
    <p:sldId id="842" r:id="rId120"/>
    <p:sldId id="795" r:id="rId121"/>
    <p:sldId id="777" r:id="rId122"/>
    <p:sldId id="778" r:id="rId123"/>
    <p:sldId id="779" r:id="rId124"/>
    <p:sldId id="780" r:id="rId125"/>
    <p:sldId id="781" r:id="rId126"/>
    <p:sldId id="782" r:id="rId127"/>
    <p:sldId id="783" r:id="rId128"/>
    <p:sldId id="784" r:id="rId129"/>
    <p:sldId id="785" r:id="rId130"/>
    <p:sldId id="786" r:id="rId131"/>
    <p:sldId id="787" r:id="rId132"/>
    <p:sldId id="788" r:id="rId133"/>
    <p:sldId id="789" r:id="rId134"/>
    <p:sldId id="790" r:id="rId135"/>
    <p:sldId id="791" r:id="rId136"/>
    <p:sldId id="792" r:id="rId137"/>
    <p:sldId id="793" r:id="rId138"/>
    <p:sldId id="794" r:id="rId139"/>
    <p:sldId id="776" r:id="rId140"/>
    <p:sldId id="755" r:id="rId141"/>
    <p:sldId id="756" r:id="rId142"/>
    <p:sldId id="757" r:id="rId143"/>
    <p:sldId id="758" r:id="rId144"/>
    <p:sldId id="759" r:id="rId145"/>
    <p:sldId id="760" r:id="rId146"/>
    <p:sldId id="761" r:id="rId147"/>
    <p:sldId id="762" r:id="rId148"/>
    <p:sldId id="763" r:id="rId149"/>
    <p:sldId id="764" r:id="rId150"/>
    <p:sldId id="765" r:id="rId151"/>
    <p:sldId id="766" r:id="rId152"/>
    <p:sldId id="767" r:id="rId153"/>
    <p:sldId id="768" r:id="rId154"/>
    <p:sldId id="769" r:id="rId155"/>
    <p:sldId id="770" r:id="rId156"/>
    <p:sldId id="771" r:id="rId157"/>
    <p:sldId id="772" r:id="rId158"/>
    <p:sldId id="773" r:id="rId159"/>
    <p:sldId id="774" r:id="rId160"/>
    <p:sldId id="775" r:id="rId161"/>
    <p:sldId id="754" r:id="rId162"/>
    <p:sldId id="743" r:id="rId163"/>
    <p:sldId id="744" r:id="rId164"/>
    <p:sldId id="745" r:id="rId165"/>
    <p:sldId id="746" r:id="rId166"/>
    <p:sldId id="747" r:id="rId167"/>
    <p:sldId id="748" r:id="rId168"/>
    <p:sldId id="749" r:id="rId169"/>
    <p:sldId id="750" r:id="rId170"/>
    <p:sldId id="751" r:id="rId171"/>
    <p:sldId id="752" r:id="rId172"/>
    <p:sldId id="753" r:id="rId173"/>
    <p:sldId id="296" r:id="rId17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95" autoAdjust="0"/>
    <p:restoredTop sz="94859" autoAdjust="0"/>
  </p:normalViewPr>
  <p:slideViewPr>
    <p:cSldViewPr snapToGrid="0">
      <p:cViewPr varScale="1">
        <p:scale>
          <a:sx n="77" d="100"/>
          <a:sy n="77" d="100"/>
        </p:scale>
        <p:origin x="-240" y="-90"/>
      </p:cViewPr>
      <p:guideLst>
        <p:guide orient="horz" pos="2160"/>
        <p:guide pos="2880"/>
      </p:guideLst>
    </p:cSldViewPr>
  </p:slideViewPr>
  <p:notesTextViewPr>
    <p:cViewPr>
      <p:scale>
        <a:sx n="100" d="100"/>
        <a:sy n="100" d="100"/>
      </p:scale>
      <p:origin x="0" y="0"/>
    </p:cViewPr>
  </p:notesText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notesMaster" Target="notesMasters/notesMaster1.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halomhaverim.org/aliyot_bereshit_vayetze.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www.shalomhaverim.org/" TargetMode="External"/><Relationship Id="rId4" Type="http://schemas.openxmlformats.org/officeDocument/2006/relationships/hyperlink" Target="http://www.ascentofsafed.com/cgi-bin/ascent.cgi?Name=mm-kip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Bookman Old Style" pitchFamily="18" charset="0"/>
                <a:ea typeface="Calibri"/>
                <a:cs typeface="Calibri"/>
                <a:sym typeface="Calibri"/>
              </a:rPr>
              <a:t>PARASHA </a:t>
            </a:r>
            <a:r>
              <a:rPr lang="en-US" sz="2400" dirty="0" smtClean="0">
                <a:latin typeface="Bookman Old Style" pitchFamily="18" charset="0"/>
                <a:ea typeface="Calibri"/>
                <a:cs typeface="Calibri"/>
                <a:sym typeface="Calibri"/>
              </a:rPr>
              <a:t>BERESHIT VAYETZE</a:t>
            </a:r>
            <a:endParaRPr dirty="0">
              <a:latin typeface="Bookman Old Style" pitchFamily="18" charset="0"/>
            </a:endParaRPr>
          </a:p>
          <a:p>
            <a:pPr algn="ctr">
              <a:buNone/>
            </a:pPr>
            <a:r>
              <a:rPr lang="es-CO" sz="2400" dirty="0" smtClean="0">
                <a:latin typeface="Bookman Old Style" pitchFamily="18" charset="0"/>
              </a:rPr>
              <a:t>La Respuesta a </a:t>
            </a:r>
            <a:r>
              <a:rPr lang="es-CO" sz="2400" smtClean="0">
                <a:latin typeface="Bookman Old Style" pitchFamily="18" charset="0"/>
              </a:rPr>
              <a:t>un Voto</a:t>
            </a:r>
            <a:endParaRPr lang="en-US" sz="2400" dirty="0" smtClean="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BaYonah</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Shape 494"/>
          <p:cNvPicPr preferRelativeResize="0"/>
          <p:nvPr/>
        </p:nvPicPr>
        <p:blipFill rotWithShape="1">
          <a:blip r:embed="rId5">
            <a:alphaModFix/>
          </a:blip>
          <a:srcRect/>
          <a:stretch/>
        </p:blipFill>
        <p:spPr>
          <a:xfrm>
            <a:off x="2967038" y="457200"/>
            <a:ext cx="3209925" cy="1171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153738" y="1210968"/>
            <a:ext cx="8858559" cy="4967416"/>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800" b="1" dirty="0" smtClean="0">
                <a:latin typeface="Bookman Old Style" pitchFamily="18" charset="0"/>
              </a:rPr>
              <a:t>Génesis 28:10 al 32:3 y Hosheah 12:13 al 14:10</a:t>
            </a:r>
          </a:p>
          <a:p>
            <a:r>
              <a:rPr lang="es-ES" sz="4400" dirty="0" err="1" smtClean="0">
                <a:latin typeface="Bookman Old Style" pitchFamily="18" charset="0"/>
              </a:rPr>
              <a:t>Vayetze</a:t>
            </a:r>
            <a:r>
              <a:rPr lang="es-ES" sz="4400" dirty="0" smtClean="0">
                <a:latin typeface="Bookman Old Style" pitchFamily="18" charset="0"/>
              </a:rPr>
              <a:t>– Y salió = </a:t>
            </a:r>
            <a:r>
              <a:rPr lang="he-IL" sz="4400" dirty="0" smtClean="0">
                <a:latin typeface="Bookman Old Style" pitchFamily="18" charset="0"/>
              </a:rPr>
              <a:t>ויצא</a:t>
            </a:r>
          </a:p>
          <a:p>
            <a:pPr>
              <a:buNone/>
            </a:pPr>
            <a:r>
              <a:rPr lang="en-US" sz="4400" dirty="0" smtClean="0">
                <a:latin typeface="Bookman Old Style" pitchFamily="18" charset="0"/>
              </a:rPr>
              <a:t> </a:t>
            </a:r>
            <a:endParaRPr lang="es-ES" sz="4400" dirty="0" smtClean="0">
              <a:latin typeface="Bookman Old Style" pitchFamily="18" charset="0"/>
            </a:endParaRPr>
          </a:p>
          <a:p>
            <a:r>
              <a:rPr lang="es-ES" sz="4400" i="1" dirty="0" smtClean="0">
                <a:latin typeface="Bookman Old Style" pitchFamily="18" charset="0"/>
              </a:rPr>
              <a:t>Y </a:t>
            </a:r>
            <a:r>
              <a:rPr lang="es-ES" sz="4400" i="1" dirty="0" smtClean="0">
                <a:latin typeface="Bookman Old Style" pitchFamily="18" charset="0"/>
                <a:hlinkClick r:id="rId3"/>
              </a:rPr>
              <a:t>salió </a:t>
            </a:r>
            <a:r>
              <a:rPr lang="es-ES" sz="4400" i="1" dirty="0" smtClean="0">
                <a:latin typeface="Bookman Old Style" pitchFamily="18" charset="0"/>
              </a:rPr>
              <a:t> Jacob de </a:t>
            </a:r>
            <a:r>
              <a:rPr lang="es-ES" sz="4400" i="1" dirty="0" err="1" smtClean="0">
                <a:latin typeface="Bookman Old Style" pitchFamily="18" charset="0"/>
              </a:rPr>
              <a:t>Beer</a:t>
            </a:r>
            <a:r>
              <a:rPr lang="es-ES" sz="4400" i="1" dirty="0" smtClean="0">
                <a:latin typeface="Bookman Old Style" pitchFamily="18" charset="0"/>
              </a:rPr>
              <a:t>-Sheva, y fue a </a:t>
            </a:r>
            <a:r>
              <a:rPr lang="es-ES" sz="4400" i="1" dirty="0" err="1" smtClean="0">
                <a:latin typeface="Bookman Old Style" pitchFamily="18" charset="0"/>
              </a:rPr>
              <a:t>Jarán</a:t>
            </a:r>
            <a:r>
              <a:rPr lang="es-ES" sz="4400" i="1" dirty="0" smtClean="0">
                <a:latin typeface="Bookman Old Style" pitchFamily="18" charset="0"/>
              </a:rPr>
              <a:t>.</a:t>
            </a:r>
            <a:endParaRPr lang="es-ES" sz="4400"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3000" dirty="0" smtClean="0">
                <a:latin typeface="Bookman Old Style" pitchFamily="18" charset="0"/>
              </a:rPr>
              <a:t>Jacob huye a la casa de su tío Labán y vive allí durante varios años, se casa con las hijas de Labán, Lea y Raquel, y construye una gran familia.</a:t>
            </a:r>
          </a:p>
          <a:p>
            <a:r>
              <a:rPr lang="es-ES" sz="3000" dirty="0" smtClean="0">
                <a:latin typeface="Bookman Old Style" pitchFamily="18" charset="0"/>
              </a:rPr>
              <a:t>En su camino hacia su tío Labán, Jacob sueña con una escalera que se extiende desde la tierra hasta el cielo. Hay ángeles de Dios subiendo y bajando la escalera.</a:t>
            </a: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3000" dirty="0" smtClean="0">
                <a:latin typeface="Bookman Old Style" pitchFamily="18" charset="0"/>
              </a:rPr>
              <a:t>Dios está detrás de Jacob y dice: “Yo soy Dios, el Dios de tu padre Abraham y el Dios de tu padre Isaac. Te daré a ti y a tu simiente la tierra donde duermes. </a:t>
            </a:r>
          </a:p>
          <a:p>
            <a:r>
              <a:rPr lang="es-ES" sz="3000" dirty="0" smtClean="0">
                <a:latin typeface="Bookman Old Style" pitchFamily="18" charset="0"/>
              </a:rPr>
              <a:t>Y tu simiente será como el polvo de la tierra y se extenderá en todas direcciones, y por ti serán bendecidas todas las familias en la tierra.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Estoy contigo y te protegeré. No te dejaré hasta que haya cumplido lo que te he prometido.</a:t>
            </a:r>
          </a:p>
          <a:p>
            <a:r>
              <a:rPr lang="es-ES" b="1" dirty="0" smtClean="0">
                <a:latin typeface="Bookman Old Style" pitchFamily="18" charset="0"/>
              </a:rPr>
              <a:t>Jacob y Raquel se encuentran</a:t>
            </a:r>
          </a:p>
          <a:p>
            <a:r>
              <a:rPr lang="es-ES" dirty="0" smtClean="0">
                <a:latin typeface="Bookman Old Style" pitchFamily="18" charset="0"/>
              </a:rPr>
              <a:t>Jacob se despertó de su sueño y dijo: “En verdad, Dios está en este lugar y yo no lo sabía. Esta es una casa de Dios. Esta es una puerta del cielo.</a:t>
            </a:r>
            <a:endParaRPr lang="es-ES"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3000" dirty="0" smtClean="0">
                <a:latin typeface="Bookman Old Style" pitchFamily="18" charset="0"/>
              </a:rPr>
              <a:t>A la mañana siguiente, Jacob ungió una piedra conmemorativa con aceite y nombró el lugar Beth El. </a:t>
            </a:r>
          </a:p>
          <a:p>
            <a:r>
              <a:rPr lang="es-ES" sz="3000" dirty="0" smtClean="0">
                <a:latin typeface="Bookman Old Style" pitchFamily="18" charset="0"/>
              </a:rPr>
              <a:t>Luego Jacob hizo una promesa: "Si Dios está conmigo y me mantiene en este camino y me da pan para comer y ropa para usar, y regresaré en paz a la casa de mi padre, entonces Dios será Dios para mi.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3000" dirty="0" smtClean="0">
                <a:latin typeface="Bookman Old Style" pitchFamily="18" charset="0"/>
              </a:rPr>
              <a:t>Y esta piedra conmemorativa será una casa de Dios, y todo lo que Dios me dará, diezmaré a Dios repetidamente ".</a:t>
            </a:r>
          </a:p>
          <a:p>
            <a:r>
              <a:rPr lang="es-ES" sz="3000" dirty="0" smtClean="0">
                <a:latin typeface="Bookman Old Style" pitchFamily="18" charset="0"/>
              </a:rPr>
              <a:t>Jacob continuó su viaje. </a:t>
            </a:r>
          </a:p>
          <a:p>
            <a:r>
              <a:rPr lang="es-ES" sz="3000" dirty="0" smtClean="0">
                <a:latin typeface="Bookman Old Style" pitchFamily="18" charset="0"/>
              </a:rPr>
              <a:t>Vio un pozo en el campo y tres rebaños de ovejas que yacían allí. Había una roca que debía ser sacada del pozo para acceder al agua. </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Jacob dijo a los hombres reunidos allí: "¿Conocen a Labán?“</a:t>
            </a:r>
          </a:p>
          <a:p>
            <a:r>
              <a:rPr lang="es-ES" dirty="0" smtClean="0">
                <a:latin typeface="Bookman Old Style" pitchFamily="18" charset="0"/>
              </a:rPr>
              <a:t>"Sí", respondieron. "Él está bien y su hija Raquel, la pastora, pronto vendrá con sus ovejas".</a:t>
            </a:r>
          </a:p>
          <a:p>
            <a:r>
              <a:rPr lang="es-ES" dirty="0" smtClean="0">
                <a:latin typeface="Bookman Old Style" pitchFamily="18" charset="0"/>
              </a:rPr>
              <a:t>Pronto, Raquel vino con las ovejas de su padre. </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900" dirty="0" smtClean="0">
                <a:latin typeface="Bookman Old Style" pitchFamily="18" charset="0"/>
              </a:rPr>
              <a:t>Cuando Jacob vio a Raquel, movió la roca fuera de la boca del pozo para darles de beber a las ovejas. </a:t>
            </a:r>
          </a:p>
          <a:p>
            <a:r>
              <a:rPr lang="es-ES" sz="2900" dirty="0" smtClean="0">
                <a:latin typeface="Bookman Old Style" pitchFamily="18" charset="0"/>
              </a:rPr>
              <a:t>Jacob besó a Raquel, luego lloró. Entonces Jacob le dijo a Raquel que él era su pariente, y ella corrió y se lo contó a su padre. </a:t>
            </a:r>
          </a:p>
          <a:p>
            <a:r>
              <a:rPr lang="es-ES" sz="2900" dirty="0" smtClean="0">
                <a:latin typeface="Bookman Old Style" pitchFamily="18" charset="0"/>
              </a:rPr>
              <a:t>Jacob terminó quedándose con Labán por un mes.</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b="1" dirty="0" smtClean="0">
                <a:latin typeface="Bookman Old Style" pitchFamily="18" charset="0"/>
              </a:rPr>
              <a:t>Labán y Jacob hacen un trato</a:t>
            </a:r>
          </a:p>
          <a:p>
            <a:r>
              <a:rPr lang="es-ES" dirty="0" smtClean="0">
                <a:latin typeface="Bookman Old Style" pitchFamily="18" charset="0"/>
              </a:rPr>
              <a:t>Entonces Labán le dijo a Jacob: "Incluso si eres mi pariente, ¿deberías servirme sin compensación? ¿Cuál será tu salario?</a:t>
            </a:r>
          </a:p>
          <a:p>
            <a:r>
              <a:rPr lang="es-ES" dirty="0" smtClean="0">
                <a:latin typeface="Bookman Old Style" pitchFamily="18" charset="0"/>
              </a:rPr>
              <a:t>Ahora, Labán tenía dos hijas. </a:t>
            </a:r>
          </a:p>
          <a:p>
            <a:r>
              <a:rPr lang="es-ES" dirty="0" smtClean="0">
                <a:latin typeface="Bookman Old Style" pitchFamily="18" charset="0"/>
              </a:rPr>
              <a:t>La hija mayor era Leáh y la hija menor Raquel.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Jacob amó a Raquel y le dijo a Labán: "Te serviré siete años por tu hija menor, Raquel".</a:t>
            </a:r>
          </a:p>
          <a:p>
            <a:r>
              <a:rPr lang="es-ES" sz="2800" dirty="0" smtClean="0">
                <a:latin typeface="Bookman Old Style" pitchFamily="18" charset="0"/>
              </a:rPr>
              <a:t>Labán estuvo de acuerdo. Así que Jacob sirvió a Raquel durante siete años, pero solo fueron unos días </a:t>
            </a:r>
            <a:r>
              <a:rPr lang="es-ES" sz="2800" dirty="0" err="1" smtClean="0">
                <a:latin typeface="Bookman Old Style" pitchFamily="18" charset="0"/>
              </a:rPr>
              <a:t>asus</a:t>
            </a:r>
            <a:r>
              <a:rPr lang="es-ES" sz="2800" dirty="0" smtClean="0">
                <a:latin typeface="Bookman Old Style" pitchFamily="18" charset="0"/>
              </a:rPr>
              <a:t> ojos debido a su amor por ella. </a:t>
            </a:r>
          </a:p>
          <a:p>
            <a:r>
              <a:rPr lang="es-ES" sz="2800" dirty="0" smtClean="0">
                <a:latin typeface="Bookman Old Style" pitchFamily="18" charset="0"/>
              </a:rPr>
              <a:t>Y Jacob dijo a Labán: “Mis días de trabajo están completos. Dame a mi esposa.</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Labán hizo una gran fiesta. </a:t>
            </a:r>
          </a:p>
          <a:p>
            <a:r>
              <a:rPr lang="es-ES" dirty="0" smtClean="0">
                <a:latin typeface="Bookman Old Style" pitchFamily="18" charset="0"/>
              </a:rPr>
              <a:t>Cuando llegó la noche, tomó a su hija mayor, Lea, y la llevó a Jacob para su noche de bodas. </a:t>
            </a:r>
          </a:p>
          <a:p>
            <a:r>
              <a:rPr lang="es-ES" dirty="0" smtClean="0">
                <a:latin typeface="Bookman Old Style" pitchFamily="18" charset="0"/>
              </a:rPr>
              <a:t>Pero cuando llegó la mañana y Jacob vio que era Lea, dijo: “¿Qué me has hecho? ¿No te serví por Raquel? ¿Por qué me has engañado?</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Labán respondió: “No es nuestra tradición dar a la hija menor antes que a la mayor. Completa la semana de bodas con Leáh y te dé a Raquel por otros siete años de trabajo".</a:t>
            </a:r>
          </a:p>
          <a:p>
            <a:r>
              <a:rPr lang="es-ES" b="1" dirty="0" smtClean="0">
                <a:latin typeface="Bookman Old Style" pitchFamily="18" charset="0"/>
              </a:rPr>
              <a:t>Las tribus nacen</a:t>
            </a:r>
          </a:p>
          <a:p>
            <a:r>
              <a:rPr lang="es-ES" dirty="0" smtClean="0">
                <a:latin typeface="Bookman Old Style" pitchFamily="18" charset="0"/>
              </a:rPr>
              <a:t>Jacob sirvió otros siete años, y Labán le dio a Raquel.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Jacob amaba a Raquel más que a Leáh. </a:t>
            </a:r>
          </a:p>
          <a:p>
            <a:r>
              <a:rPr lang="es-ES" sz="2800" dirty="0" smtClean="0">
                <a:latin typeface="Bookman Old Style" pitchFamily="18" charset="0"/>
              </a:rPr>
              <a:t>Cuando Dios vio que Lea era la que odiaba, Dios abrió su matriz. </a:t>
            </a:r>
          </a:p>
          <a:p>
            <a:r>
              <a:rPr lang="es-ES" sz="2800" dirty="0" smtClean="0">
                <a:latin typeface="Bookman Old Style" pitchFamily="18" charset="0"/>
              </a:rPr>
              <a:t>Lea concibió y dio a luz un hijo, Reubén, porque: “¡Dios ha mirado mi aflicción! ¡Ahora mi esposo me amará! "Ella concibió a otro hijo, Simeón, diciendo:" Dios ha escuchado que yo soy la odiada y me ha dado otro hijo".</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Luego tuvo otro hijo, Levi, diciendo: "Ahora mi esposo se unió a mí porque le he dado tres hijos". </a:t>
            </a:r>
          </a:p>
          <a:p>
            <a:r>
              <a:rPr lang="es-ES" dirty="0" smtClean="0">
                <a:latin typeface="Bookman Old Style" pitchFamily="18" charset="0"/>
              </a:rPr>
              <a:t>Luego tuvo a Judá y le dijo: “Ahora daré gracias a Dios".  </a:t>
            </a:r>
          </a:p>
          <a:p>
            <a:r>
              <a:rPr lang="es-ES" dirty="0" smtClean="0">
                <a:latin typeface="Bookman Old Style" pitchFamily="18" charset="0"/>
              </a:rPr>
              <a:t>Entonces Lea dejó de concebir hijos.</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Cuando Raquel vio que ella no le había dado hijos a Jacob, ella envidiaba a su hermana. </a:t>
            </a:r>
          </a:p>
          <a:p>
            <a:r>
              <a:rPr lang="es-ES" dirty="0" smtClean="0">
                <a:latin typeface="Bookman Old Style" pitchFamily="18" charset="0"/>
              </a:rPr>
              <a:t>Ella le dijo: "Dame hijos o moriré".</a:t>
            </a:r>
          </a:p>
          <a:p>
            <a:r>
              <a:rPr lang="es-ES" dirty="0" smtClean="0">
                <a:latin typeface="Bookman Old Style" pitchFamily="18" charset="0"/>
              </a:rPr>
              <a:t>Pero Jacob estaba enojado con Raquel diciendo: "¿Estoy en el lugar de Dios? ¿Quién te ha negado el fruto de la matriz?</a:t>
            </a:r>
            <a:endParaRPr lang="es-E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Entonces Raquel le dio a Jacob su criada, Bilhah. </a:t>
            </a:r>
          </a:p>
          <a:p>
            <a:r>
              <a:rPr lang="es-ES" sz="2800" dirty="0" smtClean="0">
                <a:latin typeface="Bookman Old Style" pitchFamily="18" charset="0"/>
              </a:rPr>
              <a:t>Bilhah concibió y dio a Jacob un hijo. </a:t>
            </a:r>
          </a:p>
          <a:p>
            <a:r>
              <a:rPr lang="es-ES" sz="2800" dirty="0" smtClean="0">
                <a:latin typeface="Bookman Old Style" pitchFamily="18" charset="0"/>
              </a:rPr>
              <a:t>Raquel dijo: "Dios me juzgó y escuchó mi llanto y me dio un hijo", y lo llamó </a:t>
            </a:r>
            <a:r>
              <a:rPr lang="es-ES" sz="2800" dirty="0" err="1" smtClean="0">
                <a:latin typeface="Bookman Old Style" pitchFamily="18" charset="0"/>
              </a:rPr>
              <a:t>Dan.</a:t>
            </a:r>
            <a:r>
              <a:rPr lang="es-ES" sz="2800" dirty="0" smtClean="0">
                <a:latin typeface="Bookman Old Style" pitchFamily="18" charset="0"/>
              </a:rPr>
              <a:t> </a:t>
            </a:r>
          </a:p>
          <a:p>
            <a:r>
              <a:rPr lang="es-ES" sz="2800" dirty="0" smtClean="0">
                <a:latin typeface="Bookman Old Style" pitchFamily="18" charset="0"/>
              </a:rPr>
              <a:t>Bilhah entonces le dio a Jacob otro hijo, Neftalí, porque "He peleado una lucha divina con mi hermana y he prevalecido".</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Cuando Lea vio que ya no tenía hijos, le dio a su sirvienta Zilpah a Jacob. </a:t>
            </a:r>
          </a:p>
          <a:p>
            <a:r>
              <a:rPr lang="es-ES" sz="2800" dirty="0" smtClean="0">
                <a:latin typeface="Bookman Old Style" pitchFamily="18" charset="0"/>
              </a:rPr>
              <a:t>Zilpah dio a Jacob un hijo, Gad, diciendo: "La buena fortuna ha llegado". </a:t>
            </a:r>
          </a:p>
          <a:p>
            <a:r>
              <a:rPr lang="es-ES" sz="2800" dirty="0" smtClean="0">
                <a:latin typeface="Bookman Old Style" pitchFamily="18" charset="0"/>
              </a:rPr>
              <a:t>Zilpah luego le dio a Jacob otro hijo, Asher, porque Leáh dijo: "Soy feliz en mi progreso, porque las mujeres han elogiado mi progreso".</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Entonces Lea concibió un quinto hijo para Jacob. </a:t>
            </a:r>
          </a:p>
          <a:p>
            <a:r>
              <a:rPr lang="es-ES" sz="2800" dirty="0" smtClean="0">
                <a:latin typeface="Bookman Old Style" pitchFamily="18" charset="0"/>
              </a:rPr>
              <a:t>Ella lo llamó Yisakar y dijo: "Dios me ha dado mi salario porque le di mi criada a mi esposo". </a:t>
            </a:r>
          </a:p>
          <a:p>
            <a:r>
              <a:rPr lang="es-ES" sz="2800" dirty="0" smtClean="0">
                <a:latin typeface="Bookman Old Style" pitchFamily="18" charset="0"/>
              </a:rPr>
              <a:t>Lea concibió un sexto hijo, Zebulón, porque Leáh dijo: "Dios me ha dado una buena parte, ahora mi esposo hará su hogar conmigo, porque le he dado seis hijos”. </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Lea también le dio a Jacob una hija, Dina.</a:t>
            </a:r>
          </a:p>
          <a:p>
            <a:r>
              <a:rPr lang="es-ES" sz="2800" b="1" dirty="0" smtClean="0">
                <a:latin typeface="Bookman Old Style" pitchFamily="18" charset="0"/>
              </a:rPr>
              <a:t>Dios recordó a Raquel</a:t>
            </a:r>
          </a:p>
          <a:p>
            <a:r>
              <a:rPr lang="es-ES" sz="2800" dirty="0" smtClean="0">
                <a:latin typeface="Bookman Old Style" pitchFamily="18" charset="0"/>
              </a:rPr>
              <a:t>Entonces Dios se acordó de Raquel. </a:t>
            </a:r>
          </a:p>
          <a:p>
            <a:r>
              <a:rPr lang="es-ES" sz="2800" dirty="0" smtClean="0">
                <a:latin typeface="Bookman Old Style" pitchFamily="18" charset="0"/>
              </a:rPr>
              <a:t>Dios abrió su matriz y ella le dio un hijo a Jacob, diciendo: "Dios me ha quitado la desgracia". </a:t>
            </a:r>
          </a:p>
          <a:p>
            <a:r>
              <a:rPr lang="es-ES" sz="2800" dirty="0" smtClean="0">
                <a:latin typeface="Bookman Old Style" pitchFamily="18" charset="0"/>
              </a:rPr>
              <a:t>Ella lo llamó José, y agregó: "Que Dios me dé otro hijo".</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En este momento, Jacob le dijo a Labán. "Quiero irme a casa."</a:t>
            </a:r>
          </a:p>
          <a:p>
            <a:r>
              <a:rPr lang="es-ES" dirty="0" smtClean="0">
                <a:latin typeface="Bookman Old Style" pitchFamily="18" charset="0"/>
              </a:rPr>
              <a:t>Labán respondió: “Creo que Dios me ha bendecido por tu bien. </a:t>
            </a:r>
          </a:p>
          <a:p>
            <a:r>
              <a:rPr lang="es-ES" dirty="0" smtClean="0">
                <a:latin typeface="Bookman Old Style" pitchFamily="18" charset="0"/>
              </a:rPr>
              <a:t>¿Qué te daré?</a:t>
            </a:r>
          </a:p>
          <a:p>
            <a:r>
              <a:rPr lang="es-ES" dirty="0" smtClean="0">
                <a:latin typeface="Bookman Old Style" pitchFamily="18" charset="0"/>
              </a:rPr>
              <a:t>Acordaron un arreglo donde los animales de Labán se dividieron. </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Dios le dice a Jacob en un sueño que es hora de que él regrese a su tierra natal.</a:t>
            </a:r>
          </a:p>
          <a:p>
            <a:r>
              <a:rPr lang="es-ES" dirty="0" smtClean="0">
                <a:latin typeface="Bookman Old Style" pitchFamily="18" charset="0"/>
              </a:rPr>
              <a:t>Mientras Labán está lejos de la casa, Raquel roba los ídolos de su padre y Jacob se va sin despedirse. </a:t>
            </a:r>
          </a:p>
          <a:p>
            <a:r>
              <a:rPr lang="es-ES" dirty="0" smtClean="0">
                <a:latin typeface="Bookman Old Style" pitchFamily="18" charset="0"/>
              </a:rPr>
              <a:t>Cuando Labán oyó que Jacob había huido, vino tras ellos.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Pero Dios vino a Labán en un sueño diciendo: "No le hables a Jacob ni bueno ni malo".</a:t>
            </a:r>
          </a:p>
          <a:p>
            <a:r>
              <a:rPr lang="es-ES" sz="2800" b="1" dirty="0" smtClean="0">
                <a:latin typeface="Bookman Old Style" pitchFamily="18" charset="0"/>
              </a:rPr>
              <a:t>Ídolos robados</a:t>
            </a:r>
          </a:p>
          <a:p>
            <a:r>
              <a:rPr lang="es-ES" sz="2800" dirty="0" smtClean="0">
                <a:latin typeface="Bookman Old Style" pitchFamily="18" charset="0"/>
              </a:rPr>
              <a:t>Al día siguiente, Labán le dijo a Jacob: “¿Qué has hecho? Me has robado el corazón, tomando a mis hijas como prisioneros de guerra. ¿Por qué huiste en secreto?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Te habría enviado lejos con alegría y canciones. </a:t>
            </a:r>
          </a:p>
          <a:p>
            <a:r>
              <a:rPr lang="es-ES" dirty="0" smtClean="0">
                <a:latin typeface="Bookman Old Style" pitchFamily="18" charset="0"/>
              </a:rPr>
              <a:t>Está en mi poder lastimarte, pero tu Dios me dijo que no lo hiciera. </a:t>
            </a:r>
          </a:p>
          <a:p>
            <a:r>
              <a:rPr lang="es-ES" dirty="0" smtClean="0">
                <a:latin typeface="Bookman Old Style" pitchFamily="18" charset="0"/>
              </a:rPr>
              <a:t>Puedo ver que querías ir a casa, pero ¿por qué robaste a mis dioses?</a:t>
            </a:r>
          </a:p>
          <a:p>
            <a:endParaRPr lang="es-E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smtClean="0">
                <a:latin typeface="Bookman Old Style" pitchFamily="18" charset="0"/>
              </a:rPr>
              <a:t>Génesis 28:10 al 32:3 y Hosheah 12:13 al 14:10</a:t>
            </a:r>
          </a:p>
          <a:p>
            <a:r>
              <a:rPr lang="es-ES" sz="2800" dirty="0" smtClean="0">
                <a:latin typeface="Bookman Old Style" pitchFamily="18" charset="0"/>
              </a:rPr>
              <a:t>“Me fui en secreto porque temía que pudieras quitarme a tus hijas por la fuerza. Pero con quienquiera que encuentres a tus dioses ídolos, él no permanecerá vivo ”. </a:t>
            </a:r>
          </a:p>
          <a:p>
            <a:r>
              <a:rPr lang="es-ES" sz="2800" dirty="0" smtClean="0">
                <a:latin typeface="Bookman Old Style" pitchFamily="18" charset="0"/>
              </a:rPr>
              <a:t>Ahora, Jacob no sabía que era Raquel quien había tomado los ídolos. </a:t>
            </a:r>
          </a:p>
          <a:p>
            <a:r>
              <a:rPr lang="es-ES" sz="2800" dirty="0" smtClean="0">
                <a:latin typeface="Bookman Old Style" pitchFamily="18" charset="0"/>
              </a:rPr>
              <a:t>Raquel los tenía debajo de ella en el cojín del camello, así que cuando Labán buscó, no pudo encontrarlos.</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Ahora esto hizo que Jacob se enojara. </a:t>
            </a:r>
          </a:p>
          <a:p>
            <a:r>
              <a:rPr lang="es-ES" dirty="0" smtClean="0">
                <a:latin typeface="Bookman Old Style" pitchFamily="18" charset="0"/>
              </a:rPr>
              <a:t>Él dijo: “¿Cuál es mi crimen y cuál es mi pecado que me perseguiste? </a:t>
            </a:r>
          </a:p>
          <a:p>
            <a:r>
              <a:rPr lang="es-ES" dirty="0" smtClean="0">
                <a:latin typeface="Bookman Old Style" pitchFamily="18" charset="0"/>
              </a:rPr>
              <a:t>Durante veinte años, he trabajado para ti, sirviendo catorce años por tus dos hijas, seis años por tu rebaño y cambiaste mi salario diez veces. </a:t>
            </a:r>
          </a:p>
          <a:p>
            <a:endParaRPr lang="es-ES" dirty="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Si no hubiera sido por mi Dios, ahora me habrías enviado lejos con las manos vacías. Dios vio mi miseria y lo demostró en tu sueño de anoche ".</a:t>
            </a:r>
          </a:p>
          <a:p>
            <a:r>
              <a:rPr lang="es-ES" sz="2800" dirty="0" smtClean="0">
                <a:latin typeface="Bookman Old Style" pitchFamily="18" charset="0"/>
              </a:rPr>
              <a:t>Labán respondió: “Ahora, todo lo que está aquí es mío. Hagamos un pacto entre nosotros. Si tu causas que mis hijas sufran o si tomas esposas además de mis hijas, Dios es nuestro testigo ”. </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Y tomaron piedras y las levantaron como piedras conmemorativas y luego tuvieron un banquete.</a:t>
            </a:r>
          </a:p>
          <a:p>
            <a:r>
              <a:rPr lang="es-ES" sz="2800" dirty="0" smtClean="0">
                <a:latin typeface="Bookman Old Style" pitchFamily="18" charset="0"/>
              </a:rPr>
              <a:t>Al día siguiente, Labán se levantó temprano y los bendijo y regresó a casa. Jacob siguió su camino y los ángeles de Dios se encontraron con él. Jacob entonces llamó a este lugar, Mahanayim, "un campamento de Dios".</a:t>
            </a:r>
            <a:endParaRPr lang="es-E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TOLEDOT</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dirty="0" smtClean="0"/>
          </a:p>
        </p:txBody>
      </p:sp>
      <p:pic>
        <p:nvPicPr>
          <p:cNvPr id="130050" name="Picture 2" descr="âYour brother Esau is planning to kill you,â Rebekah warned Jacob.  âFlee at once to my brother Laban in Padan-aram. Stay with him until your brotherâs fury subsides.â  So Jacob set off at once. â Slide 12"/>
          <p:cNvPicPr>
            <a:picLocks noChangeAspect="1" noChangeArrowheads="1"/>
          </p:cNvPicPr>
          <p:nvPr/>
        </p:nvPicPr>
        <p:blipFill>
          <a:blip r:embed="rId3"/>
          <a:srcRect/>
          <a:stretch>
            <a:fillRect/>
          </a:stretch>
        </p:blipFill>
        <p:spPr bwMode="auto">
          <a:xfrm>
            <a:off x="144144" y="108110"/>
            <a:ext cx="8656955" cy="6492716"/>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Haftara Hosheah 12:13 al 14:10</a:t>
            </a:r>
          </a:p>
          <a:p>
            <a:r>
              <a:rPr lang="es-ES" dirty="0" smtClean="0">
                <a:latin typeface="Bookman Old Style" pitchFamily="18" charset="0"/>
              </a:rPr>
              <a:t>Oseas menciona esta parte de la historia de la vida de Jacob cuando habla de los caminos pecaminosos de los descendientes de Jacob: las tribus del norte de Israel, a las que se refiere con el nombre de una de las principales tribus, "Efraín".</a:t>
            </a:r>
          </a:p>
          <a:p>
            <a:r>
              <a:rPr lang="es-ES" dirty="0" smtClean="0">
                <a:latin typeface="Bookman Old Style" pitchFamily="18" charset="0"/>
              </a:rPr>
              <a:t>Oseas explica su iniquidad: </a:t>
            </a: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smtClean="0">
                <a:latin typeface="Bookman Old Style" pitchFamily="18" charset="0"/>
              </a:rPr>
              <a:t>Haftara Hosheah 12:13 al 14:10</a:t>
            </a:r>
          </a:p>
          <a:p>
            <a:r>
              <a:rPr lang="es-ES" sz="2800" dirty="0" smtClean="0">
                <a:latin typeface="Bookman Old Style" pitchFamily="18" charset="0"/>
              </a:rPr>
              <a:t>"Cuando Efraín habló con temblor, fue elevado en Israel, pero a través de un ídolo incurrió en culpa y murió" (13: 1). </a:t>
            </a:r>
          </a:p>
          <a:p>
            <a:r>
              <a:rPr lang="es-ES" sz="2800" dirty="0" smtClean="0">
                <a:latin typeface="Bookman Old Style" pitchFamily="18" charset="0"/>
              </a:rPr>
              <a:t>Luego agrega: "Ellos [la gente] agregan pecado al pecado, creando imágenes fundidas" (13: 2). Desde que el reino del norte de Israel se separó de Judá, bajo el reinado del rey Jeroboam I, el pueblo de Israel había sido culpable de idolatría. </a:t>
            </a: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smtClean="0">
                <a:latin typeface="Bookman Old Style" pitchFamily="18" charset="0"/>
              </a:rPr>
              <a:t>Haftara Hosheah 12:13 al 14:10</a:t>
            </a:r>
          </a:p>
          <a:p>
            <a:r>
              <a:rPr lang="es-ES" sz="2800" dirty="0" smtClean="0">
                <a:latin typeface="Bookman Old Style" pitchFamily="18" charset="0"/>
              </a:rPr>
              <a:t>Generaciones más tarde, mientras Oseas profetiza, este problema todavía existe.</a:t>
            </a:r>
          </a:p>
          <a:p>
            <a:r>
              <a:rPr lang="es-ES" sz="2800" dirty="0" smtClean="0">
                <a:latin typeface="Bookman Old Style" pitchFamily="18" charset="0"/>
              </a:rPr>
              <a:t>Oseas usa metáforas de la naturaleza para describir cómo Dios castigará a Israel. Israel desaparecerá como las nubes de la mañana y el rocío (13: 3). </a:t>
            </a:r>
          </a:p>
          <a:p>
            <a:r>
              <a:rPr lang="es-ES" sz="2800" dirty="0" smtClean="0">
                <a:latin typeface="Bookman Old Style" pitchFamily="18" charset="0"/>
              </a:rPr>
              <a:t>Dios actuará violentamente, como un león, leopardo y oso, e Israel será la presa (13:8). </a:t>
            </a: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smtClean="0">
                <a:latin typeface="Bookman Old Style" pitchFamily="18" charset="0"/>
              </a:rPr>
              <a:t>Haftara Hosheah 12:13 al 14:10</a:t>
            </a:r>
          </a:p>
          <a:p>
            <a:r>
              <a:rPr lang="es-ES" sz="2800" dirty="0" smtClean="0">
                <a:latin typeface="Bookman Old Style" pitchFamily="18" charset="0"/>
              </a:rPr>
              <a:t>Oseas se burla del pueblo de Israel: “¿Dónde está ahora tu rey? ¡Que te guarde! ”(13:10). </a:t>
            </a:r>
          </a:p>
          <a:p>
            <a:r>
              <a:rPr lang="es-ES" sz="2800" dirty="0" smtClean="0">
                <a:latin typeface="Bookman Old Style" pitchFamily="18" charset="0"/>
              </a:rPr>
              <a:t>El mensaje es claro: Dios castigará duramente, y la salvación puede venir de la nada más que de Dios.</a:t>
            </a:r>
          </a:p>
          <a:p>
            <a:r>
              <a:rPr lang="es-ES" sz="2800" dirty="0" smtClean="0">
                <a:latin typeface="Bookman Old Style" pitchFamily="18" charset="0"/>
              </a:rPr>
              <a:t>En la segunda mitad de la Haftará, Oseas suplica a los israelitas que se arrepientan (14:2). </a:t>
            </a: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smtClean="0">
                <a:latin typeface="Bookman Old Style" pitchFamily="18" charset="0"/>
              </a:rPr>
              <a:t>Haftara Hosheah 12:13 al 14:10</a:t>
            </a:r>
          </a:p>
          <a:p>
            <a:r>
              <a:rPr lang="es-ES" sz="2800" dirty="0" smtClean="0">
                <a:latin typeface="Bookman Old Style" pitchFamily="18" charset="0"/>
              </a:rPr>
              <a:t>Nuevamente, Oseas usa metáforas de la naturaleza, pero esta vez de manera positiva: "Él (Israel) florecerá como el lirio, echará raíces como el árbol del Líbano" (14: 6). Esta parte de la Haftará, que hace hincapié en el arrepentimiento y el potencial de cambio, también se lee en Shabat Shuva, el Shabat entre Rosh Hashaná y Yom Kipur.</a:t>
            </a:r>
            <a:endParaRPr lang="es-E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Haftara Hosheah 12:13 al 14:10</a:t>
            </a:r>
          </a:p>
          <a:p>
            <a:r>
              <a:rPr lang="es-ES" dirty="0" smtClean="0">
                <a:latin typeface="Bookman Old Style" pitchFamily="18" charset="0"/>
              </a:rPr>
              <a:t>Al final, Oseas promete que el pueblo de Israel abandonará su idolatría y regresará a Dios. </a:t>
            </a:r>
          </a:p>
          <a:p>
            <a:r>
              <a:rPr lang="es-ES" dirty="0" smtClean="0">
                <a:latin typeface="Bookman Old Style" pitchFamily="18" charset="0"/>
              </a:rPr>
              <a:t>Y llegarán a comprender: "Rectos son los caminos del Eterno: mientras los justos caminan en ellos, los transgresores tropiezan con ellos" (14:10).</a:t>
            </a: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b="1" dirty="0" smtClean="0">
                <a:solidFill>
                  <a:srgbClr val="FF0000"/>
                </a:solidFill>
              </a:rPr>
              <a:t>La Respuesta a un Voto</a:t>
            </a:r>
            <a:endParaRPr lang="en-US" b="1"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2400" dirty="0" smtClean="0"/>
              <a:t>Notas </a:t>
            </a:r>
            <a:r>
              <a:rPr lang="es-CO" sz="2400" dirty="0" smtClean="0"/>
              <a:t>de Eliyahu</a:t>
            </a:r>
            <a:endParaRPr lang="en-US" sz="2400" dirty="0" smtClean="0"/>
          </a:p>
          <a:p>
            <a:pPr>
              <a:buNone/>
            </a:pPr>
            <a:r>
              <a:rPr lang="es-CO" dirty="0" smtClean="0"/>
              <a:t>Entonces Jacob hizo un voto, diciendo: “Si Dios permanece conmigo, protegiéndome en este viaje que estoy haciendo, y dándome pan para comer y ropa para vestir, y regreso sano y salvo a la casa de mi padre, </a:t>
            </a:r>
            <a:r>
              <a:rPr lang="he-IL" dirty="0" smtClean="0"/>
              <a:t>יהוה</a:t>
            </a:r>
            <a:r>
              <a:rPr lang="en-US" dirty="0" smtClean="0"/>
              <a:t> </a:t>
            </a:r>
            <a:r>
              <a:rPr lang="he-IL" dirty="0" smtClean="0"/>
              <a:t> </a:t>
            </a:r>
            <a:r>
              <a:rPr lang="es-CO" dirty="0" smtClean="0"/>
              <a:t>será mi Dios</a:t>
            </a:r>
            <a:r>
              <a:rPr lang="es-CO" dirty="0" smtClean="0"/>
              <a:t>. Y </a:t>
            </a:r>
            <a:r>
              <a:rPr lang="es-CO" dirty="0" smtClean="0"/>
              <a:t>esta piedra que he puesto como señal será morada de Dios; y de todo lo que me des, apartaré el diezmo para Ti</a:t>
            </a:r>
            <a:r>
              <a:rPr lang="es-CO" dirty="0" smtClean="0"/>
              <a:t>”. </a:t>
            </a:r>
            <a:r>
              <a:rPr lang="es-CO" sz="2000" b="1" dirty="0" smtClean="0"/>
              <a:t>Bereshit </a:t>
            </a:r>
            <a:r>
              <a:rPr lang="es-CO" sz="2000" b="1" dirty="0" smtClean="0"/>
              <a:t>28:20-22</a:t>
            </a:r>
            <a:endParaRPr lang="es-CO" b="1" dirty="0" smtClean="0"/>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Cual es la respuesta que encontramos a esta suplica?</a:t>
            </a:r>
          </a:p>
          <a:p>
            <a:pPr>
              <a:buNone/>
            </a:pPr>
            <a:r>
              <a:rPr lang="es-ES" sz="2400" b="1" dirty="0" smtClean="0"/>
              <a:t>Bereshit </a:t>
            </a:r>
            <a:r>
              <a:rPr lang="es-ES" sz="2400" b="1" dirty="0" smtClean="0"/>
              <a:t>Rabá </a:t>
            </a:r>
            <a:r>
              <a:rPr lang="es-ES" sz="2400" b="1" dirty="0" smtClean="0"/>
              <a:t>69:6</a:t>
            </a:r>
          </a:p>
          <a:p>
            <a:pPr>
              <a:buNone/>
            </a:pPr>
            <a:r>
              <a:rPr lang="es-ES" dirty="0" smtClean="0"/>
              <a:t>“</a:t>
            </a:r>
            <a:r>
              <a:rPr lang="es-ES" dirty="0" smtClean="0"/>
              <a:t>Y he aquí, yo estoy contigo, y te guardaré por dondequiera que vayas, y te haré volver a esta tierra; porque no te dejaré hasta que haya hecho lo que te he dicho” </a:t>
            </a:r>
            <a:r>
              <a:rPr lang="es-ES" sz="2400" b="1" dirty="0" smtClean="0"/>
              <a:t>(Génesis 28:15</a:t>
            </a:r>
            <a:r>
              <a:rPr lang="es-ES" sz="2400" b="1" dirty="0" smtClean="0"/>
              <a:t>).</a:t>
            </a:r>
            <a:endParaRPr lang="es-ES" b="1" dirty="0" smtClean="0"/>
          </a:p>
          <a:p>
            <a:pPr>
              <a:buNone/>
            </a:pPr>
            <a:r>
              <a:rPr lang="es-ES" dirty="0" smtClean="0"/>
              <a:t>“</a:t>
            </a:r>
            <a:r>
              <a:rPr lang="es-ES" dirty="0" smtClean="0"/>
              <a:t>Y he aquí, yo estoy contigo, y te guardaré por dondequiera que vayas” – los Rabinos dicen: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Él </a:t>
            </a:r>
            <a:r>
              <a:rPr lang="es-ES" dirty="0" smtClean="0"/>
              <a:t>le respondió acerca de todo, pero acerca del sustento, no le respondió. </a:t>
            </a:r>
            <a:endParaRPr lang="es-ES" dirty="0" smtClean="0"/>
          </a:p>
          <a:p>
            <a:pPr>
              <a:buNone/>
            </a:pPr>
            <a:r>
              <a:rPr lang="es-ES" dirty="0" smtClean="0"/>
              <a:t>“</a:t>
            </a:r>
            <a:r>
              <a:rPr lang="es-ES" dirty="0" smtClean="0"/>
              <a:t>Si Dios está conmigo” </a:t>
            </a:r>
            <a:r>
              <a:rPr lang="es-ES" sz="2400" b="1" dirty="0" smtClean="0"/>
              <a:t>(Génesis 28:20) </a:t>
            </a:r>
            <a:r>
              <a:rPr lang="es-ES" dirty="0" smtClean="0"/>
              <a:t>– Él le dijo: “He aquí que yo estoy contigo”; </a:t>
            </a:r>
            <a:endParaRPr lang="es-ES" dirty="0" smtClean="0"/>
          </a:p>
          <a:p>
            <a:pPr>
              <a:buNone/>
            </a:pPr>
            <a:r>
              <a:rPr lang="es-ES" dirty="0" smtClean="0"/>
              <a:t>“</a:t>
            </a:r>
            <a:r>
              <a:rPr lang="es-ES" dirty="0" smtClean="0"/>
              <a:t>y Él me guardará en este camino” </a:t>
            </a:r>
            <a:r>
              <a:rPr lang="es-ES" sz="2400" b="1" dirty="0" smtClean="0"/>
              <a:t>(Génesis 28:20)</a:t>
            </a:r>
            <a:r>
              <a:rPr lang="es-ES" dirty="0" smtClean="0"/>
              <a:t> – “y te guardará dondequiera que vayas”; </a:t>
            </a:r>
            <a:endParaRPr lang="es-ES" dirty="0" smtClean="0"/>
          </a:p>
          <a:p>
            <a:pPr>
              <a:buNone/>
            </a:pPr>
            <a:r>
              <a:rPr lang="es-ES" dirty="0" smtClean="0"/>
              <a:t>“</a:t>
            </a:r>
            <a:r>
              <a:rPr lang="es-ES" dirty="0" smtClean="0"/>
              <a:t>y volveré a la casa de mi padre en paz” </a:t>
            </a:r>
            <a:r>
              <a:rPr lang="es-ES" sz="2400" b="1" dirty="0" smtClean="0"/>
              <a:t>(Génesis 28:21) </a:t>
            </a:r>
            <a:r>
              <a:rPr lang="es-ES" dirty="0" smtClean="0"/>
              <a:t>– “y te traerá de regreso a esta tierra”.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Pero </a:t>
            </a:r>
            <a:r>
              <a:rPr lang="es-ES" dirty="0" smtClean="0"/>
              <a:t>en cuanto al sustento, no le respondió. </a:t>
            </a:r>
            <a:endParaRPr lang="es-ES" dirty="0" smtClean="0"/>
          </a:p>
          <a:p>
            <a:pPr>
              <a:buNone/>
            </a:pPr>
            <a:r>
              <a:rPr lang="es-ES" dirty="0" smtClean="0"/>
              <a:t>Rabí </a:t>
            </a:r>
            <a:r>
              <a:rPr lang="es-ES" dirty="0" smtClean="0"/>
              <a:t>Isi dijo: Él le respondió también en cuanto al sustento, como está escrito: “Porque no te dejaré [</a:t>
            </a:r>
            <a:r>
              <a:rPr lang="es-ES" dirty="0" err="1" smtClean="0"/>
              <a:t>e’ezoveka</a:t>
            </a:r>
            <a:r>
              <a:rPr lang="es-ES" dirty="0" smtClean="0"/>
              <a:t>]”, tal como está escrito: “Nunca he visto a un justo abandonado [</a:t>
            </a:r>
            <a:r>
              <a:rPr lang="es-ES" dirty="0" err="1" smtClean="0"/>
              <a:t>ne’ezav</a:t>
            </a:r>
            <a:r>
              <a:rPr lang="es-ES" dirty="0" smtClean="0"/>
              <a:t>], [ni a sus hijos buscando pan]” </a:t>
            </a:r>
            <a:r>
              <a:rPr lang="es-ES" sz="2400" b="1" dirty="0" smtClean="0"/>
              <a:t>(Salmos 37:25).</a:t>
            </a:r>
            <a:endParaRPr lang="es-CO" b="1" dirty="0" smtClean="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400" b="1" dirty="0" smtClean="0"/>
              <a:t>Bereshit Rabá </a:t>
            </a:r>
            <a:r>
              <a:rPr lang="es-ES" sz="2400" b="1" dirty="0" smtClean="0"/>
              <a:t>70:1</a:t>
            </a:r>
          </a:p>
          <a:p>
            <a:pPr>
              <a:buNone/>
            </a:pPr>
            <a:r>
              <a:rPr lang="es-ES" dirty="0" smtClean="0"/>
              <a:t>“</a:t>
            </a:r>
            <a:r>
              <a:rPr lang="es-ES" dirty="0" smtClean="0"/>
              <a:t>Jacob hizo voto, diciendo: Si Dios está conmigo… y me da pan para comer”. </a:t>
            </a:r>
            <a:endParaRPr lang="es-ES" dirty="0" smtClean="0"/>
          </a:p>
          <a:p>
            <a:pPr>
              <a:buNone/>
            </a:pPr>
            <a:r>
              <a:rPr lang="es-ES" dirty="0" smtClean="0"/>
              <a:t>Está </a:t>
            </a:r>
            <a:r>
              <a:rPr lang="es-ES" dirty="0" smtClean="0"/>
              <a:t>escrito: “Lo que proferí y lo que pronuncié en mi boca cuando estaba en apuros” </a:t>
            </a:r>
            <a:r>
              <a:rPr lang="es-ES" sz="2400" b="1" dirty="0" smtClean="0"/>
              <a:t>(Salmos 66:14) </a:t>
            </a:r>
            <a:r>
              <a:rPr lang="es-ES" dirty="0" smtClean="0"/>
              <a:t>– Rabí Itzjak HaBavli dijo: “Y lo que pronuncié en mi boca cuando estaba en apuros” – cuando prometió cumplir una mitzvá en su tiempo de aflicción.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Qué es “decir”? Es: Decir a las generaciones, para que hicieran votos en su tiempo de aflicción. </a:t>
            </a:r>
            <a:endParaRPr lang="es-ES" dirty="0" smtClean="0"/>
          </a:p>
          <a:p>
            <a:pPr>
              <a:buNone/>
            </a:pPr>
            <a:r>
              <a:rPr lang="es-ES" dirty="0" smtClean="0"/>
              <a:t>Jacob </a:t>
            </a:r>
            <a:r>
              <a:rPr lang="es-ES" dirty="0" smtClean="0"/>
              <a:t>comenzó con un voto primero; por lo tanto, cualquiera que haga un voto le atribuirá el voto solo a él. </a:t>
            </a:r>
            <a:endParaRPr lang="es-ES" dirty="0" smtClean="0"/>
          </a:p>
          <a:p>
            <a:pPr>
              <a:buNone/>
            </a:pPr>
            <a:r>
              <a:rPr lang="es-ES" dirty="0" smtClean="0"/>
              <a:t>Rabí </a:t>
            </a:r>
            <a:r>
              <a:rPr lang="es-ES" dirty="0" smtClean="0"/>
              <a:t>Abbahu dijo: Está escrito: “Quien hizo juramento al Señor e hizo voto al Campeón de Jacob” </a:t>
            </a:r>
            <a:r>
              <a:rPr lang="es-ES" sz="2400" b="1" dirty="0" smtClean="0"/>
              <a:t>(Salmos 132:2)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 </a:t>
            </a:r>
            <a:r>
              <a:rPr lang="es-ES" sz="3000" dirty="0" smtClean="0"/>
              <a:t>al Campeón de Abraham o al Campeón de Isaac no está escrito aquí, sino más bien, “hizo voto al Campeón de Jacob” – atribuyó el voto a quien lo comenzó primero</a:t>
            </a:r>
            <a:r>
              <a:rPr lang="es-ES" sz="3000" dirty="0" smtClean="0"/>
              <a:t>.</a:t>
            </a:r>
          </a:p>
          <a:p>
            <a:pPr>
              <a:buNone/>
            </a:pPr>
            <a:r>
              <a:rPr lang="es-ES" sz="2400" b="1" dirty="0" smtClean="0"/>
              <a:t>Bereshit Rabá </a:t>
            </a:r>
            <a:r>
              <a:rPr lang="es-ES" sz="2400" b="1" dirty="0" smtClean="0"/>
              <a:t>70:2</a:t>
            </a:r>
          </a:p>
          <a:p>
            <a:pPr>
              <a:buNone/>
            </a:pPr>
            <a:r>
              <a:rPr lang="es-ES" sz="3000" dirty="0" smtClean="0"/>
              <a:t>Rabí </a:t>
            </a:r>
            <a:r>
              <a:rPr lang="es-ES" sz="3000" dirty="0" smtClean="0"/>
              <a:t>Huna dijo en nombre de Rabí Idi: Está escrito: “El pueblo se alegró por su donación, porque donaron al Señor de todo corazón, y también el rey David se regocijó con gran alegría” </a:t>
            </a:r>
            <a:r>
              <a:rPr lang="es-ES" sz="2400" b="1" dirty="0" smtClean="0"/>
              <a:t>(I Crónicas 29:9) </a:t>
            </a:r>
            <a:endParaRPr lang="es-ES" sz="3000" b="1" dirty="0" smtClean="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 </a:t>
            </a:r>
            <a:r>
              <a:rPr lang="es-ES" sz="3600" dirty="0" smtClean="0"/>
              <a:t>porque estaban comprometidos con la mitzvá de donar y tuvieron éxito, es por eso que se regocijaron. </a:t>
            </a:r>
            <a:endParaRPr lang="es-ES" sz="3600" dirty="0" smtClean="0"/>
          </a:p>
          <a:p>
            <a:pPr>
              <a:buNone/>
            </a:pPr>
            <a:r>
              <a:rPr lang="es-ES" sz="3600" dirty="0" smtClean="0"/>
              <a:t>Por </a:t>
            </a:r>
            <a:r>
              <a:rPr lang="es-ES" sz="3600" dirty="0" smtClean="0"/>
              <a:t>lo tanto, ¿qué dice? “David bendijo al Señor ante los ojos de toda la congregación [y David dijo: Bendito sea el Señor, Dios de Israel nuestro padre]…” </a:t>
            </a:r>
            <a:r>
              <a:rPr lang="es-ES" sz="2400" b="1" dirty="0" smtClean="0"/>
              <a:t>(I Crónicas 29:10). </a:t>
            </a:r>
            <a:endParaRPr lang="es-ES" sz="3600" b="1" dirty="0" smtClean="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Aquí </a:t>
            </a:r>
            <a:r>
              <a:rPr lang="es-ES" sz="3000" dirty="0" smtClean="0"/>
              <a:t>no dice: “Dios de Abraham, Isaac e Israel”, sino más bien, “Dios de Israel nuestro padre” – atribuyó el voto a aquel que lo comenzó primero. </a:t>
            </a:r>
            <a:endParaRPr lang="es-ES" sz="3000" dirty="0" smtClean="0"/>
          </a:p>
          <a:p>
            <a:pPr>
              <a:buNone/>
            </a:pPr>
            <a:r>
              <a:rPr lang="es-ES" sz="2400" b="1" dirty="0" smtClean="0"/>
              <a:t>Bereshit Rabá </a:t>
            </a:r>
            <a:r>
              <a:rPr lang="es-ES" sz="2400" b="1" dirty="0" smtClean="0"/>
              <a:t>70:3</a:t>
            </a:r>
          </a:p>
          <a:p>
            <a:pPr>
              <a:buNone/>
            </a:pPr>
            <a:r>
              <a:rPr lang="es-ES" sz="2900" dirty="0" smtClean="0"/>
              <a:t>Hay cuatro que hicieron votos; dos hicieron votos y perdieron, y dos hicieron votos y se beneficiaron. Jacob hizo un voto y perdió</a:t>
            </a:r>
            <a:r>
              <a:rPr lang="es-ES" sz="2900" dirty="0" smtClean="0"/>
              <a:t>. Raquel murió porque Jacob se retrasó en cumplir su promesa (ver Shabat 32b). </a:t>
            </a:r>
            <a:r>
              <a:rPr lang="en-US" sz="2400" b="1" dirty="0" smtClean="0"/>
              <a:t>Genesis 28:20–22.</a:t>
            </a:r>
            <a:endParaRPr lang="en-US" sz="2900" b="1" dirty="0" smtClean="0"/>
          </a:p>
          <a:p>
            <a:pPr>
              <a:buNone/>
            </a:pPr>
            <a:r>
              <a:rPr lang="es-ES" dirty="0" smtClean="0"/>
              <a:t> </a:t>
            </a: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Yiftaj hizo un voto y perdió. </a:t>
            </a:r>
            <a:r>
              <a:rPr lang="es-ES" sz="3000" dirty="0" smtClean="0"/>
              <a:t>Ana </a:t>
            </a:r>
            <a:r>
              <a:rPr lang="es-ES" sz="3000" dirty="0" smtClean="0"/>
              <a:t>hizo un voto y se benefició. Israel hizo un voto y se benefició, como está escrito: “Israel hizo un voto…” </a:t>
            </a:r>
            <a:r>
              <a:rPr lang="es-ES" sz="2400" b="1" dirty="0" smtClean="0"/>
              <a:t>(Números 21:2</a:t>
            </a:r>
            <a:r>
              <a:rPr lang="es-ES" sz="2400" b="1" dirty="0" smtClean="0"/>
              <a:t>).</a:t>
            </a:r>
            <a:endParaRPr lang="es-ES" sz="3000" b="1" dirty="0" smtClean="0"/>
          </a:p>
          <a:p>
            <a:pPr>
              <a:buNone/>
            </a:pPr>
            <a:r>
              <a:rPr lang="es-ES" sz="2400" b="1" dirty="0" smtClean="0"/>
              <a:t>Shabat 32b</a:t>
            </a:r>
          </a:p>
          <a:p>
            <a:pPr>
              <a:buNone/>
            </a:pPr>
            <a:r>
              <a:rPr lang="es-ES" sz="2800" dirty="0" smtClean="0"/>
              <a:t>Rabí </a:t>
            </a:r>
            <a:r>
              <a:rPr lang="es-ES" sz="2800" dirty="0" smtClean="0"/>
              <a:t>Eliezer, hijo de Rabí </a:t>
            </a:r>
            <a:r>
              <a:rPr lang="es-ES" sz="2800" dirty="0" smtClean="0"/>
              <a:t>Yosi </a:t>
            </a:r>
            <a:r>
              <a:rPr lang="es-ES" sz="2800" dirty="0" smtClean="0"/>
              <a:t>HaGelili, dice: Incluso si hay novecientas noventa y nueve porciones dentro de ese mismo ángel acusándolo, y una porción afirmando su inocencia, él es perdonado, como está escrito: </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Un abogado, uno entre mil”. </a:t>
            </a:r>
            <a:endParaRPr lang="es-ES" dirty="0" smtClean="0"/>
          </a:p>
          <a:p>
            <a:pPr>
              <a:buNone/>
            </a:pPr>
            <a:r>
              <a:rPr lang="es-ES" dirty="0" smtClean="0"/>
              <a:t>Incluso </a:t>
            </a:r>
            <a:r>
              <a:rPr lang="es-ES" dirty="0" smtClean="0"/>
              <a:t>cuando el abogado que afirma su inocencia encuentra sólo una décima parte del uno por ciento de inocencia en este hombre, incluso entonces, él es misericordioso con él, y dice: Líbralo de descender al pozo, he encontrado un rescate</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Los </a:t>
            </a:r>
            <a:r>
              <a:rPr lang="es-ES" dirty="0" smtClean="0"/>
              <a:t>Sabios enseñaron en una baraita: Por tres transgresiones las mujeres mueren en el parto [</a:t>
            </a:r>
            <a:r>
              <a:rPr lang="es-ES" b="1" i="1" dirty="0" smtClean="0"/>
              <a:t>yoledot</a:t>
            </a:r>
            <a:r>
              <a:rPr lang="es-ES" dirty="0" smtClean="0"/>
              <a:t>].</a:t>
            </a:r>
          </a:p>
          <a:p>
            <a:pPr>
              <a:buNone/>
            </a:pPr>
            <a:r>
              <a:rPr lang="es-ES" dirty="0" smtClean="0"/>
              <a:t>Rabí Elazar tiene una versión diferente y dice que las mujeres mueren cuando son jóvenes [</a:t>
            </a:r>
            <a:r>
              <a:rPr lang="es-ES" i="1" dirty="0" smtClean="0"/>
              <a:t>yeladot</a:t>
            </a:r>
            <a:r>
              <a:rPr lang="es-ES" dirty="0" smtClean="0"/>
              <a:t>]. Estas transgresiones son las enumeradas en la mishná: Las halajot de una mujer menstruante, J</a:t>
            </a:r>
            <a:r>
              <a:rPr lang="es-ES" dirty="0" smtClean="0"/>
              <a:t>ala </a:t>
            </a:r>
            <a:r>
              <a:rPr lang="es-ES" dirty="0" smtClean="0"/>
              <a:t>y las luces de Shabat.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Rabí </a:t>
            </a:r>
            <a:r>
              <a:rPr lang="es-ES" dirty="0" smtClean="0"/>
              <a:t>Aḥa dice que son castigadas por el pecado de lavar las heces de sus hijos de la ropa en Shabat. </a:t>
            </a:r>
            <a:endParaRPr lang="es-ES" dirty="0" smtClean="0"/>
          </a:p>
          <a:p>
            <a:pPr>
              <a:buNone/>
            </a:pPr>
            <a:r>
              <a:rPr lang="es-ES" dirty="0" smtClean="0"/>
              <a:t>Y </a:t>
            </a:r>
            <a:r>
              <a:rPr lang="es-ES" dirty="0" smtClean="0"/>
              <a:t>algunos dicen: Porque llaman al Arca Sagrada simplemente arca. </a:t>
            </a:r>
            <a:endParaRPr lang="es-ES" dirty="0" smtClean="0"/>
          </a:p>
          <a:p>
            <a:pPr>
              <a:buNone/>
            </a:pPr>
            <a:r>
              <a:rPr lang="es-ES" dirty="0" smtClean="0"/>
              <a:t>De </a:t>
            </a:r>
            <a:r>
              <a:rPr lang="es-ES" dirty="0" smtClean="0"/>
              <a:t>manera similar, aprendimos en una baraita que Rabí Yishmael ben Elazar dice: Por dos pecados, los ignorantes [</a:t>
            </a:r>
            <a:r>
              <a:rPr lang="es-ES" b="1" i="1" dirty="0" smtClean="0"/>
              <a:t>amei ha’aretz</a:t>
            </a:r>
            <a:r>
              <a:rPr lang="es-ES" dirty="0" smtClean="0"/>
              <a:t>] mueren jóvenes (Rav Ya’akov Emden):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Porque </a:t>
            </a:r>
            <a:r>
              <a:rPr lang="es-ES" dirty="0" smtClean="0"/>
              <a:t>llaman al Arca Sagrada simplemente arca, y porque llaman a la sinagoga la casa del pueblo</a:t>
            </a:r>
            <a:r>
              <a:rPr lang="es-ES" dirty="0" smtClean="0"/>
              <a:t>.</a:t>
            </a:r>
          </a:p>
          <a:p>
            <a:pPr>
              <a:buNone/>
            </a:pPr>
            <a:r>
              <a:rPr lang="es-ES" dirty="0" smtClean="0"/>
              <a:t>Se enseñó en una baraita que Rabí </a:t>
            </a:r>
            <a:r>
              <a:rPr lang="es-ES" dirty="0" err="1" smtClean="0"/>
              <a:t>Yosei</a:t>
            </a:r>
            <a:r>
              <a:rPr lang="es-ES" dirty="0" smtClean="0"/>
              <a:t> dice: Tres crisoles que potencialmente conducen a la muerte fueron creados en la mujer, y algunos dicen: Tres acelerantes de la muerte. Son: la menstruación, la </a:t>
            </a:r>
            <a:r>
              <a:rPr lang="es-ES" dirty="0" smtClean="0"/>
              <a:t>Jala </a:t>
            </a:r>
            <a:r>
              <a:rPr lang="es-ES" dirty="0" smtClean="0"/>
              <a:t>y el encendido de las velas de Shabat.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De </a:t>
            </a:r>
            <a:r>
              <a:rPr lang="es-ES" dirty="0" smtClean="0"/>
              <a:t>manera similar, se enseñó en una baraita que Rabí Shimon ben Gamliel dice: Las halajot de los objetos consagrados, terumot y diezmos son en sí mismos la esencia de la Torá y son extremadamente severos, y fueron entregados, entre otros, a ignorantes para que los cumplieran. Cuando son negligentes en el cumplimiento de estas mitzvot, son castigados por ello. </a:t>
            </a:r>
            <a:endParaRPr lang="es-ES" dirty="0" smtClean="0"/>
          </a:p>
          <a:p>
            <a:pPr>
              <a:buNone/>
            </a:pP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Se </a:t>
            </a:r>
            <a:r>
              <a:rPr lang="es-ES" dirty="0" smtClean="0"/>
              <a:t>enseñó en una baraita que Rabí Natan dice: Debido al pecado de los votos incumplidos, la esposa de una persona muere</a:t>
            </a:r>
            <a:r>
              <a:rPr lang="es-ES" dirty="0" smtClean="0"/>
              <a:t>.</a:t>
            </a:r>
          </a:p>
          <a:p>
            <a:pPr>
              <a:buNone/>
            </a:pPr>
            <a:r>
              <a:rPr lang="es-ES" dirty="0" smtClean="0"/>
              <a:t>La alusión es como está escrito: “Si no tienes con qué pagar, ¿por qué habría de quitarte tu cama de debajo de ti?” </a:t>
            </a:r>
            <a:r>
              <a:rPr lang="es-ES" sz="2400" b="1" dirty="0" smtClean="0"/>
              <a:t>(Proverbios 22:27). </a:t>
            </a:r>
            <a:r>
              <a:rPr lang="es-ES" dirty="0" smtClean="0"/>
              <a:t>Rabí Yehuda HaNasi dice: Debido al pecado de los votos incumplidos, los niños mueren cuando son pequeños, como está escrito: </a:t>
            </a:r>
            <a:endParaRPr lang="es-ES" dirty="0" smtClean="0"/>
          </a:p>
          <a:p>
            <a:pPr>
              <a:buNone/>
            </a:pP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Mejor es que no hagas votos, que hacer votos y no pagarlos. No permitas que tu boca haga caer en pecado a tu carne, ni digas delante del mensajero que fue un error; ¿por qué se enojaría Dios con tu voz y destruiría la obra de tus manos?” </a:t>
            </a:r>
            <a:r>
              <a:rPr lang="es-ES" sz="2400" b="1" dirty="0" smtClean="0"/>
              <a:t>(Eclesiastés 5:4-5). </a:t>
            </a:r>
            <a:endParaRPr lang="es-ES" b="1" dirty="0" smtClean="0"/>
          </a:p>
          <a:p>
            <a:pPr>
              <a:buNone/>
            </a:pPr>
            <a:r>
              <a:rPr lang="es-ES" dirty="0" smtClean="0"/>
              <a:t>¿</a:t>
            </a:r>
            <a:r>
              <a:rPr lang="es-ES" dirty="0" smtClean="0"/>
              <a:t>Cuál es la obra de las manos de una persona? Debes decir que son los hijos y las hijas de una persona.</a:t>
            </a:r>
          </a:p>
          <a:p>
            <a:pPr>
              <a:buNone/>
            </a:pP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Para aclarar cuáles son los pecados que hacen que los hijos pequeños de una persona mueran, la Guemará cita lo que enseñaron los Sabios en una baraita: Por el pecado de los votos, los hijos de uno mueren, esta es la declaración de Rabí Elazar, hijo de Rabí Shimon. </a:t>
            </a:r>
            <a:endParaRPr lang="es-ES" dirty="0" smtClean="0"/>
          </a:p>
          <a:p>
            <a:pPr>
              <a:buNone/>
            </a:pPr>
            <a:r>
              <a:rPr lang="es-ES" dirty="0" smtClean="0"/>
              <a:t>Rabí </a:t>
            </a:r>
            <a:r>
              <a:rPr lang="es-ES" dirty="0" smtClean="0"/>
              <a:t>Yehuda HaNasi dice: Por el pecado de negligencia en el estudio de la Torá.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La </a:t>
            </a:r>
            <a:r>
              <a:rPr lang="es-ES" dirty="0" smtClean="0"/>
              <a:t>Guemará pregunta: Es cierto, según la opinión de quien dijo que los hijos de uno mueren debido al pecado de los votos, como dijimos anteriormente. </a:t>
            </a:r>
            <a:endParaRPr lang="es-ES" dirty="0" smtClean="0"/>
          </a:p>
          <a:p>
            <a:pPr>
              <a:buNone/>
            </a:pPr>
            <a:r>
              <a:rPr lang="es-ES" dirty="0" smtClean="0"/>
              <a:t>Sin </a:t>
            </a:r>
            <a:r>
              <a:rPr lang="es-ES" dirty="0" smtClean="0"/>
              <a:t>embargo, según la opinión de quien dijo que los hijos de uno mueren debido al pecado de negligencia en el estudio de la Torá, ¿cuál es el versículo que apoya esto?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La </a:t>
            </a:r>
            <a:r>
              <a:rPr lang="es-ES" dirty="0" smtClean="0"/>
              <a:t>Guemará responde: Como está escrito: “En vano he golpeado a tus hijos; no recibieron moralidad” </a:t>
            </a:r>
            <a:r>
              <a:rPr lang="es-ES" sz="2400" b="1" dirty="0" smtClean="0"/>
              <a:t>(Jeremías 2:30</a:t>
            </a:r>
            <a:r>
              <a:rPr lang="es-ES" sz="2400" b="1" dirty="0" smtClean="0"/>
              <a:t>).</a:t>
            </a:r>
            <a:endParaRPr lang="es-ES" b="1" dirty="0" smtClean="0"/>
          </a:p>
          <a:p>
            <a:pPr>
              <a:buNone/>
            </a:pPr>
            <a:r>
              <a:rPr lang="es-ES" dirty="0" smtClean="0"/>
              <a:t>Los niños mueren porque sus padres no aceptaron la moralidad, la Torá. </a:t>
            </a:r>
            <a:endParaRPr lang="es-ES" dirty="0" smtClean="0"/>
          </a:p>
          <a:p>
            <a:pPr>
              <a:buNone/>
            </a:pPr>
            <a:r>
              <a:rPr lang="es-ES" dirty="0" smtClean="0"/>
              <a:t>Rav Najmán </a:t>
            </a:r>
            <a:r>
              <a:rPr lang="es-ES" dirty="0" smtClean="0"/>
              <a:t>bar Yitzjak dijo: Según el que dijo que los hijos de uno mueren debido al pecado de los votos, también se puede derivar de aquí: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En </a:t>
            </a:r>
            <a:r>
              <a:rPr lang="es-ES" dirty="0" smtClean="0"/>
              <a:t>vano he castigado a tus hijos; por cuestiones de vanidad, es decir, cuando uno hace votos en vano y no los cumple. </a:t>
            </a:r>
            <a:endParaRPr lang="es-ES" dirty="0" smtClean="0"/>
          </a:p>
          <a:p>
            <a:pPr>
              <a:buNone/>
            </a:pPr>
            <a:r>
              <a:rPr lang="es-ES" dirty="0" smtClean="0"/>
              <a:t>La </a:t>
            </a:r>
            <a:r>
              <a:rPr lang="es-ES" dirty="0" smtClean="0"/>
              <a:t>Guemará pregunta: Después de todo, Rabí Yehuda HaNasi es Rabí, y se enseñó en una Tosefta que Rabí dijo que los hijos de uno mueren debido al pecado de los votos.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Cómo podría ser entonces que Rabí Yehuda HaNasi dijera que se debe al pecado de negligencia en el estudio de la Torá</a:t>
            </a:r>
            <a:r>
              <a:rPr lang="es-ES" dirty="0" smtClean="0"/>
              <a:t>?</a:t>
            </a:r>
          </a:p>
          <a:p>
            <a:pPr>
              <a:buNone/>
            </a:pPr>
            <a:r>
              <a:rPr lang="es-ES" dirty="0" smtClean="0"/>
              <a:t>La Guemará responde: Después de escucharlo de Rabí Elazar, hijo de Rabí Shimón, reconsideró y enseñó de acuerdo con la opinión de Rabí Elazar. </a:t>
            </a:r>
            <a:endParaRPr lang="es-ES" dirty="0" smtClean="0"/>
          </a:p>
          <a:p>
            <a:pPr>
              <a:buNone/>
            </a:pPr>
            <a:r>
              <a:rPr lang="es-ES" dirty="0" smtClean="0"/>
              <a:t>Sobre </a:t>
            </a:r>
            <a:r>
              <a:rPr lang="es-ES" dirty="0" smtClean="0"/>
              <a:t>el mismo tema, Rabí </a:t>
            </a:r>
            <a:r>
              <a:rPr lang="es-ES" dirty="0" smtClean="0"/>
              <a:t>Jiya </a:t>
            </a:r>
            <a:r>
              <a:rPr lang="es-ES" dirty="0" smtClean="0"/>
              <a:t>bar Abba y Rabí </a:t>
            </a:r>
            <a:r>
              <a:rPr lang="es-ES" dirty="0" smtClean="0"/>
              <a:t>Yosi </a:t>
            </a:r>
            <a:r>
              <a:rPr lang="es-ES" dirty="0" smtClean="0"/>
              <a:t>difieren. </a:t>
            </a: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800" dirty="0" smtClean="0"/>
              <a:t>Rabí Elazar, hijo de Rabí Yehuda, dijo: Debido al pecado de no separar la </a:t>
            </a:r>
            <a:r>
              <a:rPr lang="es-ES" sz="2800" dirty="0" smtClean="0"/>
              <a:t>Jala </a:t>
            </a:r>
            <a:r>
              <a:rPr lang="es-ES" sz="2800" dirty="0" smtClean="0"/>
              <a:t>de la masa, ninguna bendición tiene efecto sobre el grano reunido en el granero y una maldición se extiende a los precios de las cosechas, que aumentan, y plantan semillas y otros comen su cosecha, como está escrito: “Yo también haré esto con ustedes: enviaré terror [</a:t>
            </a:r>
            <a:r>
              <a:rPr lang="es-ES" sz="2800" dirty="0" smtClean="0"/>
              <a:t>bejalá] </a:t>
            </a:r>
            <a:r>
              <a:rPr lang="es-ES" sz="2800" dirty="0" smtClean="0"/>
              <a:t>sobre ustedes, e incluso tisis y fiebre, que harán desfallecer los ojos y desfallecer el alma; y sembrarán su semilla en vano, porque sus enemigos la comerán” </a:t>
            </a:r>
            <a:r>
              <a:rPr lang="es-ES" sz="2400" b="1" dirty="0" smtClean="0"/>
              <a:t>(Levítico 26:16). </a:t>
            </a:r>
            <a:endParaRPr lang="es-ES" sz="2800" b="1" dirty="0" smtClean="0"/>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Debido </a:t>
            </a:r>
            <a:r>
              <a:rPr lang="es-ES" sz="3600" dirty="0" smtClean="0"/>
              <a:t>a la negligencia en la separación de la </a:t>
            </a:r>
            <a:r>
              <a:rPr lang="es-ES" sz="3600" dirty="0" smtClean="0"/>
              <a:t>Jala </a:t>
            </a:r>
            <a:r>
              <a:rPr lang="es-ES" sz="3600" dirty="0" smtClean="0"/>
              <a:t>de la masa, vienen estos castigos. Y si dan Halla, son bendecidos, como está escrito: “Y las primicias de vuestra masa daréis al sacerdote para que la bendición descanse sobre vuestra casa” </a:t>
            </a:r>
            <a:r>
              <a:rPr lang="es-ES" sz="2800" b="1" dirty="0" smtClean="0"/>
              <a:t>(Ezequiel 44:30</a:t>
            </a:r>
            <a:r>
              <a:rPr lang="es-ES" sz="2800" b="1" dirty="0" smtClean="0"/>
              <a:t>).</a:t>
            </a:r>
            <a:endParaRPr lang="es-ES" sz="3600" b="1" dirty="0" smtClean="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También </a:t>
            </a:r>
            <a:r>
              <a:rPr lang="es-ES" dirty="0" smtClean="0"/>
              <a:t>dijeron: Debido al pecado de la abrogación de las terumot y los diezmos, los cielos no pueden derramar rocío y lluvia, y prevalecen los gastos, y se pierden las ganancias, y la gente busca su sustento pero no lo alcanza, como está escrito: “La sequía y el calor consumen las aguas de la nieve; así hace el inframundo a los que han pecado” </a:t>
            </a:r>
            <a:r>
              <a:rPr lang="es-ES" sz="2400" b="1" dirty="0" smtClean="0"/>
              <a:t>(Job 24:19).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La </a:t>
            </a:r>
            <a:r>
              <a:rPr lang="es-ES" dirty="0" smtClean="0"/>
              <a:t>Guemará pregunta: ¿Cuál es la inferencia? ¿Cómo se deriva ese concepto de este versículo? La escuela de Rabí Yishmael enseñó que debe explicarse de la siguiente manera: Debido a las cosas que os ordené durante el verano, separando las terumot y los diezmos de las cosechas de verano, y no las hicisteis, las aguas de la nieve os serán robadas durante la temporada de lluvias.</a:t>
            </a: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Y si la gente da terumot y diezmos, son bendecidos, como está escrito: “Traed todo el diezmo al alfolí, para que haya alimento en Mi casa, y probadme ahora con esto, dice el Señor de los Ejércitos, si no os abriré las ventanas de los cielos y derramaré sobre vosotros bendición hasta que sobreabunde [</a:t>
            </a:r>
            <a:r>
              <a:rPr lang="es-ES" b="1" i="1" dirty="0" smtClean="0"/>
              <a:t>ad bli dai</a:t>
            </a:r>
            <a:r>
              <a:rPr lang="es-ES" dirty="0" smtClean="0"/>
              <a:t>]” (Malaquías 3:10).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La </a:t>
            </a:r>
            <a:r>
              <a:rPr lang="es-ES" sz="3000" dirty="0" smtClean="0"/>
              <a:t>Guemará pregunta: ¿Cuál es el significado de: </a:t>
            </a:r>
            <a:r>
              <a:rPr lang="es-ES" sz="3000" i="1" dirty="0" smtClean="0"/>
              <a:t>Más que suficiente </a:t>
            </a:r>
            <a:r>
              <a:rPr lang="es-ES" sz="3000" dirty="0" smtClean="0"/>
              <a:t>[</a:t>
            </a:r>
            <a:r>
              <a:rPr lang="es-ES" sz="3000" b="1" i="1" dirty="0" smtClean="0"/>
              <a:t>ad bli dai</a:t>
            </a:r>
            <a:r>
              <a:rPr lang="es-ES" sz="3000" dirty="0" smtClean="0"/>
              <a:t>]? </a:t>
            </a:r>
            <a:endParaRPr lang="es-ES" sz="3000" dirty="0" smtClean="0"/>
          </a:p>
          <a:p>
            <a:pPr>
              <a:buNone/>
            </a:pPr>
            <a:r>
              <a:rPr lang="es-ES" sz="3000" dirty="0" smtClean="0"/>
              <a:t>Rami </a:t>
            </a:r>
            <a:r>
              <a:rPr lang="es-ES" sz="3000" dirty="0" smtClean="0"/>
              <a:t>bar Rav dijo que Rav dijo: Significa que la abundancia será tan grande que vuestros labios se desgastarán [</a:t>
            </a:r>
            <a:r>
              <a:rPr lang="es-ES" sz="3000" b="1" i="1" dirty="0" smtClean="0"/>
              <a:t>yivlu</a:t>
            </a:r>
            <a:r>
              <a:rPr lang="es-ES" sz="3000" dirty="0" smtClean="0"/>
              <a:t>], similar a la palabra </a:t>
            </a:r>
            <a:r>
              <a:rPr lang="es-ES" sz="3000" b="1" i="1" dirty="0" smtClean="0"/>
              <a:t>beli</a:t>
            </a:r>
            <a:r>
              <a:rPr lang="es-ES" sz="3000" dirty="0" smtClean="0"/>
              <a:t>, de decir suficiente [</a:t>
            </a:r>
            <a:r>
              <a:rPr lang="es-ES" sz="3000" b="1" i="1" dirty="0" smtClean="0"/>
              <a:t>dai</a:t>
            </a:r>
            <a:r>
              <a:rPr lang="es-ES" sz="3000" dirty="0" smtClean="0"/>
              <a:t>].</a:t>
            </a:r>
          </a:p>
          <a:p>
            <a:pPr>
              <a:buNone/>
            </a:pPr>
            <a:r>
              <a:rPr lang="es-ES" sz="3000" dirty="0" smtClean="0"/>
              <a:t>Debido al pecado del robo, aparecen las langostas, prevalece el hambre y la gente come la carne de sus hijos e hijas, como está escrito: </a:t>
            </a:r>
            <a:endParaRPr lang="es-ES" sz="3000" dirty="0" smtClean="0"/>
          </a:p>
          <a:p>
            <a:pPr>
              <a:buNone/>
            </a:pP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Oíd esta palabra, vacas de Basán, que estáis en el monte de Samaria, que oprimís a los pobres, que aplastáis a los menesterosos, que decís a vuestros señores: Traed, para que tengamos un banquete” (Amós 4:1). Después dice: “Y también os he dado limpieza de dientes en todas vuestras ciudades, y carencia de pan en todos vuestros lugares” (Amós 4:6), que se refiere al hambre. </a:t>
            </a:r>
            <a:endParaRPr lang="es-ES" dirty="0" smtClean="0"/>
          </a:p>
          <a:p>
            <a:pPr>
              <a:buNone/>
            </a:pP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Rava </a:t>
            </a:r>
            <a:r>
              <a:rPr lang="es-ES" dirty="0" smtClean="0"/>
              <a:t>dijo: Las vacas de Basán; como aquellas mujeres de la ciudad de Mejoza, que comen y no hacen nada para mantenerse, y hacen que sus maridos cometan el pecado del robo. </a:t>
            </a:r>
            <a:endParaRPr lang="es-ES" dirty="0" smtClean="0"/>
          </a:p>
          <a:p>
            <a:pPr>
              <a:buNone/>
            </a:pPr>
            <a:r>
              <a:rPr lang="es-ES" dirty="0" smtClean="0"/>
              <a:t>Y </a:t>
            </a:r>
            <a:r>
              <a:rPr lang="es-ES" dirty="0" smtClean="0"/>
              <a:t>está escrito: “Te he herido con plaga y con añublo; la oruga devoró la multitud de tus huertos, de tus viñas, de tus higueras y de tus olivos” (Amós 4:9).</a:t>
            </a:r>
            <a:endParaRPr lang="es-ES" dirty="0" smtClean="0"/>
          </a:p>
          <a:p>
            <a:pPr>
              <a:buNone/>
            </a:pPr>
            <a:endParaRPr lang="es-CO" dirty="0" smtClean="0"/>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Todos estos castigos resultan de la violación del pacto de la Torá y la perversión de la justicia. </a:t>
            </a:r>
            <a:endParaRPr lang="es-ES" sz="3000" dirty="0" smtClean="0"/>
          </a:p>
          <a:p>
            <a:pPr>
              <a:buNone/>
            </a:pPr>
            <a:r>
              <a:rPr lang="es-ES" sz="3000" dirty="0" smtClean="0"/>
              <a:t>Debido </a:t>
            </a:r>
            <a:r>
              <a:rPr lang="es-ES" sz="3000" dirty="0" smtClean="0"/>
              <a:t>al pecado de un juramento hecho en vano y un juramento falso, y la profanación del nombre de Dios, y la profanación del Shabat, las bestias salvajes abundan en el mundo, y los animales domésticos dejan de existir, y los seres humanos disminuyen en número, y los caminos se vuelven desolados, como está escrito: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r>
              <a:rPr lang="es-ES" sz="2900" dirty="0" smtClean="0"/>
              <a:t>Y si a pesar de estas [be’eleh] cosas no te corriges ante Mí, sino que andas en contra de Mí casualmente” </a:t>
            </a:r>
            <a:r>
              <a:rPr lang="es-ES" sz="2400" b="1" dirty="0" smtClean="0"/>
              <a:t>(Levítico 26:23). </a:t>
            </a:r>
            <a:endParaRPr lang="es-ES" sz="2400" b="1" dirty="0" smtClean="0"/>
          </a:p>
          <a:p>
            <a:pPr>
              <a:buNone/>
            </a:pPr>
            <a:r>
              <a:rPr lang="es-ES" sz="2900" dirty="0" smtClean="0"/>
              <a:t>No </a:t>
            </a:r>
            <a:r>
              <a:rPr lang="es-ES" sz="2900" dirty="0" smtClean="0"/>
              <a:t>leas acerca de estas [be’eleh]; Más bien, debido a un juramento vano [</a:t>
            </a:r>
            <a:r>
              <a:rPr lang="es-ES" sz="2900" dirty="0" err="1" smtClean="0"/>
              <a:t>be’ala</a:t>
            </a:r>
            <a:r>
              <a:rPr lang="es-ES" sz="2900" dirty="0" smtClean="0"/>
              <a:t>]. Y está escrito que el castigo por esto es: “Y enviaré contra vosotros las bestias del campo, que os arrebatarán a vuestros hijos, y destruirán vuestro ganado, y os reducirán en número; y vuestros caminos serán desolados” </a:t>
            </a:r>
            <a:r>
              <a:rPr lang="es-ES" sz="2400" b="1" dirty="0" smtClean="0"/>
              <a:t>(Levítico 26:22). </a:t>
            </a:r>
            <a:endParaRPr lang="es-ES" sz="2900" b="1" dirty="0" smtClean="0"/>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dirty="0" smtClean="0"/>
              <a:t>Y </a:t>
            </a:r>
            <a:r>
              <a:rPr lang="es-ES" dirty="0" smtClean="0"/>
              <a:t>está escrito con respecto al juramento falso: “Y no jurarás falsamente por Mi nombre, de modo que profanes [</a:t>
            </a:r>
            <a:r>
              <a:rPr lang="es-ES" b="1" i="1" dirty="0" smtClean="0"/>
              <a:t>veḥillalta</a:t>
            </a:r>
            <a:r>
              <a:rPr lang="es-ES" dirty="0" smtClean="0"/>
              <a:t>] el nombre de tu Dios: Yo soy el Señor” (Levítico 19:12). </a:t>
            </a:r>
            <a:endParaRPr lang="es-ES" dirty="0" smtClean="0"/>
          </a:p>
          <a:p>
            <a:pPr>
              <a:buNone/>
            </a:pPr>
            <a:r>
              <a:rPr lang="es-ES" dirty="0" smtClean="0"/>
              <a:t>Y </a:t>
            </a:r>
            <a:r>
              <a:rPr lang="es-ES" dirty="0" smtClean="0"/>
              <a:t>está escrito con respecto a profanar el nombre de Dios: “Y no profanarás [</a:t>
            </a:r>
            <a:r>
              <a:rPr lang="es-ES" b="1" i="1" dirty="0" smtClean="0"/>
              <a:t>teḥallelu</a:t>
            </a:r>
            <a:r>
              <a:rPr lang="es-ES" dirty="0" smtClean="0"/>
              <a:t>] Mi Santo Nombre” (Levítico 22:32).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b="1" dirty="0" smtClean="0">
                <a:solidFill>
                  <a:srgbClr val="FF0000"/>
                </a:solidFill>
              </a:rPr>
              <a:t>La Respuesta a un Voto</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Y </a:t>
            </a:r>
            <a:r>
              <a:rPr lang="es-ES" sz="2900" dirty="0" smtClean="0"/>
              <a:t>está escrito con respecto a profanar el Shabat: “Todo aquel que lo profane [</a:t>
            </a:r>
            <a:r>
              <a:rPr lang="es-ES" sz="2900" b="1" i="1" dirty="0" smtClean="0"/>
              <a:t>meḥaleleha</a:t>
            </a:r>
            <a:r>
              <a:rPr lang="es-ES" sz="2900" dirty="0" smtClean="0"/>
              <a:t>] ciertamente será condenado a muerte” </a:t>
            </a:r>
            <a:r>
              <a:rPr lang="es-ES" sz="2000" b="1" dirty="0" smtClean="0"/>
              <a:t>(Éxodo 31:14). </a:t>
            </a:r>
            <a:endParaRPr lang="es-ES" sz="2400" b="1" dirty="0" smtClean="0"/>
          </a:p>
          <a:p>
            <a:pPr>
              <a:buNone/>
            </a:pPr>
            <a:r>
              <a:rPr lang="es-ES" sz="2900" dirty="0" smtClean="0"/>
              <a:t>Y </a:t>
            </a:r>
            <a:r>
              <a:rPr lang="es-ES" sz="2900" dirty="0" smtClean="0"/>
              <a:t>deriva por medio de una analogía verbal [</a:t>
            </a:r>
            <a:r>
              <a:rPr lang="es-ES" sz="2900" b="1" i="1" dirty="0" smtClean="0"/>
              <a:t>gezera shava</a:t>
            </a:r>
            <a:r>
              <a:rPr lang="es-ES" sz="2900" dirty="0" smtClean="0"/>
              <a:t>] la profanación [</a:t>
            </a:r>
            <a:r>
              <a:rPr lang="es-ES" sz="2900" b="1" i="1" dirty="0" smtClean="0"/>
              <a:t>ḥillul</a:t>
            </a:r>
            <a:r>
              <a:rPr lang="es-ES" sz="2900" dirty="0" smtClean="0"/>
              <a:t>] del Shabat de la profanación [</a:t>
            </a:r>
            <a:r>
              <a:rPr lang="es-ES" sz="2900" i="1" dirty="0" smtClean="0"/>
              <a:t>ḥillul</a:t>
            </a:r>
            <a:r>
              <a:rPr lang="es-ES" sz="2900" dirty="0" smtClean="0"/>
              <a:t>] de un juramento falso. Así como el castigo por un juramento falso es la desolación y las fieras, uno recibe el mismo castigo por profanar el Shabat y el nombre de Dios.</a:t>
            </a:r>
            <a:endParaRPr lang="es-CO" sz="2900" dirty="0" smtClean="0"/>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4000" b="1" dirty="0" smtClean="0">
                <a:solidFill>
                  <a:srgbClr val="FF0000"/>
                </a:solidFill>
              </a:rPr>
              <a:t>¿De dónde viene la fuerza?</a:t>
            </a:r>
            <a:endParaRPr lang="en-US" sz="4000" b="1"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Notas del Rabino Eliahu Safrán</a:t>
            </a:r>
            <a:endParaRPr lang="en-US" dirty="0" smtClean="0"/>
          </a:p>
          <a:p>
            <a:pPr>
              <a:buNone/>
            </a:pPr>
            <a:r>
              <a:rPr lang="es-CO" dirty="0" smtClean="0"/>
              <a:t>Hay un par de motivos poderosos en la Torá, motivos que nos ofrecen muchas ideas sobre la condición humana, nuestra herencia y nuestra relación única con Dios. </a:t>
            </a:r>
          </a:p>
          <a:p>
            <a:pPr>
              <a:buNone/>
            </a:pPr>
            <a:r>
              <a:rPr lang="es-CO" dirty="0" smtClean="0"/>
              <a:t>Uno es la matriarca estéril: el desafío del embarazo y el nacimiento en el contexto de la promesa de un gran pueblo. </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También existe la necesidad profundamente humana de encontrar pareja. </a:t>
            </a:r>
          </a:p>
          <a:p>
            <a:pPr>
              <a:buNone/>
            </a:pPr>
            <a:r>
              <a:rPr lang="es-CO" dirty="0" smtClean="0"/>
              <a:t>No solo deseamos conexión en nuestras vidas, sino que a medida que entendemos el mundo que nos rodea, comenzamos a apreciar el valor y la importancia de cómo nuestra relación personal impacta a nuestras familias, nuestras comunidades y nuestro mundo.</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Pocas tareas humanas están tan cargadas de incertidumbre emocional como encontrar la pareja adecuada, una que no sólo satisfaga las necesidades individuales sino también los desafíos y responsabilidades de nuestra comunidad y la promesa del futuro venidero.</a:t>
            </a:r>
            <a:endParaRPr lang="en-U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En nuestra narrativa de la Torá, acabamos de terminar de enterarnos de la tarea de Eliezer de encontrar una esposa para Itzjak y descubrir a Ribka en el pozo y ahora vemos a Yaakov a punto de descubrir a su propia compañera, Raquel. </a:t>
            </a:r>
          </a:p>
          <a:p>
            <a:pPr>
              <a:buNone/>
            </a:pPr>
            <a:r>
              <a:rPr lang="es-CO" dirty="0" smtClean="0"/>
              <a:t>A diferencia de Itzjak, para quien Eliezer era un emisario, Yaakov fue quien se encontró cara a cara con su futura esposa.</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Cuando Raquel aparece por primera vez en el pozo, Yaakov demostró lo que sólo podemos llamar fuerza “sobrehumana” al hacer rodar la piedra de la boca del pozo para que Raquel pudiera abrevar las ovejas de Labán, el hermano de su madre. </a:t>
            </a:r>
          </a:p>
          <a:p>
            <a:pPr>
              <a:buNone/>
            </a:pPr>
            <a:r>
              <a:rPr lang="es-CO" sz="2900" dirty="0" smtClean="0"/>
              <a:t>Si bien podemos encontrarnos enamorados de esta imagen de Yaakov, poderoso y fuerte, mostrando tanta fuerza al conocer a Raquel, es mejor preguntar: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"¿A qué fuerza se refiere el texto?" </a:t>
            </a:r>
          </a:p>
          <a:p>
            <a:pPr>
              <a:buNone/>
            </a:pPr>
            <a:r>
              <a:rPr lang="es-CO" sz="2900" dirty="0" smtClean="0"/>
              <a:t>Después de todo, Yaakov acababa de completar un viaje largo y agotador, tanto emocional como físicamente. </a:t>
            </a:r>
          </a:p>
          <a:p>
            <a:pPr>
              <a:buNone/>
            </a:pPr>
            <a:r>
              <a:rPr lang="es-CO" sz="2900" dirty="0" smtClean="0"/>
              <a:t>¡Dios mío, simplemente tomar un vuelo continental es suficiente para noquear a la mayoría de nosotros durante dos días y aquí, inmediatamente después de su largo viaje, Yaakov puede rodar esta enorme roca sin ayuda de nadie!</a:t>
            </a:r>
            <a:endParaRPr lang="en-US" sz="2900" dirty="0"/>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¿De dónde saca la fuerza para lograr una hazaña que en cualquier otro momento exige el esfuerzo concertado de todos los pastores trabajando al unísono? ¿Desde cuándo asociamos tal fuerza con Yaakov?</a:t>
            </a:r>
            <a:endParaRPr lang="en-US" dirty="0" smtClean="0"/>
          </a:p>
          <a:p>
            <a:pPr>
              <a:buNone/>
            </a:pPr>
            <a:r>
              <a:rPr lang="es-CO" dirty="0" smtClean="0"/>
              <a:t>“No podremos, hasta que se hayan reunido todos los rebaños y hayan quitado la piedra de la boca del pozo; Luego daremos de beber al rebaño”. (Bereshit 29:8)</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Es justo preguntarse, ¿qué sociedad cubre el pozo con una piedra tan enorme que cada pastor, trabajando como uno solo, debe moverlo? </a:t>
            </a:r>
          </a:p>
          <a:p>
            <a:pPr>
              <a:buNone/>
            </a:pPr>
            <a:r>
              <a:rPr lang="es-CO" dirty="0" smtClean="0"/>
              <a:t>Para responder a esa pregunta, debemos entender la sociedad de Labán y su mentalidad, la mentalidad aramea. </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Como explica Rav Hirsch, en esa sociedad nadie confiaba en el otro y, como consecuencia, nadie permitiría al otro ninguna posible ventaja. </a:t>
            </a:r>
          </a:p>
          <a:p>
            <a:pPr>
              <a:buNone/>
            </a:pPr>
            <a:r>
              <a:rPr lang="es-CO" dirty="0" smtClean="0"/>
              <a:t>En el caso del pozo, siempre existía el temor de que uno se llevara más de lo permitido. Para ellos, la vida era un juego de suma cero: tú ganas, yo pierdo. La desconfianza definió sus interacciones. </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Por lo tanto, se aseguraron de que nadie obtuviera agua a menos que todos pudieran conseguirla al mismo tiempo.</a:t>
            </a:r>
          </a:p>
          <a:p>
            <a:pPr>
              <a:buNone/>
            </a:pPr>
            <a:r>
              <a:rPr lang="es-CO" dirty="0" smtClean="0"/>
              <a:t>Este era el mundo de Labán.</a:t>
            </a:r>
            <a:endParaRPr lang="en-US" dirty="0" smtClean="0"/>
          </a:p>
          <a:p>
            <a:pPr>
              <a:buNone/>
            </a:pPr>
            <a:r>
              <a:rPr lang="es-CO" dirty="0" smtClean="0"/>
              <a:t> En esta cultura entró Yaakov. “Yaakov se adelantó y removió la piedra de la boca del pozo y dio de beber a las ovejas de Labán...” (29:10) </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Fácil.</a:t>
            </a:r>
            <a:endParaRPr lang="en-US" dirty="0" smtClean="0"/>
          </a:p>
          <a:p>
            <a:pPr>
              <a:buNone/>
            </a:pPr>
            <a:r>
              <a:rPr lang="es-CO" dirty="0" smtClean="0"/>
              <a:t>Esa misma roca que requirió un ejército de pastores para moverse fue derribada por un solo hombre, Yaakov. </a:t>
            </a:r>
          </a:p>
          <a:p>
            <a:pPr>
              <a:buNone/>
            </a:pPr>
            <a:r>
              <a:rPr lang="es-CO" dirty="0" smtClean="0"/>
              <a:t>¿Qué tan fácil fue para Yaakov mover la piedra? “Como un hombre que quita la tapa de una botella”, nos dice Rashi. “[Esto es para demostrar] que tenía una gran fuerza”.</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Mientras Raquel miraba maravillada, ¡Yaakov hizo lo imposible como si no hubiera nada que hacer! </a:t>
            </a:r>
          </a:p>
          <a:p>
            <a:pPr>
              <a:buNone/>
            </a:pPr>
            <a:r>
              <a:rPr lang="es-CO" dirty="0" smtClean="0"/>
              <a:t>¡Imagínese lo impresionada que debió haber estado Raquel con este “hombre musculoso”! </a:t>
            </a:r>
          </a:p>
          <a:p>
            <a:pPr>
              <a:buNone/>
            </a:pPr>
            <a:r>
              <a:rPr lang="es-CO" dirty="0" smtClean="0"/>
              <a:t>Ella debe haberse desmayado… ¡pero espera! </a:t>
            </a:r>
          </a:p>
          <a:p>
            <a:pPr>
              <a:buNone/>
            </a:pPr>
            <a:r>
              <a:rPr lang="es-CO" dirty="0" smtClean="0"/>
              <a:t>¿Desde cuándo la Torá glorifica los músculos? </a:t>
            </a:r>
          </a:p>
          <a:p>
            <a:pPr>
              <a:buNone/>
            </a:pPr>
            <a:r>
              <a:rPr lang="es-CO" dirty="0" smtClean="0"/>
              <a:t> </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¿Por qué la futura madre de Yosef valoraría la fuerza física? </a:t>
            </a:r>
          </a:p>
          <a:p>
            <a:pPr>
              <a:buNone/>
            </a:pPr>
            <a:r>
              <a:rPr lang="es-CO" dirty="0" smtClean="0"/>
              <a:t>¿Y desde cuándo Yaakov es un tipo tan fuerte? </a:t>
            </a:r>
            <a:endParaRPr lang="en-US" dirty="0" smtClean="0"/>
          </a:p>
          <a:p>
            <a:pPr>
              <a:buNone/>
            </a:pPr>
            <a:r>
              <a:rPr lang="es-CO" dirty="0" smtClean="0"/>
              <a:t>¡De ninguna manera la Torá se centra en la fuerza física!</a:t>
            </a:r>
            <a:endParaRPr lang="en-US" dirty="0" smtClean="0"/>
          </a:p>
          <a:p>
            <a:pPr>
              <a:buNone/>
            </a:pPr>
            <a:r>
              <a:rPr lang="es-CO" dirty="0" smtClean="0"/>
              <a:t>La Torá no relata estas narrativas únicamente para contarnos historias sobre nuestros patriarcas;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estas historias son para enseñarnos sobre nuestras propias vidas y cómo debemos vivir. </a:t>
            </a:r>
          </a:p>
          <a:p>
            <a:pPr>
              <a:buNone/>
            </a:pPr>
            <a:r>
              <a:rPr lang="es-CO" dirty="0" smtClean="0"/>
              <a:t>Comprender esto deja doblemente claro que la Torá no se centra en la fuerza física. </a:t>
            </a:r>
          </a:p>
          <a:p>
            <a:pPr>
              <a:buNone/>
            </a:pPr>
            <a:r>
              <a:rPr lang="es-CO" dirty="0" smtClean="0"/>
              <a:t>Rav Jaim Shmulevitz enseña que él ni siquiera conocía la gran fuerza de Yaakov hasta que se concentró; y al concentrar poderes reveladores que ni siquiera sabía que poseía.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En otras palabras, la verdad de la experiencia de Yaakov es la verdad de la nuestra: todos poseemos fortalezas latentes de las que no somos conscientes hasta que nos concentramos en ellas.</a:t>
            </a:r>
          </a:p>
          <a:p>
            <a:pPr>
              <a:buNone/>
            </a:pPr>
            <a:r>
              <a:rPr lang="es-CO" dirty="0" smtClean="0"/>
              <a:t>¡La mayoría de nosotros no tenemos idea de la fuerza que poseemos! No tenemos ni idea de lo que podemos lograr si tan sólo nos lo proponemos: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¡Nuestra mente, no nuestros músculos! </a:t>
            </a:r>
          </a:p>
          <a:p>
            <a:pPr>
              <a:buNone/>
            </a:pPr>
            <a:r>
              <a:rPr lang="es-CO" dirty="0" smtClean="0"/>
              <a:t>Cada uno de nosotros nacemos con una vasta reserva de fuerza a nuestra disposición, una reserva de fuerza que nos permite superar grandes obstáculos si tan sólo nos concentramos. </a:t>
            </a:r>
          </a:p>
          <a:p>
            <a:pPr>
              <a:buNone/>
            </a:pPr>
            <a:r>
              <a:rPr lang="es-CO" dirty="0" smtClean="0"/>
              <a:t>¿Mover rocas? Podemos mover montañas si nos mueve un objetivo puro. </a:t>
            </a:r>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Sólo necesitamos tener el deseo puro que Yaakov tenía por Raquel y podremos cambiar el mundo.</a:t>
            </a:r>
          </a:p>
          <a:p>
            <a:pPr>
              <a:buNone/>
            </a:pPr>
            <a:r>
              <a:rPr lang="es-CO" dirty="0" smtClean="0"/>
              <a:t>Rav Jaim Shmulevitz consulta el Tefilat Geshem (Oración por la lluvia) que recitamos en Sheminí Atzeret para encontrar apoyo a esta idea de que tenemos una reserva casi infinita de fuerza potencial. </a:t>
            </a:r>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En nuestra oración, suplicamos a Dios por Zejor que nos bendiga con lluvia en mérito de nuestros justos antepasados y sus dignas acciones. </a:t>
            </a:r>
          </a:p>
          <a:p>
            <a:pPr>
              <a:buNone/>
            </a:pPr>
            <a:r>
              <a:rPr lang="es-CO" dirty="0" smtClean="0"/>
              <a:t>“Acuérdate de Abraham, que te siguió como hacia el mar fluye el agua”. </a:t>
            </a:r>
          </a:p>
          <a:p>
            <a:pPr>
              <a:buNone/>
            </a:pPr>
            <a:r>
              <a:rPr lang="es-CO" dirty="0" smtClean="0"/>
              <a:t>“Acuérdate de uno [Isaac] cuyos tres heraldos debajo del árbol tenían agua...” </a:t>
            </a:r>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Le pedimos a Dios que recuerde a Moshé quien “fue sacado del agua...” y Aarón, “que se sumergió cinco veces”, y las doce tribus. , “que Tu trajiste a través del agua dividida“</a:t>
            </a:r>
          </a:p>
          <a:p>
            <a:pPr>
              <a:buNone/>
            </a:pPr>
            <a:r>
              <a:rPr lang="es-CO" dirty="0" smtClean="0"/>
              <a:t>¿Y qué pasa con Yaakov? </a:t>
            </a:r>
          </a:p>
          <a:p>
            <a:pPr>
              <a:buNone/>
            </a:pPr>
            <a:r>
              <a:rPr lang="es-CO" dirty="0" smtClean="0"/>
              <a:t>¿Qué le pedimos a Dios que recuerde de Yaakov?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b="1" i="1" dirty="0" smtClean="0"/>
              <a:t>Yijad lev v’gal even m’pi be’er mayim </a:t>
            </a:r>
            <a:r>
              <a:rPr lang="es-CO" dirty="0" smtClean="0"/>
              <a:t>– “Él dedicó su corazón y sacó una piedra de la boca de un pozo de agua”.</a:t>
            </a:r>
            <a:endParaRPr lang="en-US" dirty="0" smtClean="0"/>
          </a:p>
          <a:p>
            <a:pPr>
              <a:buNone/>
            </a:pPr>
            <a:r>
              <a:rPr lang="es-CO" dirty="0" smtClean="0"/>
              <a:t> Rabí Jaim descarta cualquier idea sobre la verdadera destreza física de Yaakov. </a:t>
            </a:r>
          </a:p>
          <a:p>
            <a:pPr>
              <a:buNone/>
            </a:pPr>
            <a:r>
              <a:rPr lang="es-CO" dirty="0" smtClean="0"/>
              <a:t>Si estamos hablando de la fuerza física de Yaakov, quiere saber, ¿qué mérito le pedimos a Dios que recuerde?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¿Su fuerza muscular es un </a:t>
            </a:r>
            <a:r>
              <a:rPr lang="es-CO" dirty="0" err="1" smtClean="0"/>
              <a:t>zejut</a:t>
            </a:r>
            <a:r>
              <a:rPr lang="es-CO" dirty="0" smtClean="0"/>
              <a:t> para que Dios haga zejor y recuerde? </a:t>
            </a:r>
          </a:p>
          <a:p>
            <a:pPr>
              <a:buNone/>
            </a:pPr>
            <a:r>
              <a:rPr lang="es-CO" dirty="0" smtClean="0"/>
              <a:t>La sola idea es ridícula. </a:t>
            </a:r>
          </a:p>
          <a:p>
            <a:pPr>
              <a:buNone/>
            </a:pPr>
            <a:r>
              <a:rPr lang="es-CO" dirty="0" smtClean="0"/>
              <a:t>No estamos hablando de bíceps; estamos hablando de enfoque espiritual; de una fuerza interior que resulta de la dedicación y devoción absolutas. </a:t>
            </a:r>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La determinación de Yaakov de ayudar a Raquel a dar de beber a sus sufridas ovejas le permitió lograr lo imposible: “hacer rodar la piedra de la boca del pozo”.</a:t>
            </a:r>
          </a:p>
          <a:p>
            <a:pPr>
              <a:buNone/>
            </a:pPr>
            <a:r>
              <a:rPr lang="es-CO" dirty="0" smtClean="0"/>
              <a:t>Así, sin más, pudo hacer lo que para otros era increíble y sobrehumano. </a:t>
            </a:r>
          </a:p>
          <a:p>
            <a:pPr>
              <a:buNone/>
            </a:pPr>
            <a:r>
              <a:rPr lang="es-CO" dirty="0" smtClean="0"/>
              <a:t>¿Cómo pudo realizar esta gran tarea?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Porque su motivación era el amor genuino, no la desconfianza y los celos; dedicó su corazón, y esa dedicación es un mérito para todos nosotros. </a:t>
            </a:r>
          </a:p>
          <a:p>
            <a:pPr>
              <a:buNone/>
            </a:pPr>
            <a:r>
              <a:rPr lang="es-CO" dirty="0" smtClean="0"/>
              <a:t>Su dedicación es una lección para nosotros para todos los tiempos. Mire lo que podemos lograr cuando dedicamos nuestro corazón a la tarea – </a:t>
            </a:r>
            <a:r>
              <a:rPr lang="es-CO" b="1" i="1" dirty="0" smtClean="0"/>
              <a:t>Yijad lev.</a:t>
            </a:r>
            <a:endParaRPr lang="en-US" b="1" i="1"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El rabino Philip Moskowitz, en un artículo de Aish.com del 27 de mayo de 2020, escribe sobre la preparación para correr el maratón de Boston.  </a:t>
            </a:r>
          </a:p>
          <a:p>
            <a:pPr>
              <a:buNone/>
            </a:pPr>
            <a:r>
              <a:rPr lang="es-CO" dirty="0" smtClean="0"/>
              <a:t>“…La gente a menudo me preguntaba cuál fue la parte más difícil del entrenamiento. Y para mí, la parte más difícil del entrenamiento fue simplemente encontrar la motivación para salir por la puerta principal.</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“No siempre tuve ganas de correr. Cada vez que me preparaba para correr, mi mente se inundaba con una serie de razones por las que no debía correr: estaba demasiado cansado, no me sentía bien, me dolía el dedo del pie…”.</a:t>
            </a:r>
          </a:p>
          <a:p>
            <a:pPr>
              <a:buNone/>
            </a:pPr>
            <a:r>
              <a:rPr lang="es-CO" dirty="0" smtClean="0"/>
              <a:t>No necesitamos correr el maratón para relacionarnos con la experiencia del rabino Moskowitz.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Siempre hay razones para no hacer algo. </a:t>
            </a:r>
          </a:p>
          <a:p>
            <a:pPr>
              <a:buNone/>
            </a:pPr>
            <a:r>
              <a:rPr lang="es-CO" dirty="0" smtClean="0"/>
              <a:t>Se necesita dedicación y devoción para lograr nuestras metas. </a:t>
            </a:r>
          </a:p>
          <a:p>
            <a:pPr>
              <a:buNone/>
            </a:pPr>
            <a:r>
              <a:rPr lang="es-CO" dirty="0" smtClean="0"/>
              <a:t>Se necesita dedicación y devoción para reunir la fuerza necesaria para superar la línea. </a:t>
            </a:r>
          </a:p>
          <a:p>
            <a:pPr>
              <a:buNone/>
            </a:pPr>
            <a:r>
              <a:rPr lang="es-CO" dirty="0" smtClean="0"/>
              <a:t>Es difícil. </a:t>
            </a:r>
          </a:p>
          <a:p>
            <a:pPr>
              <a:buNone/>
            </a:pPr>
            <a:r>
              <a:rPr lang="es-CO" dirty="0" smtClean="0"/>
              <a:t>Siempre hay más razones para no seguir adelante que para seguir adelante.</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En la Torá, está claro que los pastores de la sociedad de Labán no pudieron reunir la dedicación. </a:t>
            </a:r>
          </a:p>
          <a:p>
            <a:pPr>
              <a:buNone/>
            </a:pPr>
            <a:r>
              <a:rPr lang="es-CO" dirty="0" smtClean="0"/>
              <a:t>Para ellos, no era tan importante superar su negatividad y desconfianza. </a:t>
            </a:r>
          </a:p>
          <a:p>
            <a:pPr>
              <a:buNone/>
            </a:pPr>
            <a:r>
              <a:rPr lang="es-CO" dirty="0" smtClean="0"/>
              <a:t>Pero para Yaakov, que tanto deseaba ayudar a Raquel, no podía haber nada – ni una roca, ni una voz que le susurrara al oído – nada que pudiera interponerse en su camino.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Convocó la plenitud de su potencial; invocó esos mismos poderes ocultos con los que todos nacimos y quitó la piedra que atormentaba a todos menos a un número completo de pastores. </a:t>
            </a:r>
          </a:p>
          <a:p>
            <a:pPr>
              <a:buNone/>
            </a:pPr>
            <a:r>
              <a:rPr lang="es-CO" dirty="0" smtClean="0"/>
              <a:t>No sólo logró esta gran hazaña, sino que lo hizo tan fácilmente como quitar el corcho de una botella.</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Rav Shmulevitz lo tiene claro. </a:t>
            </a:r>
          </a:p>
          <a:p>
            <a:pPr>
              <a:buNone/>
            </a:pPr>
            <a:r>
              <a:rPr lang="es-CO" dirty="0" smtClean="0"/>
              <a:t>Todos y cada uno de los judíos poseen una gran cantidad de poderes, talentos y habilidades. </a:t>
            </a:r>
          </a:p>
          <a:p>
            <a:pPr>
              <a:buNone/>
            </a:pPr>
            <a:r>
              <a:rPr lang="es-CO" dirty="0" smtClean="0"/>
              <a:t>La clave para desbloquear esa riqueza es la devoción y la dedicación, liberarnos de la desconfianza y la envidia, de una mentalidad de suma cero. </a:t>
            </a:r>
          </a:p>
          <a:p>
            <a:pPr>
              <a:buNone/>
            </a:pPr>
            <a:r>
              <a:rPr lang="es-CO" dirty="0" smtClean="0"/>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Sólo necesitamos tener un objetivo puro y verdadero y el enfoque para saber que Dios apoyará nuestros esfuerzos. Con determinación para triunfar, podemos alcanzar alturas que nunca soñamos posibles.</a:t>
            </a:r>
            <a:endParaRPr lang="en-US" dirty="0" smtClean="0"/>
          </a:p>
          <a:p>
            <a:pPr>
              <a:buNone/>
            </a:pPr>
            <a:r>
              <a:rPr lang="es-CO" dirty="0" smtClean="0"/>
              <a:t>Nuestra Torá nos enseña que no es la piedra el impedimento, es nuestra propia falta de confianza en nosotros mismos y en los dones que Dios nos ha dado.</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pic>
        <p:nvPicPr>
          <p:cNvPr id="1027" name="Picture 3"/>
          <p:cNvPicPr>
            <a:picLocks noChangeAspect="1" noChangeArrowheads="1"/>
          </p:cNvPicPr>
          <p:nvPr/>
        </p:nvPicPr>
        <p:blipFill>
          <a:blip r:embed="rId3"/>
          <a:srcRect/>
          <a:stretch>
            <a:fillRect/>
          </a:stretch>
        </p:blipFill>
        <p:spPr bwMode="auto">
          <a:xfrm>
            <a:off x="685802" y="1055178"/>
            <a:ext cx="7500936" cy="5074162"/>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b="1" dirty="0" smtClean="0">
                <a:solidFill>
                  <a:srgbClr val="FF0000"/>
                </a:solidFill>
              </a:rPr>
              <a:t>Haftará para Vayetzei</a:t>
            </a:r>
            <a:endParaRPr lang="en-US" b="1" dirty="0" smtClean="0">
              <a:solidFill>
                <a:srgbClr val="FF0000"/>
              </a:solidFill>
            </a:endParaRPr>
          </a:p>
          <a:p>
            <a:pPr>
              <a:buNone/>
            </a:pPr>
            <a:r>
              <a:rPr lang="es-CO" dirty="0" smtClean="0"/>
              <a:t>Oseas le dice al reino israelita: Los castigos de Dios serán duros, pero el arrepentimiento es posible.</a:t>
            </a:r>
          </a:p>
          <a:p>
            <a:pPr>
              <a:buNone/>
            </a:pPr>
            <a:r>
              <a:rPr lang="es-CO" dirty="0" smtClean="0"/>
              <a:t>La porción de la Torá de esta semana habla de Jacob huyendo de su hogar y aceptando trabajar durante siete años por el derecho a casarse con Raquel. </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Haftará Vayetze comienza con una alusión a este acontecimiento.</a:t>
            </a:r>
            <a:endParaRPr lang="en-US" dirty="0" smtClean="0"/>
          </a:p>
          <a:p>
            <a:pPr>
              <a:buNone/>
            </a:pPr>
            <a:r>
              <a:rPr lang="es-CO" dirty="0" smtClean="0"/>
              <a:t> Oseas menciona esta parte de la historia de la vida de Jacob cuando habla de los caminos pecaminosos de sus descendientes: las tribus del norte de Israel, a las que se refiere con el nombre de una tribu principal, "Efraín".</a:t>
            </a: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Oseas explica su iniquidad: “Cuando Efraín hablaba temblando, fue ensalzado en Israel, pero por causa de un ídolo incurrió en culpa y murió” (13:1). </a:t>
            </a:r>
          </a:p>
          <a:p>
            <a:pPr>
              <a:buNone/>
            </a:pPr>
            <a:r>
              <a:rPr lang="es-CO" sz="3600" dirty="0" smtClean="0"/>
              <a:t>Luego agrega: “Ellos [el pueblo] añaden pecado sobre pecado, haciéndose imágenes de fundición” (13:2). </a:t>
            </a:r>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Desde que el reino norteño de Israel se separó de Judá, bajo el reinado del rey Jeroboam I, el pueblo de Israel había sido culpable de idolatría. </a:t>
            </a:r>
          </a:p>
          <a:p>
            <a:pPr>
              <a:buNone/>
            </a:pPr>
            <a:r>
              <a:rPr lang="es-CO" dirty="0" smtClean="0"/>
              <a:t>Generaciones después, mientras Oseas profetiza, este problema todavía existe.</a:t>
            </a:r>
          </a:p>
          <a:p>
            <a:pPr>
              <a:buNone/>
            </a:pPr>
            <a:r>
              <a:rPr lang="es-CO" dirty="0" smtClean="0"/>
              <a:t>Oseas usa metáforas de la naturaleza para describir cómo Dios castigará a Israel. </a:t>
            </a:r>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Israel desaparecerá como las nubes y el rocío de la mañana (13:3). </a:t>
            </a:r>
          </a:p>
          <a:p>
            <a:pPr>
              <a:buNone/>
            </a:pPr>
            <a:r>
              <a:rPr lang="es-CO" dirty="0" smtClean="0"/>
              <a:t>Dios actuará violentamente, como un león, un leopardo y un oso, e Israel será la presa (13:8). </a:t>
            </a:r>
          </a:p>
          <a:p>
            <a:pPr>
              <a:buNone/>
            </a:pPr>
            <a:r>
              <a:rPr lang="es-CO" dirty="0" smtClean="0"/>
              <a:t>Oseas se burla del pueblo de Israel: </a:t>
            </a:r>
          </a:p>
          <a:p>
            <a:pPr>
              <a:buNone/>
            </a:pPr>
            <a:r>
              <a:rPr lang="es-CO" dirty="0" smtClean="0"/>
              <a:t>“¿Dónde está ahora vuestro rey? ¡Deja que te salve! (13:10). </a:t>
            </a:r>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El mensaje es claro: Dios castigará duramente y la salvación no puede venir de ninguna otra parte que de Dios.</a:t>
            </a:r>
          </a:p>
          <a:p>
            <a:pPr>
              <a:buNone/>
            </a:pPr>
            <a:r>
              <a:rPr lang="es-CO" dirty="0" smtClean="0"/>
              <a:t>En la segunda mitad de la haftará, Oseas suplica a los israelitas que se arrepientan (14:2). </a:t>
            </a:r>
          </a:p>
          <a:p>
            <a:pPr>
              <a:buNone/>
            </a:pPr>
            <a:r>
              <a:rPr lang="es-CO" dirty="0" smtClean="0"/>
              <a:t>Nuevamente, Oseas usa metáforas de la naturaleza, pero esta vez de manera positiva: </a:t>
            </a:r>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“Él (Israel) florecerá como el lirio, echará raíces como el árbol del Líbano” (14:6). </a:t>
            </a:r>
          </a:p>
          <a:p>
            <a:pPr>
              <a:buNone/>
            </a:pPr>
            <a:r>
              <a:rPr lang="es-CO" sz="3600" dirty="0" smtClean="0"/>
              <a:t>Esta parte de la haftará, que enfatiza el arrepentimiento y el potencial de cambio, también se lee en Shabat Shuvá, el Shabat entre Rosh Hashaná y Yom Kipur.</a:t>
            </a:r>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Al final, Oseas promete que el pueblo de Israel abandonará su idolatría y regresará a Dios. </a:t>
            </a:r>
          </a:p>
          <a:p>
            <a:pPr>
              <a:buNone/>
            </a:pPr>
            <a:r>
              <a:rPr lang="es-CO" dirty="0" smtClean="0"/>
              <a:t>Y llegarán a comprender: “Derechos son los caminos del Eterno; mientras los justos andan por ellos, los transgresores tropezarán en ellos” (14:10).</a:t>
            </a: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Prueba de Parashat Vayetzei</a:t>
            </a:r>
            <a:endParaRPr lang="en-US" dirty="0" smtClean="0"/>
          </a:p>
          <a:p>
            <a:pPr>
              <a:buNone/>
            </a:pPr>
            <a:r>
              <a:rPr lang="es-CO" dirty="0" smtClean="0"/>
              <a:t>Pon a prueba tu conocimiento de esta porción de la Torá.</a:t>
            </a:r>
            <a:endParaRPr lang="en-US" dirty="0" smtClean="0"/>
          </a:p>
          <a:p>
            <a:pPr>
              <a:buNone/>
            </a:pPr>
            <a:r>
              <a:rPr lang="es-CO" dirty="0" smtClean="0"/>
              <a:t> </a:t>
            </a:r>
            <a:endParaRPr lang="en-US" dirty="0" smtClean="0"/>
          </a:p>
          <a:p>
            <a:pPr>
              <a:buNone/>
            </a:pPr>
            <a:r>
              <a:rPr lang="es-CO" dirty="0" smtClean="0"/>
              <a:t>Preguntas</a:t>
            </a:r>
            <a:endParaRPr lang="en-US" dirty="0" smtClean="0"/>
          </a:p>
          <a:p>
            <a:pPr marL="539750" indent="-514350">
              <a:buAutoNum type="arabicPeriod"/>
            </a:pPr>
            <a:r>
              <a:rPr lang="es-CO" dirty="0" smtClean="0"/>
              <a:t>Cuando Yaakov salió de Beersheva, ¿a qué ciudad se dirigió?</a:t>
            </a:r>
          </a:p>
          <a:p>
            <a:pPr marL="539750" indent="-514350"/>
            <a:r>
              <a:rPr lang="es-CO" dirty="0" smtClean="0"/>
              <a:t>Harán</a:t>
            </a:r>
            <a:endParaRPr lang="en-US" dirty="0" smtClean="0"/>
          </a:p>
          <a:p>
            <a:pPr marL="539750" indent="-514350">
              <a:buAutoNum type="arabicPeriod"/>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2. ¿Qué sabemos ya sobre Harán?</a:t>
            </a:r>
          </a:p>
          <a:p>
            <a:pPr marL="539750" indent="-514350"/>
            <a:r>
              <a:rPr lang="es-CO" dirty="0" smtClean="0"/>
              <a:t>Abraham vivió allí. Eliezer encontró a </a:t>
            </a:r>
            <a:r>
              <a:rPr lang="es-CO" dirty="0" err="1" smtClean="0"/>
              <a:t>Rivka</a:t>
            </a:r>
            <a:r>
              <a:rPr lang="es-CO" dirty="0" smtClean="0"/>
              <a:t> allí y la llevó de regreso con Isaac para que fuera su esposa.</a:t>
            </a:r>
          </a:p>
          <a:p>
            <a:pPr>
              <a:buNone/>
            </a:pPr>
            <a:r>
              <a:rPr lang="es-CO" dirty="0" smtClean="0"/>
              <a:t>3. ¿Cómo se llamaba el lugar donde Yaakov tuvo su sueño y cómo lo llamó?</a:t>
            </a:r>
          </a:p>
          <a:p>
            <a:r>
              <a:rPr lang="es-CO" dirty="0" smtClean="0"/>
              <a:t>Luz; Bet El</a:t>
            </a: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4. ¿Qué voto hizo Yaakov después de su sueño, y bajo qué condiciones accedió a cumplirlo?</a:t>
            </a:r>
          </a:p>
          <a:p>
            <a:r>
              <a:rPr lang="es-CO" dirty="0" smtClean="0"/>
              <a:t>Si Hashem le hiciera prosperar, le prometería a Hashem una décima parte de todo lo que le hubiera dado.</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5. La parashá de esta semana comienza y termina con un evento muy similar. ¿Qué cosa similar sucedió al principio y al final de la parashá?</a:t>
            </a:r>
          </a:p>
          <a:p>
            <a:r>
              <a:rPr lang="es-CO" dirty="0" smtClean="0"/>
              <a:t>Yaakov construyó un monumento a Hashem</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6. Labán era hermano de </a:t>
            </a:r>
            <a:r>
              <a:rPr lang="es-CO" sz="3000" dirty="0" err="1" smtClean="0"/>
              <a:t>Rivka</a:t>
            </a:r>
            <a:r>
              <a:rPr lang="es-CO" sz="3000" dirty="0" smtClean="0"/>
              <a:t>. ¿Quién era su padre?</a:t>
            </a:r>
          </a:p>
          <a:p>
            <a:r>
              <a:rPr lang="es-CO" sz="3000" dirty="0" smtClean="0"/>
              <a:t>Betuel</a:t>
            </a:r>
            <a:endParaRPr lang="en-US" sz="3000" dirty="0" smtClean="0"/>
          </a:p>
          <a:p>
            <a:pPr>
              <a:buNone/>
            </a:pPr>
            <a:r>
              <a:rPr lang="es-CO" sz="3000" dirty="0" smtClean="0"/>
              <a:t>7. Sarah y Rachel tenían un problema común. ¿Qué fue y cómo lo solucionaron? ¿Por quién?</a:t>
            </a:r>
          </a:p>
          <a:p>
            <a:r>
              <a:rPr lang="es-CO" sz="3000" dirty="0" smtClean="0"/>
              <a:t>No pudieron tener hijos. Hicieron que Avraham y Yaakov les produjeran hijos a través de Agar y Bilha.</a:t>
            </a:r>
            <a:endParaRPr lang="en-US" sz="3000"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8. ¿Cómo llamó Raquel a su primer hijo y qué significaba su nombre?</a:t>
            </a:r>
          </a:p>
          <a:p>
            <a:r>
              <a:rPr lang="es-CO" dirty="0" smtClean="0"/>
              <a:t>Dan; Raquel dijo que Dios me ha juzgado y me ha dado un hijo.</a:t>
            </a:r>
          </a:p>
          <a:p>
            <a:pPr>
              <a:buNone/>
            </a:pPr>
            <a:r>
              <a:rPr lang="es-CO" dirty="0" smtClean="0"/>
              <a:t>9. Rubén fue al campo y ¿qué encontró para su madre? ¿Qué es una mandrágora?</a:t>
            </a:r>
          </a:p>
          <a:p>
            <a:r>
              <a:rPr lang="es-CO" dirty="0" smtClean="0"/>
              <a:t>mandrágoras; La mandrágora es una fruta que se pensaba que era un amuleto de amor.</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10. Raquel le preguntó a Lea si le daría algunas mandrágoras. ¿Cuál fue la respuesta de Lea? ¿Qué le dio Raquel a Lea a cambio de las mandrágoras?</a:t>
            </a:r>
          </a:p>
          <a:p>
            <a:r>
              <a:rPr lang="es-CO" dirty="0" smtClean="0"/>
              <a:t>¿Es poca cosa que me hayas quitado a mi marido, y le quitarás también las mandrágoras a mi hijo? Lea podría dormir con Yaakov esa noche.</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11. ¿Cuántos hijos concibió Raquel? ¿Cuántos a través de Bilha? ¿Cómo se llamaban sus 4 hijos?</a:t>
            </a:r>
          </a:p>
          <a:p>
            <a:r>
              <a:rPr lang="es-CO" dirty="0" smtClean="0"/>
              <a:t>Dos; Dan, Neftalí, </a:t>
            </a:r>
          </a:p>
          <a:p>
            <a:r>
              <a:rPr lang="es-CO" dirty="0" smtClean="0"/>
              <a:t>Dos; José y Benjamín</a:t>
            </a: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12. Cuando Yaakov salió de Harán con su familia, Labán lo persiguió y le dijo que alguien le había robado sus ídolos. ¿Qué dijo Yaakov que le pasaría a la persona en quien se encontrarían los dioses?</a:t>
            </a:r>
          </a:p>
          <a:p>
            <a:r>
              <a:rPr lang="es-CO" dirty="0" smtClean="0"/>
              <a:t>La persona sería ejecutada.</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13. Labán y Ya'akov hicieron un pacto. ¿Qué fue y qué significó realmente?</a:t>
            </a:r>
            <a:endParaRPr lang="en-US" dirty="0" smtClean="0"/>
          </a:p>
          <a:p>
            <a:r>
              <a:rPr lang="es-CO" dirty="0" smtClean="0"/>
              <a:t>Ya'akov había hecho un gran montón de piedras. Acordaron que ninguno de los dos cruzaría aquellas piedras. En otras palabras, sirvió como una separación entre ellos que impidió que cualquiera atacara al otro.</a:t>
            </a:r>
          </a:p>
          <a:p>
            <a:endParaRPr lang="en-US" dirty="0" smtClean="0"/>
          </a:p>
          <a:p>
            <a:pPr>
              <a:buNone/>
            </a:pPr>
            <a:r>
              <a:rPr lang="es-CO" sz="2400" dirty="0" smtClean="0"/>
              <a:t>Proporcionado por el Instituto Pardes de Estudios Judíos.</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b="1" dirty="0" smtClean="0">
                <a:solidFill>
                  <a:srgbClr val="FF0000"/>
                </a:solidFill>
                <a:latin typeface="Bookman Old Style" pitchFamily="18" charset="0"/>
              </a:rPr>
              <a:t>Buenas Acciones, Malas Consecuencias</a:t>
            </a:r>
          </a:p>
          <a:p>
            <a:r>
              <a:rPr lang="es-ES" sz="2000" b="1" dirty="0" smtClean="0">
                <a:latin typeface="Bookman Old Style" pitchFamily="18" charset="0"/>
              </a:rPr>
              <a:t>Fuente para este Shiur: Rabino Hanan Schlesinger</a:t>
            </a:r>
          </a:p>
          <a:p>
            <a:r>
              <a:rPr lang="es-ES" i="1" dirty="0" smtClean="0">
                <a:latin typeface="Bookman Old Style" pitchFamily="18" charset="0"/>
              </a:rPr>
              <a:t>Lo que va, vuelve, incluso si eres Jacob.</a:t>
            </a:r>
          </a:p>
          <a:p>
            <a:r>
              <a:rPr lang="es-ES" dirty="0" smtClean="0">
                <a:latin typeface="Bookman Old Style" pitchFamily="18" charset="0"/>
              </a:rPr>
              <a:t>‘¿Por qué a la gente buena le pasan cosas malas?’ es una pregunta que a casi todos nos ha rondado alguna vez.</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Es probablemente uno de los temas teológicos más apremiantes de todos los tiempos, uno que aparentemente no tiene una solución universalmente satisfactoria. </a:t>
            </a:r>
          </a:p>
          <a:p>
            <a:r>
              <a:rPr lang="es-ES" sz="3000" dirty="0" smtClean="0">
                <a:latin typeface="Bookman Old Style" pitchFamily="18" charset="0"/>
              </a:rPr>
              <a:t>A pesar de eso, se puede encontrar un indicio de una respuesta muy parcial en la porción de la Torá de esta semana.</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La noche que nuestro antepasado Jacob ha estado esperando ansiosamente ha llegado. </a:t>
            </a:r>
          </a:p>
          <a:p>
            <a:r>
              <a:rPr lang="es-ES" dirty="0" smtClean="0">
                <a:latin typeface="Bookman Old Style" pitchFamily="18" charset="0"/>
              </a:rPr>
              <a:t>Durante siete años ha trabajado duro en la casa de Labán por el derecho a casarse con la hija menor de la familia, Raquel.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Pero es engañado, y al despertar por la mañana descubre que la mujer con la que se ha casado no es su amada Raquel, sino la hija mayor de Labán, Lea. </a:t>
            </a:r>
          </a:p>
          <a:p>
            <a:r>
              <a:rPr lang="es-ES" sz="3000" dirty="0" smtClean="0">
                <a:latin typeface="Bookman Old Style" pitchFamily="18" charset="0"/>
              </a:rPr>
              <a:t>Jacob confronta a su suegro con palabras de enojo: “¿Qué es esto que me has hecho? ¡Trabajé contigo para Raquel! ¿Por qué me engañaste? </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Pero Labán no es de los que retroceden o admiten su culpa. </a:t>
            </a:r>
          </a:p>
          <a:p>
            <a:r>
              <a:rPr lang="es-ES" dirty="0" smtClean="0">
                <a:latin typeface="Bookman Old Style" pitchFamily="18" charset="0"/>
              </a:rPr>
              <a:t>Una respuesta lista está en sus labios: “No es la práctica en nuestro lugar poner a los jóvenes antes que a los mayores”.</a:t>
            </a:r>
          </a:p>
          <a:p>
            <a:r>
              <a:rPr lang="es-ES" dirty="0" smtClean="0">
                <a:latin typeface="Bookman Old Style" pitchFamily="18" charset="0"/>
              </a:rPr>
              <a:t>La acusación que se escucha entre líneas es realmente mordaz.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800" dirty="0" smtClean="0">
                <a:latin typeface="Bookman Old Style" pitchFamily="18" charset="0"/>
              </a:rPr>
              <a:t>En tu lugar, el más joven puede ser puesto antes que el mayor, pero el cielo no permita que tal comportamiento inapropiado sea tolerado en nuestro lugar.</a:t>
            </a:r>
          </a:p>
          <a:p>
            <a:r>
              <a:rPr lang="es-ES" sz="2800" dirty="0" smtClean="0">
                <a:latin typeface="Bookman Old Style" pitchFamily="18" charset="0"/>
              </a:rPr>
              <a:t>Y los recuerdos de esos eventos tan difíciles de hace más de siete años inundan la conciencia de Jacob, recuerdos que había estado tratando de suprimir con tanta valentía.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800" dirty="0" smtClean="0">
                <a:latin typeface="Bookman Old Style" pitchFamily="18" charset="0"/>
              </a:rPr>
              <a:t>Cómo su madre prevaleció sobre él, el hijo menor, para hacerse pasar por su hermano mayor Esaú y así obtener de su anciano y ciego padre Isaac la bendición usualmente reservada para el primogénito.</a:t>
            </a:r>
          </a:p>
          <a:p>
            <a:r>
              <a:rPr lang="es-ES" sz="2800" dirty="0" smtClean="0">
                <a:latin typeface="Bookman Old Style" pitchFamily="18" charset="0"/>
              </a:rPr>
              <a:t>Cómo se acercó a su amado padre y le mintió, respondiendo a la pregunta "¿Quién eres?" con las palabras “Yo soy Esaú tu primogénito”.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Cómo tembló su padre, y su hermano gritó de angustia, cuando se supo la traición. Y cómo su hermano enfurecido juró matarlo, y se vio obligado a huir de casa para salvar su vida. </a:t>
            </a:r>
          </a:p>
          <a:p>
            <a:r>
              <a:rPr lang="es-ES" sz="3000" dirty="0" smtClean="0">
                <a:latin typeface="Bookman Old Style" pitchFamily="18" charset="0"/>
              </a:rPr>
              <a:t>Y ahora la cabeza de Jacob da vueltas; está picado hasta la médula. El pasado ha vuelto a perseguirlo.</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Este es exactamente el tipo de cosas que nuestros antiguos sabios llamaban “Midá Ke'neged midá- medida por medida". </a:t>
            </a:r>
          </a:p>
          <a:p>
            <a:r>
              <a:rPr lang="es-ES" sz="3000" dirty="0" smtClean="0">
                <a:latin typeface="Bookman Old Style" pitchFamily="18" charset="0"/>
              </a:rPr>
              <a:t>Lo repartió y lo recuperó. El engañador ha sido engañado. </a:t>
            </a:r>
          </a:p>
          <a:p>
            <a:r>
              <a:rPr lang="es-ES" sz="3000" dirty="0" smtClean="0">
                <a:latin typeface="Bookman Old Style" pitchFamily="18" charset="0"/>
              </a:rPr>
              <a:t>Al menor que usurpó el puesto del mayor, se le ha dado el mayor cuando es el menor el que tanto anhelaba.</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Pero esto es mucho más que un castigo. </a:t>
            </a:r>
          </a:p>
          <a:p>
            <a:r>
              <a:rPr lang="es-ES" dirty="0" smtClean="0">
                <a:latin typeface="Bookman Old Style" pitchFamily="18" charset="0"/>
              </a:rPr>
              <a:t>Tiene todos los ingredientes de la tragedia, porque Jacob había hecho lo que hizo solo por el bien del cielo. </a:t>
            </a:r>
          </a:p>
          <a:p>
            <a:r>
              <a:rPr lang="es-ES" dirty="0" smtClean="0">
                <a:latin typeface="Bookman Old Style" pitchFamily="18" charset="0"/>
              </a:rPr>
              <a:t>Sus motivos, según varios textos de Midrash, no eran más que puros.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800" dirty="0" smtClean="0">
                <a:latin typeface="Bookman Old Style" pitchFamily="18" charset="0"/>
              </a:rPr>
              <a:t>Él y su madre Rebeca estaban convencidos, y con razón, de que Esaú no era apto para recibir la bendición que Isaac aparentemente estaba empeñado en darle.</a:t>
            </a:r>
          </a:p>
          <a:p>
            <a:r>
              <a:rPr lang="es-ES" sz="2800" dirty="0" smtClean="0">
                <a:latin typeface="Bookman Old Style" pitchFamily="18" charset="0"/>
              </a:rPr>
              <a:t>Esaú era un tipo impulsivo, preocupado solo por el aquí y el ahora; vendió su primogenitura por un tazón de avena solo porque en ese momento tenía un hambre voraz. </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Era un poco como un animal en la forma en que engullía su comida. </a:t>
            </a:r>
          </a:p>
          <a:p>
            <a:r>
              <a:rPr lang="es-ES" dirty="0" smtClean="0">
                <a:latin typeface="Bookman Old Style" pitchFamily="18" charset="0"/>
              </a:rPr>
              <a:t>E hizo lo impensable al casarse con una mujer cananea local, algo contra lo que Abraham había advertido severamente y que causó gran angustia a Isaac y Rebeca.</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Rebecca y Jacob estaban, según el Midrash, seguros de que el futuro del pueblo judío dependía de que dieran este paso radical. </a:t>
            </a:r>
          </a:p>
          <a:p>
            <a:r>
              <a:rPr lang="es-ES" dirty="0" smtClean="0">
                <a:latin typeface="Bookman Old Style" pitchFamily="18" charset="0"/>
              </a:rPr>
              <a:t>Jacob traicionó la confianza de su padre por la razón más noble posible.</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800" dirty="0" smtClean="0">
                <a:latin typeface="Bookman Old Style" pitchFamily="18" charset="0"/>
              </a:rPr>
              <a:t>Y, de hecho, bien puede ser que su mentira y engaño estuvieran justificados... y aun así las consecuencias lo seguirán hasta el día de su muerte. </a:t>
            </a:r>
          </a:p>
          <a:p>
            <a:r>
              <a:rPr lang="es-ES" sz="2800" dirty="0" smtClean="0">
                <a:latin typeface="Bookman Old Style" pitchFamily="18" charset="0"/>
              </a:rPr>
              <a:t>Esto es a lo que el Talmud se refiere como una “transgresión con fines nobles”, sobre la cual el gran maestro jasídico Rebbe Tzadok Hacohén de Lublin opina que, sin embargo, requiere expiación.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Sí, en determinadas circunstancias muy proscritas el fin justifica los medios. </a:t>
            </a:r>
          </a:p>
          <a:p>
            <a:r>
              <a:rPr lang="es-ES" dirty="0" smtClean="0">
                <a:latin typeface="Bookman Old Style" pitchFamily="18" charset="0"/>
              </a:rPr>
              <a:t>La naturaleza misma de la realidad divinamente creada en la que vivimos es que a veces se deben emplear métodos no kosher para alcanzar los fines más elevados.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Pero no importa cuán ineludible y obligatorio pueda ser tal curso de acción, todavía hay un precio que pagar.</a:t>
            </a:r>
          </a:p>
          <a:p>
            <a:r>
              <a:rPr lang="es-ES" sz="3000" dirty="0" smtClean="0">
                <a:latin typeface="Bookman Old Style" pitchFamily="18" charset="0"/>
              </a:rPr>
              <a:t>El mal contamina a quienes lo practican.</a:t>
            </a:r>
          </a:p>
          <a:p>
            <a:r>
              <a:rPr lang="es-ES" sz="3000" dirty="0" smtClean="0">
                <a:latin typeface="Bookman Old Style" pitchFamily="18" charset="0"/>
              </a:rPr>
              <a:t>Contamina a quienes recurren a él, incluso cuando es el camino más recto disponible.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Para traer el ejemplo más radical, la impureza de la muerte se aferra incluso a aquellos que matan en defensa propia. </a:t>
            </a:r>
          </a:p>
          <a:p>
            <a:r>
              <a:rPr lang="es-ES" dirty="0" smtClean="0">
                <a:latin typeface="Bookman Old Style" pitchFamily="18" charset="0"/>
              </a:rPr>
              <a:t>Los horrores de la guerra acechan incluso a aquellos que derraman sangre en las guerras más justas.</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900" dirty="0" smtClean="0">
                <a:latin typeface="Bookman Old Style" pitchFamily="18" charset="0"/>
              </a:rPr>
              <a:t>Todavía vivimos en un mundo no redimido en el que muchas veces el mal debe oponerse al mal. </a:t>
            </a:r>
          </a:p>
          <a:p>
            <a:r>
              <a:rPr lang="es-ES" sz="2900" dirty="0" smtClean="0">
                <a:latin typeface="Bookman Old Style" pitchFamily="18" charset="0"/>
              </a:rPr>
              <a:t>Permanecer por encima de la refriega no es aceptable. </a:t>
            </a:r>
          </a:p>
          <a:p>
            <a:r>
              <a:rPr lang="es-ES" sz="2900" dirty="0" smtClean="0">
                <a:latin typeface="Bookman Old Style" pitchFamily="18" charset="0"/>
              </a:rPr>
              <a:t>Jacob debe defenderse de Esaú incluso cuando eso signifique adoptar estrategias de las que él personalmente retrocedería.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Los fines a veces justifican los medios. </a:t>
            </a:r>
          </a:p>
          <a:p>
            <a:r>
              <a:rPr lang="es-ES" dirty="0" smtClean="0">
                <a:latin typeface="Bookman Old Style" pitchFamily="18" charset="0"/>
              </a:rPr>
              <a:t>Pero todavía debemos pagar el precio. Y todos lo hacemos. </a:t>
            </a:r>
          </a:p>
          <a:p>
            <a:r>
              <a:rPr lang="es-ES" dirty="0" smtClean="0">
                <a:latin typeface="Bookman Old Style" pitchFamily="18" charset="0"/>
              </a:rPr>
              <a:t>Todos lo hacemos.</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b="1" dirty="0" smtClean="0">
                <a:solidFill>
                  <a:srgbClr val="FF0000"/>
                </a:solidFill>
                <a:latin typeface="Bookman Old Style" pitchFamily="18" charset="0"/>
              </a:rPr>
              <a:t>NECESITO NECESIDADES</a:t>
            </a:r>
          </a:p>
          <a:p>
            <a:r>
              <a:rPr lang="es-ES" sz="2000" b="1" dirty="0" smtClean="0">
                <a:latin typeface="Bookman Old Style" pitchFamily="18" charset="0"/>
              </a:rPr>
              <a:t>Fuente para este Shiur: Rabino </a:t>
            </a:r>
            <a:r>
              <a:rPr lang="es-ES" sz="2000" b="1" dirty="0" err="1" smtClean="0">
                <a:latin typeface="Bookman Old Style" pitchFamily="18" charset="0"/>
              </a:rPr>
              <a:t>Benzion</a:t>
            </a:r>
            <a:r>
              <a:rPr lang="es-ES" sz="2000" b="1" dirty="0" smtClean="0">
                <a:latin typeface="Bookman Old Style" pitchFamily="18" charset="0"/>
              </a:rPr>
              <a:t> </a:t>
            </a:r>
            <a:r>
              <a:rPr lang="es-ES" sz="2000" b="1" dirty="0" err="1" smtClean="0">
                <a:latin typeface="Bookman Old Style" pitchFamily="18" charset="0"/>
              </a:rPr>
              <a:t>Shaffier</a:t>
            </a:r>
            <a:endParaRPr lang="es-ES" sz="2000" b="1" dirty="0" smtClean="0">
              <a:latin typeface="Bookman Old Style" pitchFamily="18" charset="0"/>
            </a:endParaRPr>
          </a:p>
          <a:p>
            <a:r>
              <a:rPr lang="es-ES" i="1" dirty="0" smtClean="0">
                <a:latin typeface="Bookman Old Style" pitchFamily="18" charset="0"/>
              </a:rPr>
              <a:t>“Y </a:t>
            </a:r>
            <a:r>
              <a:rPr lang="es-ES" i="1" dirty="0" err="1" smtClean="0">
                <a:latin typeface="Bookman Old Style" pitchFamily="18" charset="0"/>
              </a:rPr>
              <a:t>Yaakov</a:t>
            </a:r>
            <a:r>
              <a:rPr lang="es-ES" i="1" dirty="0" smtClean="0">
                <a:latin typeface="Bookman Old Style" pitchFamily="18" charset="0"/>
              </a:rPr>
              <a:t> hizo un voto diciendo si HASHEM estará conmigo y me guardará en este camino en el que me estoy embarcando, y si Él me dará comida para comer y ropa para vestir, y volverá a la casa de mi padre en paz..."- </a:t>
            </a:r>
            <a:r>
              <a:rPr lang="es-ES" sz="2000" b="1" dirty="0" smtClean="0">
                <a:latin typeface="Bookman Old Style" pitchFamily="18" charset="0"/>
              </a:rPr>
              <a:t>Bereshit 28:20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Yakov pide cuatro cosas</a:t>
            </a:r>
          </a:p>
          <a:p>
            <a:r>
              <a:rPr lang="es-ES" dirty="0" smtClean="0">
                <a:latin typeface="Bookman Old Style" pitchFamily="18" charset="0"/>
              </a:rPr>
              <a:t>Mientras Yakov Avinu huye de la casa de sus padres para escapar de Esav, reconoce que está comenzando un nuevo capítulo en su vida. </a:t>
            </a:r>
          </a:p>
          <a:p>
            <a:r>
              <a:rPr lang="es-ES" dirty="0" smtClean="0">
                <a:latin typeface="Bookman Old Style" pitchFamily="18" charset="0"/>
              </a:rPr>
              <a:t>Se vuelve hacia HASHEM y ruega por cuatro cosas:</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1 HASHEM debería estar con él.</a:t>
            </a:r>
          </a:p>
          <a:p>
            <a:r>
              <a:rPr lang="es-ES" dirty="0" smtClean="0">
                <a:latin typeface="Bookman Old Style" pitchFamily="18" charset="0"/>
              </a:rPr>
              <a:t>2 HASHEM debería protegerlo.</a:t>
            </a:r>
          </a:p>
          <a:p>
            <a:r>
              <a:rPr lang="es-ES" dirty="0" smtClean="0">
                <a:latin typeface="Bookman Old Style" pitchFamily="18" charset="0"/>
              </a:rPr>
              <a:t>3 HASHEM debería devolverlo a su casa en condiciones de seguridad.</a:t>
            </a:r>
          </a:p>
          <a:p>
            <a:r>
              <a:rPr lang="es-ES" dirty="0" smtClean="0">
                <a:latin typeface="Bookman Old Style" pitchFamily="18" charset="0"/>
              </a:rPr>
              <a:t>4 HASHEM debería darle comida para comer y ropa para ponerse: </a:t>
            </a:r>
            <a:r>
              <a:rPr lang="es-ES" dirty="0" err="1" smtClean="0">
                <a:latin typeface="Bookman Old Style" pitchFamily="18" charset="0"/>
              </a:rPr>
              <a:t>parnassa</a:t>
            </a:r>
            <a:r>
              <a:rPr lang="es-ES" dirty="0" smtClean="0">
                <a:latin typeface="Bookman Old Style" pitchFamily="18" charset="0"/>
              </a:rPr>
              <a:t>.</a:t>
            </a:r>
          </a:p>
          <a:p>
            <a:r>
              <a:rPr lang="es-ES" dirty="0" smtClean="0">
                <a:latin typeface="Bookman Old Style" pitchFamily="18" charset="0"/>
              </a:rPr>
              <a:t>HASHEM otorgó tres de cuatro</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El Midrash nos dice que HASHEM concedió tres de las solicitudes, pero no la cuarta, diciendo: "Si le garantizo sus necesidades diarias, no tendrá ninguna razón para acudir a Mí". Entonces HASHEM no respondió a la solicitud de sus necesidades diarias: </a:t>
            </a:r>
            <a:r>
              <a:rPr lang="es-ES" i="1" dirty="0" smtClean="0">
                <a:latin typeface="Bookman Old Style" pitchFamily="18" charset="0"/>
              </a:rPr>
              <a:t>parnasá</a:t>
            </a:r>
            <a:r>
              <a:rPr lang="es-ES" dirty="0" smtClean="0">
                <a:latin typeface="Bookman Old Style" pitchFamily="18" charset="0"/>
              </a:rPr>
              <a:t> (sustento).</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¿Quién era Yakov Avinu?</a:t>
            </a:r>
          </a:p>
          <a:p>
            <a:r>
              <a:rPr lang="es-ES" dirty="0" smtClean="0">
                <a:latin typeface="Bookman Old Style" pitchFamily="18" charset="0"/>
              </a:rPr>
              <a:t>Este Midrash parece difícil de entender cuando tenemos en cuenta que se trata de Yakov Avinu. </a:t>
            </a:r>
          </a:p>
          <a:p>
            <a:r>
              <a:rPr lang="es-ES" dirty="0" smtClean="0">
                <a:latin typeface="Bookman Old Style" pitchFamily="18" charset="0"/>
              </a:rPr>
              <a:t>Jazal nos dice que Yakov fue el más grande de los Avot. Era un hombre que caminaba con HASHEM, constantemente. </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En el centro de su esencia había un profundo anhelo de estar cerca de HASHEM. </a:t>
            </a:r>
          </a:p>
          <a:p>
            <a:r>
              <a:rPr lang="es-ES" dirty="0" smtClean="0">
                <a:latin typeface="Bookman Old Style" pitchFamily="18" charset="0"/>
              </a:rPr>
              <a:t>Vivió para servir a HASHEM. </a:t>
            </a:r>
          </a:p>
          <a:p>
            <a:r>
              <a:rPr lang="es-ES" dirty="0" smtClean="0">
                <a:latin typeface="Bookman Old Style" pitchFamily="18" charset="0"/>
              </a:rPr>
              <a:t>¿Qué diferencia haría si no tuviera que preocuparse por ganarse la vida? Por supuesto, todavía se comunicaría con HASHEM.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Por supuesto, todavía vería HASHEM en cada ocurrencia de su vida.</a:t>
            </a:r>
          </a:p>
          <a:p>
            <a:r>
              <a:rPr lang="es-ES" dirty="0" smtClean="0">
                <a:latin typeface="Bookman Old Style" pitchFamily="18" charset="0"/>
              </a:rPr>
              <a:t>Ya no me escribes; ya no me llamas; ya no me amas.</a:t>
            </a:r>
          </a:p>
          <a:p>
            <a:r>
              <a:rPr lang="es-ES" dirty="0" smtClean="0">
                <a:latin typeface="Bookman Old Style" pitchFamily="18" charset="0"/>
              </a:rPr>
              <a:t>Casi suena como si HASHEM estuviera diciendo: “Tengo que evitar que Yakov se sienta demasiado cómodo; de lo contrario me olvidará.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No puedo prometerle sustento porque entonces no me necesitará. </a:t>
            </a:r>
          </a:p>
          <a:p>
            <a:r>
              <a:rPr lang="es-ES" dirty="0" smtClean="0">
                <a:latin typeface="Bookman Old Style" pitchFamily="18" charset="0"/>
              </a:rPr>
              <a:t>Ya no escribirá. Ya no llamará. Ya no me amará".</a:t>
            </a:r>
          </a:p>
          <a:p>
            <a:r>
              <a:rPr lang="es-ES" dirty="0" smtClean="0">
                <a:latin typeface="Bookman Old Style" pitchFamily="18" charset="0"/>
              </a:rPr>
              <a:t>Esta es una persona que estaba tan motivada para tener una relación con HASHEM que siempre se aferró a Él.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¿Qué diferencia tendría la necesidad de una parnasá en una relación así?</a:t>
            </a:r>
          </a:p>
          <a:p>
            <a:r>
              <a:rPr lang="es-ES" i="1" dirty="0" smtClean="0">
                <a:latin typeface="Bookman Old Style" pitchFamily="18" charset="0"/>
              </a:rPr>
              <a:t>Entendiendo al humano</a:t>
            </a:r>
          </a:p>
          <a:p>
            <a:r>
              <a:rPr lang="es-ES" dirty="0" smtClean="0">
                <a:latin typeface="Bookman Old Style" pitchFamily="18" charset="0"/>
              </a:rPr>
              <a:t>La respuesta a esta pregunta se basa en una comprensión fundamental del hombre. </a:t>
            </a:r>
          </a:p>
          <a:p>
            <a:r>
              <a:rPr lang="es-ES" dirty="0" smtClean="0">
                <a:latin typeface="Bookman Old Style" pitchFamily="18" charset="0"/>
              </a:rPr>
              <a:t>HASHEM creó al humano en un estado de cambio.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2900" dirty="0" smtClean="0">
                <a:latin typeface="Bookman Old Style" pitchFamily="18" charset="0"/>
              </a:rPr>
              <a:t>HASHEM tomó una neshamá (</a:t>
            </a:r>
            <a:r>
              <a:rPr lang="es-ES" sz="2900" dirty="0" err="1" smtClean="0">
                <a:latin typeface="Bookman Old Style" pitchFamily="18" charset="0"/>
              </a:rPr>
              <a:t>shehel</a:t>
            </a:r>
            <a:r>
              <a:rPr lang="es-ES" sz="2900" dirty="0" smtClean="0">
                <a:latin typeface="Bookman Old Style" pitchFamily="18" charset="0"/>
              </a:rPr>
              <a:t> puro, intelecto y comprensión no adulterados) y lo envolvió en capas y capas de fisicalidad. </a:t>
            </a:r>
          </a:p>
          <a:p>
            <a:r>
              <a:rPr lang="es-ES" sz="2900" dirty="0" smtClean="0">
                <a:latin typeface="Bookman Old Style" pitchFamily="18" charset="0"/>
              </a:rPr>
              <a:t>En el centro de la esencia de una persona hay ciertos entendimientos, conceptos que conocemos intuitivamente, pero que están bloqueados por los efectos de estar alojados en un cuerpo.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2900" dirty="0" smtClean="0">
                <a:latin typeface="Bookman Old Style" pitchFamily="18" charset="0"/>
              </a:rPr>
              <a:t>El objetivo del ser humano es atravesar las capas de la fisicalidad y percibir agudamente esas verdades de propósito que son instintivas para nuestras neshamot.</a:t>
            </a:r>
          </a:p>
          <a:p>
            <a:r>
              <a:rPr lang="es-ES" sz="2900" dirty="0" smtClean="0">
                <a:latin typeface="Bookman Old Style" pitchFamily="18" charset="0"/>
              </a:rPr>
              <a:t>Todo hombre, incluso un hombre tan grande como Yakov Avinu, sigue siendo un hombre y requiere ejercicio para ver a HASHEM. </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3000" dirty="0" smtClean="0">
                <a:latin typeface="Bookman Old Style" pitchFamily="18" charset="0"/>
              </a:rPr>
              <a:t>Necesita flexionar sus músculos espirituales llamando a HASHEM y reconociendo su total dependencia de Él. </a:t>
            </a:r>
          </a:p>
          <a:p>
            <a:r>
              <a:rPr lang="es-ES" sz="3000" dirty="0" smtClean="0">
                <a:latin typeface="Bookman Old Style" pitchFamily="18" charset="0"/>
              </a:rPr>
              <a:t>Cuando una persona necesita algo y debe recurrir a HASHEM, ese proceso lo lleva a un nivel más alto de apreciación de su dependencia de HASHEM. </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Por esa razón, HASHEM no garantizó el sustento de Yakov Avinu. </a:t>
            </a:r>
          </a:p>
          <a:p>
            <a:r>
              <a:rPr lang="es-ES" dirty="0" smtClean="0">
                <a:latin typeface="Bookman Old Style" pitchFamily="18" charset="0"/>
              </a:rPr>
              <a:t>Yakov necesitaba la necesidad para estar más cerca de HASHEM.</a:t>
            </a:r>
          </a:p>
          <a:p>
            <a:r>
              <a:rPr lang="es-ES" i="1" dirty="0" smtClean="0">
                <a:latin typeface="Bookman Old Style" pitchFamily="18" charset="0"/>
              </a:rPr>
              <a:t>La vida sería mucho mejor si solo...</a:t>
            </a:r>
          </a:p>
          <a:p>
            <a:r>
              <a:rPr lang="es-ES" dirty="0" smtClean="0">
                <a:latin typeface="Bookman Old Style" pitchFamily="18" charset="0"/>
              </a:rPr>
              <a:t>Este concepto tiene una gran relevancia para nuestras vidas.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Muchas veces pensamos: "Sería más capaz de servir a HASHEM si tan solo...”</a:t>
            </a:r>
          </a:p>
          <a:p>
            <a:r>
              <a:rPr lang="es-ES" dirty="0" smtClean="0">
                <a:latin typeface="Bookman Old Style" pitchFamily="18" charset="0"/>
              </a:rPr>
              <a:t>Si tan solo ganarse la vida no fuera tan difícil. ... Si tan solo no tuviera problemas médicos ... Si tan solo pudiera encontrar mi pareja...</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A veces casi parece como si HASHEM estuviera saboteando deliberadamente nuestros bien trazados planes para servirle. </a:t>
            </a:r>
          </a:p>
          <a:p>
            <a:r>
              <a:rPr lang="es-ES" dirty="0" smtClean="0">
                <a:latin typeface="Bookman Old Style" pitchFamily="18" charset="0"/>
              </a:rPr>
              <a:t>Y no tiene mucho sentido.</a:t>
            </a:r>
          </a:p>
          <a:p>
            <a:r>
              <a:rPr lang="es-ES" i="1" dirty="0" smtClean="0">
                <a:latin typeface="Bookman Old Style" pitchFamily="18" charset="0"/>
              </a:rPr>
              <a:t>Nuestra relación con HASHEM</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Una de las razones por las que una persona tiene que luchar en este mundo es para que reconozca que es HASHEM Quien está en el centro de su universo, y es HASHEM Quien orquesta cada parte de esta creación.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La base de toda nuestra Avodat (servicio) HASHEM es percibir que HASHEM está completa, total e irrevocablemente involucrado en todo lo que sucede en este mundo, y que dependemos de Él.</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3000" dirty="0" smtClean="0">
                <a:latin typeface="Bookman Old Style" pitchFamily="18" charset="0"/>
              </a:rPr>
              <a:t>Sin embargo, no basta con que esto sea un concepto o pensamiento; tiene que convertirse en realidad. </a:t>
            </a:r>
          </a:p>
          <a:p>
            <a:r>
              <a:rPr lang="es-ES" sz="3000" dirty="0" smtClean="0">
                <a:latin typeface="Bookman Old Style" pitchFamily="18" charset="0"/>
              </a:rPr>
              <a:t>Al igual que un ladrillo es duro, sólido y pesado, no lo creo; Lo sé. Así también, tengo que llegar a saber que HASHEM está presente e involucrado en mi vida, y que dependo completamente de Él.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Para alcanzar ese nivel de conocimiento se requiere un cambio de perspectiva.</a:t>
            </a:r>
          </a:p>
          <a:p>
            <a:r>
              <a:rPr lang="es-ES" i="1" dirty="0" smtClean="0">
                <a:latin typeface="Bookman Old Style" pitchFamily="18" charset="0"/>
              </a:rPr>
              <a:t>Necesito necesidades</a:t>
            </a:r>
          </a:p>
          <a:p>
            <a:r>
              <a:rPr lang="es-ES" dirty="0" smtClean="0">
                <a:latin typeface="Bookman Old Style" pitchFamily="18" charset="0"/>
              </a:rPr>
              <a:t>Cuando necesito algo y me veo obligado a pedir ayuda a HASHEM, me doy cuenta, no en teoría, no en principio, sino en realidad.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Lo entiendo. Cuando no sé cómo voy a hacer el pago de la hipoteca y le grito a HASHEM que me ayude y "de alguna manera" las cosas funcionan, ese proceso - pedir, sentirme impotente y luego ver la salvación - trae esta realidad al hogar.</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2800" dirty="0" smtClean="0">
                <a:latin typeface="Bookman Old Style" pitchFamily="18" charset="0"/>
              </a:rPr>
              <a:t>Las "necesidades" no son obstáculos molestos para mi crecimiento espiritual. </a:t>
            </a:r>
          </a:p>
          <a:p>
            <a:r>
              <a:rPr lang="es-ES" sz="2800" dirty="0" smtClean="0">
                <a:latin typeface="Bookman Old Style" pitchFamily="18" charset="0"/>
              </a:rPr>
              <a:t>Todo lo contrario, a menudo son los catalizadores para que finalmente lo consiga, para comprender que HASHEM está involucrado en mi vida, que HASHEM realmente se preocupa por lo que me sucede y que yo dependo de Él.</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3100" dirty="0" smtClean="0">
                <a:latin typeface="Bookman Old Style" pitchFamily="18" charset="0"/>
              </a:rPr>
              <a:t>Necesitamos necesidades - necesidades reales, necesidades profundas - porque solo con las necesidades podemos tomar conciencia de que es HASHEM quien es el Proveedor. </a:t>
            </a:r>
          </a:p>
          <a:p>
            <a:r>
              <a:rPr lang="es-ES" sz="3100" dirty="0" smtClean="0">
                <a:latin typeface="Bookman Old Style" pitchFamily="18" charset="0"/>
              </a:rPr>
              <a:t>Solo entonces podemos reconocer que somos creaciones que dependen de nuestro Creador.</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smtClean="0">
                <a:latin typeface="Bookman Old Style" pitchFamily="18" charset="0"/>
              </a:rPr>
              <a:t>LA BENDICION OCULTA DE LEAH</a:t>
            </a:r>
          </a:p>
          <a:p>
            <a:r>
              <a:rPr lang="es-ES" sz="2800" i="1" dirty="0" smtClean="0">
                <a:latin typeface="Bookman Old Style" pitchFamily="18" charset="0"/>
              </a:rPr>
              <a:t>¿Por qué la Torá menciona específicamente los "ojos débiles" de la matriarca Lea?</a:t>
            </a:r>
          </a:p>
          <a:p>
            <a:r>
              <a:rPr lang="es-ES" sz="2000" b="1" dirty="0" smtClean="0">
                <a:latin typeface="Bookman Old Style" pitchFamily="18" charset="0"/>
              </a:rPr>
              <a:t>Fuente para este Shiur: Rabino </a:t>
            </a:r>
            <a:r>
              <a:rPr lang="es-ES" sz="2000" b="1" dirty="0" err="1" smtClean="0">
                <a:latin typeface="Bookman Old Style" pitchFamily="18" charset="0"/>
              </a:rPr>
              <a:t>Menajem</a:t>
            </a:r>
            <a:r>
              <a:rPr lang="es-ES" sz="2000" b="1" dirty="0" smtClean="0">
                <a:latin typeface="Bookman Old Style" pitchFamily="18" charset="0"/>
              </a:rPr>
              <a:t> </a:t>
            </a:r>
            <a:r>
              <a:rPr lang="es-ES" sz="2000" b="1" dirty="0" err="1" smtClean="0">
                <a:latin typeface="Bookman Old Style" pitchFamily="18" charset="0"/>
              </a:rPr>
              <a:t>Creditor</a:t>
            </a:r>
            <a:endParaRPr lang="es-ES" sz="2000" b="1" dirty="0" smtClean="0">
              <a:latin typeface="Bookman Old Style" pitchFamily="18" charset="0"/>
            </a:endParaRPr>
          </a:p>
          <a:p>
            <a:r>
              <a:rPr lang="es-ES" sz="3000" dirty="0" smtClean="0">
                <a:latin typeface="Bookman Old Style" pitchFamily="18" charset="0"/>
              </a:rPr>
              <a:t>Cuando cierras los ojos mientras estás despierto, Qué ves? Deseos de cumpleaños, risas burbujeantes, llanto, momentos de intensidad en los que nos encontramos aprovechando emociones invisibles.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3000" dirty="0" smtClean="0">
                <a:latin typeface="Bookman Old Style" pitchFamily="18" charset="0"/>
              </a:rPr>
              <a:t>Los ojos cerrados pueden permitirnos ver más allá de lo aparente y visualizar lo que podría ser. </a:t>
            </a:r>
            <a:r>
              <a:rPr lang="es-MX" sz="3000" dirty="0" smtClean="0">
                <a:latin typeface="Bookman Old Style" pitchFamily="18" charset="0"/>
              </a:rPr>
              <a:t> </a:t>
            </a:r>
          </a:p>
          <a:p>
            <a:r>
              <a:rPr lang="es-ES" sz="3000" dirty="0" smtClean="0">
                <a:latin typeface="Bookman Old Style" pitchFamily="18" charset="0"/>
              </a:rPr>
              <a:t>Mi padre explicó una vez que la luna se considera nueva según la tradición judía cuando está oculta a nuestros ojos. De ahí su nombre hebreo, </a:t>
            </a:r>
            <a:r>
              <a:rPr lang="es-ES" sz="3000" b="1" dirty="0" smtClean="0">
                <a:latin typeface="Bookman Old Style" pitchFamily="18" charset="0"/>
              </a:rPr>
              <a:t>molad</a:t>
            </a:r>
            <a:r>
              <a:rPr lang="es-ES" sz="3000" dirty="0" smtClean="0">
                <a:latin typeface="Bookman Old Style" pitchFamily="18" charset="0"/>
              </a:rPr>
              <a:t>, que literalmente significa "nacimiento".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Estas nociones de ocultamiento y novedad, de nacimiento e imaginación, están directamente relacionadas con Parashat Vayetzé.</a:t>
            </a:r>
          </a:p>
          <a:p>
            <a:r>
              <a:rPr lang="es-ES" sz="2800" dirty="0" smtClean="0">
                <a:latin typeface="Bookman Old Style" pitchFamily="18" charset="0"/>
              </a:rPr>
              <a:t>En esta parte se presenta a nuestra matriarca Leáh con "ojos débiles“ (algunos llaman, “ojos gachos”, mientras que su hermana Raquel se describe como hermosa.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n-US" b="1" i="1" dirty="0" err="1" smtClean="0">
                <a:latin typeface="Bookman Old Style" pitchFamily="18" charset="0"/>
              </a:rPr>
              <a:t>Ve'eyney</a:t>
            </a:r>
            <a:r>
              <a:rPr lang="en-US" b="1" i="1" dirty="0" smtClean="0">
                <a:latin typeface="Bookman Old Style" pitchFamily="18" charset="0"/>
              </a:rPr>
              <a:t> Leah </a:t>
            </a:r>
            <a:r>
              <a:rPr lang="en-US" b="1" i="1" dirty="0" err="1" smtClean="0">
                <a:solidFill>
                  <a:srgbClr val="FF0000"/>
                </a:solidFill>
                <a:latin typeface="Bookman Old Style" pitchFamily="18" charset="0"/>
              </a:rPr>
              <a:t>rakot</a:t>
            </a:r>
            <a:r>
              <a:rPr lang="en-US" b="1" i="1" dirty="0" smtClean="0">
                <a:latin typeface="Bookman Old Style" pitchFamily="18" charset="0"/>
              </a:rPr>
              <a:t> </a:t>
            </a:r>
            <a:r>
              <a:rPr lang="en-US" b="1" i="1" dirty="0" err="1" smtClean="0">
                <a:latin typeface="Bookman Old Style" pitchFamily="18" charset="0"/>
              </a:rPr>
              <a:t>veRajel</a:t>
            </a:r>
            <a:r>
              <a:rPr lang="en-US" b="1" i="1" dirty="0" smtClean="0">
                <a:latin typeface="Bookman Old Style" pitchFamily="18" charset="0"/>
              </a:rPr>
              <a:t> </a:t>
            </a:r>
            <a:r>
              <a:rPr lang="en-US" b="1" i="1" dirty="0" err="1" smtClean="0">
                <a:latin typeface="Bookman Old Style" pitchFamily="18" charset="0"/>
              </a:rPr>
              <a:t>hayetah</a:t>
            </a:r>
            <a:r>
              <a:rPr lang="en-US" b="1" i="1" dirty="0" smtClean="0">
                <a:latin typeface="Bookman Old Style" pitchFamily="18" charset="0"/>
              </a:rPr>
              <a:t> </a:t>
            </a:r>
            <a:r>
              <a:rPr lang="en-US" b="1" i="1" dirty="0" err="1" smtClean="0">
                <a:latin typeface="Bookman Old Style" pitchFamily="18" charset="0"/>
              </a:rPr>
              <a:t>yefat-to'ar</a:t>
            </a:r>
            <a:r>
              <a:rPr lang="en-US" b="1" i="1" dirty="0" smtClean="0">
                <a:latin typeface="Bookman Old Style" pitchFamily="18" charset="0"/>
              </a:rPr>
              <a:t> </a:t>
            </a:r>
            <a:r>
              <a:rPr lang="en-US" b="1" i="1" dirty="0" err="1" smtClean="0">
                <a:latin typeface="Bookman Old Style" pitchFamily="18" charset="0"/>
              </a:rPr>
              <a:t>vifat</a:t>
            </a:r>
            <a:r>
              <a:rPr lang="en-US" b="1" i="1" dirty="0" smtClean="0">
                <a:latin typeface="Bookman Old Style" pitchFamily="18" charset="0"/>
              </a:rPr>
              <a:t> </a:t>
            </a:r>
            <a:r>
              <a:rPr lang="en-US" b="1" i="1" dirty="0" err="1" smtClean="0">
                <a:latin typeface="Bookman Old Style" pitchFamily="18" charset="0"/>
              </a:rPr>
              <a:t>mar'eh</a:t>
            </a:r>
            <a:r>
              <a:rPr lang="en-US" b="1" i="1" dirty="0" smtClean="0">
                <a:latin typeface="Bookman Old Style" pitchFamily="18" charset="0"/>
              </a:rPr>
              <a:t>.</a:t>
            </a:r>
          </a:p>
          <a:p>
            <a:r>
              <a:rPr lang="es-ES" i="1" dirty="0" smtClean="0">
                <a:latin typeface="Bookman Old Style" pitchFamily="18" charset="0"/>
              </a:rPr>
              <a:t>Y los ojos de Leá eran lacrimosos, mas Raquel era de bella figura y de hermoso semblante.</a:t>
            </a:r>
          </a:p>
          <a:p>
            <a:r>
              <a:rPr lang="es-ES" dirty="0" smtClean="0">
                <a:latin typeface="Bookman Old Style" pitchFamily="18" charset="0"/>
              </a:rPr>
              <a:t>(La palabra hebrea para débil, rakot, también se puede traducir como "suave".)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¿Por qué los ojos débiles de Lea se mencionan específicamente en la Torá? En el Midrash, el rabino Yojanan explicó: </a:t>
            </a:r>
          </a:p>
          <a:p>
            <a:r>
              <a:rPr lang="es-ES" sz="2800" dirty="0" smtClean="0">
                <a:latin typeface="Bookman Old Style" pitchFamily="18" charset="0"/>
              </a:rPr>
              <a:t>¿Qué significa rakot? </a:t>
            </a:r>
          </a:p>
          <a:p>
            <a:r>
              <a:rPr lang="es-ES" sz="2800" dirty="0" smtClean="0">
                <a:latin typeface="Bookman Old Style" pitchFamily="18" charset="0"/>
              </a:rPr>
              <a:t>Que sus ojos se habían debilitado por el llanto, pues la gente solía decir: “Este era el arreglo; la hija mayor [Lea] es para el hijo mayor [Esaú], y la hija menor [Raquel] para el hijo menor [Jacob] ”. </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Y Lea solía llorar y orar: "Que sea tu voluntad que no caiga en la suerte de ese malvado".</a:t>
            </a:r>
          </a:p>
          <a:p>
            <a:r>
              <a:rPr lang="es-ES" sz="2800" dirty="0" smtClean="0">
                <a:latin typeface="Bookman Old Style" pitchFamily="18" charset="0"/>
              </a:rPr>
              <a:t>Dice el Rabbi Menajem, ‘la suavidad de los ojos de Leáh, que recuerdan a Isaac, cuyos ojos también se oscurecieron con el tiempo, se deben a que ella intenta crear una línea de tiempo alternativa, para ver más allá de un destino que desea evitar’. </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dirty="0" smtClean="0">
                <a:latin typeface="Bookman Old Style" pitchFamily="18" charset="0"/>
              </a:rPr>
              <a:t>Entonces Leáh cierra los ojos y llora. </a:t>
            </a:r>
          </a:p>
          <a:p>
            <a:r>
              <a:rPr lang="es-ES" dirty="0" smtClean="0">
                <a:latin typeface="Bookman Old Style" pitchFamily="18" charset="0"/>
              </a:rPr>
              <a:t>¿Y qué ve con los ojos cerrados? </a:t>
            </a:r>
          </a:p>
          <a:p>
            <a:r>
              <a:rPr lang="es-ES" dirty="0" smtClean="0">
                <a:latin typeface="Bookman Old Style" pitchFamily="18" charset="0"/>
              </a:rPr>
              <a:t>Se acerca una vida diferente a la que la gente le ha dicho.</a:t>
            </a:r>
          </a:p>
          <a:p>
            <a:r>
              <a:rPr lang="es-ES" dirty="0" smtClean="0">
                <a:latin typeface="Bookman Old Style" pitchFamily="18" charset="0"/>
              </a:rPr>
              <a:t>Hoy en día, nos bombardean constantemente los anuncios de la perdición venidera y la utopía inminente.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dirty="0" smtClean="0">
                <a:latin typeface="Bookman Old Style" pitchFamily="18" charset="0"/>
              </a:rPr>
              <a:t>Ninguno tiene toda la razón. </a:t>
            </a:r>
          </a:p>
          <a:p>
            <a:r>
              <a:rPr lang="es-ES" dirty="0" smtClean="0">
                <a:latin typeface="Bookman Old Style" pitchFamily="18" charset="0"/>
              </a:rPr>
              <a:t>El futuro no es tan claro, y como el propio rabino Yojanán enseñó en otra parte: "Desde que el Templo fue destruido, la profecía se ha tomado de los profetas y se ha dado a los necios y a los niños". </a:t>
            </a: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Las lágrimas de Leáh nos enseñan a afrontar esos momentos de profecía con los ojos cerrados y el corazón abierto y sincero.</a:t>
            </a:r>
          </a:p>
          <a:p>
            <a:r>
              <a:rPr lang="es-ES" sz="2800" dirty="0" smtClean="0">
                <a:latin typeface="Bookman Old Style" pitchFamily="18" charset="0"/>
              </a:rPr>
              <a:t>¿Qué pasaría si cerramos los ojos, quizás dejando salir algunas lágrimas, e imaginamos el mundo que deseamos?</a:t>
            </a:r>
          </a:p>
          <a:p>
            <a:r>
              <a:rPr lang="es-ES" sz="2800" dirty="0" smtClean="0">
                <a:latin typeface="Bookman Old Style" pitchFamily="18" charset="0"/>
              </a:rPr>
              <a:t>El Talmud nos dice:</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“Cuando uno va a medir [el maíz en] su granero, debe orar: 'Sea tu voluntad, oh Señor Dios nuestro, enviar una bendición sobre la obra de nuestras manos' ... Pero si uno midió y luego oró , es una oración vana, porque una bendición no se encuentra en lo que ya está pesado, medido o contado, sino sólo en lo que está oculto a los ojos. </a:t>
            </a:r>
            <a:r>
              <a:rPr lang="es-ES" sz="1600" b="1" dirty="0" smtClean="0">
                <a:latin typeface="Bookman Old Style" pitchFamily="18" charset="0"/>
              </a:rPr>
              <a:t>(Talmud, Bava Metzia 42a) “</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dirty="0" smtClean="0">
                <a:latin typeface="Bookman Old Style" pitchFamily="18" charset="0"/>
              </a:rPr>
              <a:t>La bendición se puede encontrar en lo que está oculto a los ojos.</a:t>
            </a:r>
          </a:p>
          <a:p>
            <a:r>
              <a:rPr lang="es-ES" dirty="0" smtClean="0">
                <a:latin typeface="Bookman Old Style" pitchFamily="18" charset="0"/>
              </a:rPr>
              <a:t>El Midrash en los ojos de Leáh termina con una poderosa declaración de Rav Huna: </a:t>
            </a:r>
          </a:p>
          <a:p>
            <a:r>
              <a:rPr lang="es-ES" dirty="0" smtClean="0">
                <a:latin typeface="Bookman Old Style" pitchFamily="18" charset="0"/>
              </a:rPr>
              <a:t>"Tan poderosa fue la oración de Leáh que anuló su destino predeterminado".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Que podamos imaginar el mañana con renovada esperanza. Y que reconozcamos la verdad de la hermosa suavidad de Leáh.</a:t>
            </a:r>
          </a:p>
          <a:p>
            <a:r>
              <a:rPr lang="es-ES" sz="2800" dirty="0" smtClean="0">
                <a:latin typeface="Bookman Old Style" pitchFamily="18" charset="0"/>
              </a:rPr>
              <a:t>Así como lo dejó articulado líricamente Antoine De Saint-Exupery: </a:t>
            </a:r>
          </a:p>
          <a:p>
            <a:r>
              <a:rPr lang="es-ES" sz="2800" dirty="0" smtClean="0">
                <a:latin typeface="Bookman Old Style" pitchFamily="18" charset="0"/>
              </a:rPr>
              <a:t>“Uno ve claramente sólo con el corazón. Todo lo esencial es invisible a los ojos ".</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ES" sz="2000" b="0" i="0" u="none" strike="noStrike" cap="none" dirty="0">
                <a:solidFill>
                  <a:srgbClr val="000000"/>
                </a:solidFill>
                <a:latin typeface="Bookman Old Style" pitchFamily="18" charset="0"/>
                <a:sym typeface="Calibri"/>
              </a:rPr>
              <a:t>Fuentes: Torah, Talmud, Jewish Concepts, Wikipedia, Kabbalah Online, Zohar, Rambán, Rashí, </a:t>
            </a:r>
            <a:r>
              <a:rPr lang="es-ES" sz="2000" b="0" i="0" u="none" strike="noStrike" cap="none" dirty="0" smtClean="0">
                <a:solidFill>
                  <a:srgbClr val="000000"/>
                </a:solidFill>
                <a:latin typeface="Bookman Old Style" pitchFamily="18" charset="0"/>
                <a:sym typeface="Calibri"/>
              </a:rPr>
              <a:t>Maimónides, </a:t>
            </a:r>
            <a:r>
              <a:rPr lang="es-ES" sz="2000" b="0" i="0" u="none" strike="noStrike" cap="none" dirty="0">
                <a:solidFill>
                  <a:srgbClr val="000000"/>
                </a:solidFill>
                <a:latin typeface="Bookman Old Style" pitchFamily="18" charset="0"/>
                <a:sym typeface="Calibri"/>
              </a:rPr>
              <a:t>Bereshit con Rashí, El Jumash, </a:t>
            </a:r>
            <a:r>
              <a:rPr lang="es-ES" sz="2000" b="0" i="0" u="none" strike="noStrike" cap="none" dirty="0">
                <a:solidFill>
                  <a:schemeClr val="dk1"/>
                </a:solidFill>
                <a:latin typeface="Bookman Old Style" pitchFamily="18" charset="0"/>
                <a:sym typeface="Calibri"/>
              </a:rPr>
              <a:t>Dr. Yael Ziegler</a:t>
            </a:r>
            <a:r>
              <a:rPr lang="es-ES" sz="2000" b="0" i="0" u="none" strike="noStrike" cap="none" dirty="0" smtClean="0">
                <a:solidFill>
                  <a:schemeClr val="dk1"/>
                </a:solidFill>
                <a:latin typeface="Bookman Old Style" pitchFamily="18" charset="0"/>
                <a:sym typeface="Calibri"/>
              </a:rPr>
              <a:t>. Jewish </a:t>
            </a:r>
            <a:r>
              <a:rPr lang="es-ES" sz="2000" b="0" i="0" u="none" strike="noStrike" cap="none" dirty="0" err="1" smtClean="0">
                <a:solidFill>
                  <a:schemeClr val="dk1"/>
                </a:solidFill>
                <a:latin typeface="Bookman Old Style" pitchFamily="18" charset="0"/>
                <a:sym typeface="Calibri"/>
              </a:rPr>
              <a:t>Family</a:t>
            </a:r>
            <a:r>
              <a:rPr lang="es-ES" sz="2000" b="0" i="0" u="none" strike="noStrike" cap="none" dirty="0" smtClean="0">
                <a:solidFill>
                  <a:schemeClr val="dk1"/>
                </a:solidFill>
                <a:latin typeface="Bookman Old Style" pitchFamily="18" charset="0"/>
                <a:sym typeface="Calibri"/>
              </a:rPr>
              <a:t> &amp; </a:t>
            </a:r>
            <a:r>
              <a:rPr lang="es-ES" sz="2000" b="0" i="0" u="none" strike="noStrike" cap="none" dirty="0" err="1" smtClean="0">
                <a:solidFill>
                  <a:schemeClr val="dk1"/>
                </a:solidFill>
                <a:latin typeface="Bookman Old Style" pitchFamily="18" charset="0"/>
                <a:sym typeface="Calibri"/>
              </a:rPr>
              <a:t>Life</a:t>
            </a:r>
            <a:endParaRPr lang="es-ES" sz="2000" b="0" i="0" u="none" strike="noStrike" cap="none" dirty="0" smtClean="0">
              <a:solidFill>
                <a:schemeClr val="dk1"/>
              </a:solidFill>
              <a:latin typeface="Bookman Old Style" pitchFamily="18" charset="0"/>
              <a:sym typeface="Calibri"/>
            </a:endParaRPr>
          </a:p>
          <a:p>
            <a:pPr marL="0" lvl="0" indent="0">
              <a:lnSpc>
                <a:spcPct val="90000"/>
              </a:lnSpc>
              <a:spcBef>
                <a:spcPts val="0"/>
              </a:spcBef>
              <a:buClr>
                <a:srgbClr val="000000"/>
              </a:buClr>
              <a:buSzPts val="2000"/>
            </a:pPr>
            <a:r>
              <a:rPr lang="es-ES" sz="2000" dirty="0" smtClean="0">
                <a:solidFill>
                  <a:schemeClr val="dk1"/>
                </a:solidFill>
                <a:latin typeface="Bookman Old Style" pitchFamily="18" charset="0"/>
              </a:rPr>
              <a:t>Imágenes: </a:t>
            </a:r>
            <a:r>
              <a:rPr lang="en-US" sz="2000" dirty="0" smtClean="0">
                <a:latin typeface="Bookman Old Style" pitchFamily="18" charset="0"/>
              </a:rPr>
              <a:t>Sweet Publishing/FreeBibleimages.org.</a:t>
            </a:r>
            <a:endParaRPr sz="20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200" dirty="0">
                <a:solidFill>
                  <a:srgbClr val="000000"/>
                </a:solidFill>
                <a:latin typeface="Bookman Old Style" pitchFamily="18" charset="0"/>
              </a:rPr>
              <a:t>https://www.chabad.org/kabbalah/article_cdo/aid/688407/jewish/42-Journeys-of-the-Soul.htm </a:t>
            </a:r>
            <a:endParaRPr lang="es-ES" sz="1200" dirty="0" smtClean="0">
              <a:solidFill>
                <a:srgbClr val="000000"/>
              </a:solidFill>
              <a:latin typeface="Bookman Old Style" pitchFamily="18" charset="0"/>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latin typeface="Bookman Old Style" pitchFamily="18" charset="0"/>
                <a:hlinkClick r:id="rId4"/>
              </a:rPr>
              <a:t>http://www.ascentofsafed.com/cgi-bin/ascent.cgi?Name=mm-kipur</a:t>
            </a:r>
            <a:endParaRPr lang="en-US" sz="12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latin typeface="Bookman Old Style" pitchFamily="18" charset="0"/>
              </a:rPr>
              <a:t>http://www.psyche.com/psyche/lex/qbl/42letter_name.html</a:t>
            </a:r>
            <a:endParaRPr lang="en-US" sz="12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5"/>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3</a:t>
            </a:r>
            <a:r>
              <a:rPr lang="es-ES" sz="1800" dirty="0" smtClean="0">
                <a:latin typeface="Bookman Old Style" pitchFamily="18" charset="0"/>
              </a:rPr>
              <a:t> </a:t>
            </a:r>
            <a:r>
              <a:rPr lang="es-ES" sz="1800" dirty="0" smtClean="0">
                <a:latin typeface="Bookman Old Style" pitchFamily="18" charset="0"/>
              </a:rPr>
              <a:t>de Kislev </a:t>
            </a:r>
            <a:r>
              <a:rPr lang="es-ES" sz="1800" b="0" i="0" u="none" strike="noStrike" cap="none" dirty="0" smtClean="0">
                <a:solidFill>
                  <a:srgbClr val="898989"/>
                </a:solidFill>
                <a:latin typeface="Bookman Old Style" pitchFamily="18" charset="0"/>
                <a:sym typeface="Calibri"/>
              </a:rPr>
              <a:t>5785  </a:t>
            </a:r>
            <a:r>
              <a:rPr lang="es-ES" sz="1800" b="0" i="0" u="none" strike="noStrike" cap="none" dirty="0">
                <a:solidFill>
                  <a:srgbClr val="898989"/>
                </a:solidFill>
                <a:latin typeface="Bookman Old Style" pitchFamily="18" charset="0"/>
                <a:sym typeface="Calibri"/>
              </a:rPr>
              <a:t>–  </a:t>
            </a:r>
            <a:r>
              <a:rPr lang="es-ES" sz="1800" dirty="0" smtClean="0">
                <a:latin typeface="Bookman Old Style" pitchFamily="18" charset="0"/>
              </a:rPr>
              <a:t>Dic</a:t>
            </a:r>
            <a:r>
              <a:rPr lang="es-ES" sz="1800" b="0" i="0" u="none" strike="noStrike" cap="none" dirty="0" smtClean="0">
                <a:solidFill>
                  <a:srgbClr val="898989"/>
                </a:solidFill>
                <a:latin typeface="Bookman Old Style" pitchFamily="18" charset="0"/>
                <a:sym typeface="Calibri"/>
              </a:rPr>
              <a:t>iembre </a:t>
            </a:r>
            <a:r>
              <a:rPr lang="es-ES" sz="1800" dirty="0" smtClean="0">
                <a:latin typeface="Bookman Old Style" pitchFamily="18" charset="0"/>
              </a:rPr>
              <a:t>3</a:t>
            </a:r>
            <a:r>
              <a:rPr lang="es-ES" sz="1800" b="0" i="0" u="none" strike="noStrike" cap="none" dirty="0" smtClean="0">
                <a:solidFill>
                  <a:srgbClr val="898989"/>
                </a:solidFill>
                <a:latin typeface="Bookman Old Style" pitchFamily="18" charset="0"/>
                <a:sym typeface="Calibri"/>
              </a:rPr>
              <a:t>, 2024-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pic>
        <p:nvPicPr>
          <p:cNvPr id="6" name="Shape 494"/>
          <p:cNvPicPr preferRelativeResize="0"/>
          <p:nvPr/>
        </p:nvPicPr>
        <p:blipFill rotWithShape="1">
          <a:blip r:embed="rId6">
            <a:alphaModFix/>
          </a:blip>
          <a:srcRect/>
          <a:stretch/>
        </p:blipFill>
        <p:spPr>
          <a:xfrm>
            <a:off x="2967038" y="457200"/>
            <a:ext cx="3209925" cy="117157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18012</TotalTime>
  <Words>11128</Words>
  <Application>Microsoft Office PowerPoint</Application>
  <PresentationFormat>On-screen Show (4:3)</PresentationFormat>
  <Paragraphs>1035</Paragraphs>
  <Slides>173</Slides>
  <Notes>173</Notes>
  <HiddenSlides>0</HiddenSlides>
  <MMClips>0</MMClips>
  <ScaleCrop>false</ScaleCrop>
  <HeadingPairs>
    <vt:vector size="4" baseType="variant">
      <vt:variant>
        <vt:lpstr>Theme</vt:lpstr>
      </vt:variant>
      <vt:variant>
        <vt:i4>1</vt:i4>
      </vt:variant>
      <vt:variant>
        <vt:lpstr>Slide Titles</vt:lpstr>
      </vt:variant>
      <vt:variant>
        <vt:i4>173</vt:i4>
      </vt:variant>
    </vt:vector>
  </HeadingPairs>
  <TitlesOfParts>
    <vt:vector size="174" baseType="lpstr">
      <vt:lpstr>Office Theme</vt:lpstr>
      <vt:lpstr> </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TOLEDOT</vt:lpstr>
      <vt:lpstr>PARASHA BERESHIT VAYETZE</vt:lpstr>
      <vt:lpstr>PARASHA BERESHIT VAYETZE</vt:lpstr>
      <vt:lpstr>PARASHA BERESHIT VAYETZE</vt:lpstr>
      <vt:lpstr>PARASHA BERESHIT VAYETZE</vt:lpstr>
      <vt:lpstr>PARASHA BERESHIT VAYETZE</vt:lpstr>
      <vt:lpstr>PARASHA BERESHIT VAYETZE</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La Respuesta a un Voto</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Slide 173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283</cp:revision>
  <dcterms:modified xsi:type="dcterms:W3CDTF">2024-12-06T18:43:27Z</dcterms:modified>
</cp:coreProperties>
</file>