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49"/>
  </p:notesMasterIdLst>
  <p:sldIdLst>
    <p:sldId id="256" r:id="rId2"/>
    <p:sldId id="297" r:id="rId3"/>
    <p:sldId id="708" r:id="rId4"/>
    <p:sldId id="751" r:id="rId5"/>
    <p:sldId id="783" r:id="rId6"/>
    <p:sldId id="784" r:id="rId7"/>
    <p:sldId id="785" r:id="rId8"/>
    <p:sldId id="786" r:id="rId9"/>
    <p:sldId id="787" r:id="rId10"/>
    <p:sldId id="788" r:id="rId11"/>
    <p:sldId id="789" r:id="rId12"/>
    <p:sldId id="790" r:id="rId13"/>
    <p:sldId id="791" r:id="rId14"/>
    <p:sldId id="840" r:id="rId15"/>
    <p:sldId id="792" r:id="rId16"/>
    <p:sldId id="793" r:id="rId17"/>
    <p:sldId id="794" r:id="rId18"/>
    <p:sldId id="795" r:id="rId19"/>
    <p:sldId id="796" r:id="rId20"/>
    <p:sldId id="797" r:id="rId21"/>
    <p:sldId id="798" r:id="rId22"/>
    <p:sldId id="799" r:id="rId23"/>
    <p:sldId id="800" r:id="rId24"/>
    <p:sldId id="801" r:id="rId25"/>
    <p:sldId id="802" r:id="rId26"/>
    <p:sldId id="803" r:id="rId27"/>
    <p:sldId id="804" r:id="rId28"/>
    <p:sldId id="805" r:id="rId29"/>
    <p:sldId id="806" r:id="rId30"/>
    <p:sldId id="846" r:id="rId31"/>
    <p:sldId id="895" r:id="rId32"/>
    <p:sldId id="896" r:id="rId33"/>
    <p:sldId id="897" r:id="rId34"/>
    <p:sldId id="898" r:id="rId35"/>
    <p:sldId id="899" r:id="rId36"/>
    <p:sldId id="900" r:id="rId37"/>
    <p:sldId id="901" r:id="rId38"/>
    <p:sldId id="902" r:id="rId39"/>
    <p:sldId id="903" r:id="rId40"/>
    <p:sldId id="904" r:id="rId41"/>
    <p:sldId id="905" r:id="rId42"/>
    <p:sldId id="906" r:id="rId43"/>
    <p:sldId id="907" r:id="rId44"/>
    <p:sldId id="908" r:id="rId45"/>
    <p:sldId id="909" r:id="rId46"/>
    <p:sldId id="910" r:id="rId47"/>
    <p:sldId id="911" r:id="rId48"/>
    <p:sldId id="912" r:id="rId49"/>
    <p:sldId id="913" r:id="rId50"/>
    <p:sldId id="914" r:id="rId51"/>
    <p:sldId id="915" r:id="rId52"/>
    <p:sldId id="916" r:id="rId53"/>
    <p:sldId id="917" r:id="rId54"/>
    <p:sldId id="918" r:id="rId55"/>
    <p:sldId id="919" r:id="rId56"/>
    <p:sldId id="920" r:id="rId57"/>
    <p:sldId id="921" r:id="rId58"/>
    <p:sldId id="922" r:id="rId59"/>
    <p:sldId id="923" r:id="rId60"/>
    <p:sldId id="924" r:id="rId61"/>
    <p:sldId id="925" r:id="rId62"/>
    <p:sldId id="894" r:id="rId63"/>
    <p:sldId id="876" r:id="rId64"/>
    <p:sldId id="877" r:id="rId65"/>
    <p:sldId id="878" r:id="rId66"/>
    <p:sldId id="879" r:id="rId67"/>
    <p:sldId id="880" r:id="rId68"/>
    <p:sldId id="881" r:id="rId69"/>
    <p:sldId id="882" r:id="rId70"/>
    <p:sldId id="883" r:id="rId71"/>
    <p:sldId id="884" r:id="rId72"/>
    <p:sldId id="885" r:id="rId73"/>
    <p:sldId id="886" r:id="rId74"/>
    <p:sldId id="887" r:id="rId75"/>
    <p:sldId id="888" r:id="rId76"/>
    <p:sldId id="889" r:id="rId77"/>
    <p:sldId id="890" r:id="rId78"/>
    <p:sldId id="891" r:id="rId79"/>
    <p:sldId id="892" r:id="rId80"/>
    <p:sldId id="893" r:id="rId81"/>
    <p:sldId id="821" r:id="rId82"/>
    <p:sldId id="875" r:id="rId83"/>
    <p:sldId id="847" r:id="rId84"/>
    <p:sldId id="848" r:id="rId85"/>
    <p:sldId id="849" r:id="rId86"/>
    <p:sldId id="850" r:id="rId87"/>
    <p:sldId id="851" r:id="rId88"/>
    <p:sldId id="852" r:id="rId89"/>
    <p:sldId id="853" r:id="rId90"/>
    <p:sldId id="854" r:id="rId91"/>
    <p:sldId id="855" r:id="rId92"/>
    <p:sldId id="856" r:id="rId93"/>
    <p:sldId id="857" r:id="rId94"/>
    <p:sldId id="858" r:id="rId95"/>
    <p:sldId id="859" r:id="rId96"/>
    <p:sldId id="860" r:id="rId97"/>
    <p:sldId id="861" r:id="rId98"/>
    <p:sldId id="862" r:id="rId99"/>
    <p:sldId id="863" r:id="rId100"/>
    <p:sldId id="864" r:id="rId101"/>
    <p:sldId id="865" r:id="rId102"/>
    <p:sldId id="866" r:id="rId103"/>
    <p:sldId id="867" r:id="rId104"/>
    <p:sldId id="868" r:id="rId105"/>
    <p:sldId id="869" r:id="rId106"/>
    <p:sldId id="870" r:id="rId107"/>
    <p:sldId id="871" r:id="rId108"/>
    <p:sldId id="872" r:id="rId109"/>
    <p:sldId id="873" r:id="rId110"/>
    <p:sldId id="874" r:id="rId111"/>
    <p:sldId id="845" r:id="rId112"/>
    <p:sldId id="822" r:id="rId113"/>
    <p:sldId id="841" r:id="rId114"/>
    <p:sldId id="823" r:id="rId115"/>
    <p:sldId id="824" r:id="rId116"/>
    <p:sldId id="825" r:id="rId117"/>
    <p:sldId id="826" r:id="rId118"/>
    <p:sldId id="842" r:id="rId119"/>
    <p:sldId id="828" r:id="rId120"/>
    <p:sldId id="829" r:id="rId121"/>
    <p:sldId id="830" r:id="rId122"/>
    <p:sldId id="831" r:id="rId123"/>
    <p:sldId id="832" r:id="rId124"/>
    <p:sldId id="833" r:id="rId125"/>
    <p:sldId id="834" r:id="rId126"/>
    <p:sldId id="835" r:id="rId127"/>
    <p:sldId id="836" r:id="rId128"/>
    <p:sldId id="837" r:id="rId129"/>
    <p:sldId id="838" r:id="rId130"/>
    <p:sldId id="839" r:id="rId131"/>
    <p:sldId id="843" r:id="rId132"/>
    <p:sldId id="807" r:id="rId133"/>
    <p:sldId id="808" r:id="rId134"/>
    <p:sldId id="809" r:id="rId135"/>
    <p:sldId id="810" r:id="rId136"/>
    <p:sldId id="811" r:id="rId137"/>
    <p:sldId id="812" r:id="rId138"/>
    <p:sldId id="813" r:id="rId139"/>
    <p:sldId id="814" r:id="rId140"/>
    <p:sldId id="815" r:id="rId141"/>
    <p:sldId id="816" r:id="rId142"/>
    <p:sldId id="817" r:id="rId143"/>
    <p:sldId id="818" r:id="rId144"/>
    <p:sldId id="844" r:id="rId145"/>
    <p:sldId id="819" r:id="rId146"/>
    <p:sldId id="820" r:id="rId147"/>
    <p:sldId id="296" r:id="rId1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50" autoAdjust="0"/>
    <p:restoredTop sz="94859" autoAdjust="0"/>
  </p:normalViewPr>
  <p:slideViewPr>
    <p:cSldViewPr snapToGrid="0">
      <p:cViewPr>
        <p:scale>
          <a:sx n="66" d="100"/>
          <a:sy n="66" d="100"/>
        </p:scale>
        <p:origin x="-612" y="-336"/>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alomhaverim.org/Aliyot/aliyot_bereshit_vayeshev.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147.xml"/><Relationship Id="rId1" Type="http://schemas.openxmlformats.org/officeDocument/2006/relationships/slideLayout" Target="../slideLayouts/slideLayout1.xml"/><Relationship Id="rId6" Type="http://schemas.openxmlformats.org/officeDocument/2006/relationships/hyperlink" Target="http://www.psyche.com/psyche/lex/qbl/42letter_name.html"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BERESHIT VAYESHEV</a:t>
            </a:r>
            <a:endParaRPr dirty="0">
              <a:latin typeface="Bookman Old Style" pitchFamily="18" charset="0"/>
            </a:endParaRPr>
          </a:p>
          <a:p>
            <a:pPr algn="ctr">
              <a:lnSpc>
                <a:spcPct val="90000"/>
              </a:lnSpc>
            </a:pPr>
            <a:r>
              <a:rPr lang="es-ES" sz="2800" dirty="0" smtClean="0">
                <a:latin typeface="Bookman Old Style" pitchFamily="18" charset="0"/>
                <a:ea typeface="Calibri"/>
                <a:cs typeface="Calibri"/>
                <a:sym typeface="Calibri"/>
              </a:rPr>
              <a:t>“</a:t>
            </a:r>
            <a:r>
              <a:rPr lang="es-CO" sz="2800" b="1" dirty="0" smtClean="0">
                <a:latin typeface="Bookman Old Style" pitchFamily="18" charset="0"/>
              </a:rPr>
              <a:t>EL PENSAMIENTO DE HASHEM PREVALECERA</a:t>
            </a:r>
            <a:r>
              <a:rPr lang="es-ES" sz="2800" dirty="0" smtClean="0">
                <a:latin typeface="Bookman Old Style" pitchFamily="18" charset="0"/>
                <a:ea typeface="Calibri"/>
                <a:cs typeface="Calibri"/>
                <a:sym typeface="Calibri"/>
              </a:rPr>
              <a:t>”</a:t>
            </a:r>
            <a:endParaRPr sz="2800" b="0" i="0" u="none" strike="noStrike" cap="none" dirty="0">
              <a:solidFill>
                <a:srgbClr val="000000"/>
              </a:solidFill>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a:t>
            </a:r>
            <a:r>
              <a:rPr lang="es-ES" sz="3200" b="0" i="0" u="none" strike="noStrike" cap="none" dirty="0" smtClean="0">
                <a:solidFill>
                  <a:srgbClr val="000000"/>
                </a:solidFill>
                <a:latin typeface="Bookman Old Style" pitchFamily="18" charset="0"/>
                <a:ea typeface="Calibri"/>
                <a:cs typeface="Calibri"/>
                <a:sym typeface="Calibri"/>
              </a:rPr>
              <a:t>BaYona</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52242" y="1088565"/>
            <a:ext cx="8651408" cy="528319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latin typeface="Bookman Old Style" pitchFamily="18" charset="0"/>
              </a:rPr>
              <a:t>Génesis 37: 1 - 40:23</a:t>
            </a:r>
          </a:p>
          <a:p>
            <a:pPr marL="0" lvl="0" indent="0" algn="ctr">
              <a:buNone/>
            </a:pPr>
            <a:r>
              <a:rPr lang="es-CO" sz="2800" b="1" dirty="0" smtClean="0">
                <a:latin typeface="Bookman Old Style" pitchFamily="18" charset="0"/>
              </a:rPr>
              <a:t>y Amos 2:6 al 3:8</a:t>
            </a:r>
          </a:p>
          <a:p>
            <a:r>
              <a:rPr lang="es-CO" sz="4400" dirty="0" smtClean="0">
                <a:latin typeface="Bookman Old Style" pitchFamily="18" charset="0"/>
              </a:rPr>
              <a:t>Vayeshev– Y habitó = </a:t>
            </a:r>
            <a:r>
              <a:rPr lang="he-IL" sz="4400" dirty="0" smtClean="0">
                <a:latin typeface="Bookman Old Style" pitchFamily="18" charset="0"/>
              </a:rPr>
              <a:t>וישב</a:t>
            </a:r>
          </a:p>
          <a:p>
            <a:r>
              <a:rPr lang="es-ES" sz="4400" dirty="0" smtClean="0">
                <a:latin typeface="Bookman Old Style" pitchFamily="18" charset="0"/>
              </a:rPr>
              <a:t>Y habitó Jacob en la tierra de las peregrinaciones de su padre, </a:t>
            </a:r>
            <a:r>
              <a:rPr lang="es-ES" sz="4400" dirty="0" smtClean="0">
                <a:latin typeface="Bookman Old Style" pitchFamily="18" charset="0"/>
                <a:hlinkClick r:id="rId3"/>
              </a:rPr>
              <a:t>en la tierra de Canaán</a:t>
            </a:r>
            <a:r>
              <a:rPr lang="es-ES" sz="4400" dirty="0" smtClean="0">
                <a:latin typeface="Bookman Old Style" pitchFamily="18" charset="0"/>
              </a:rPr>
              <a:t>.</a:t>
            </a:r>
            <a:r>
              <a:rPr lang="es-CO" sz="44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37: 1 - 40:23 y Amos 2:6 al 3:8</a:t>
            </a:r>
          </a:p>
          <a:p>
            <a:r>
              <a:rPr lang="es-ES" dirty="0" smtClean="0">
                <a:latin typeface="Bookman Old Style" pitchFamily="18" charset="0"/>
              </a:rPr>
              <a:t>Estos son los descendientes de Jacob. </a:t>
            </a:r>
          </a:p>
          <a:p>
            <a:r>
              <a:rPr lang="es-ES" dirty="0" smtClean="0">
                <a:latin typeface="Bookman Old Style" pitchFamily="18" charset="0"/>
              </a:rPr>
              <a:t>José tenía 17 años y siendo un pastor observaba las ovejas con sus hermanos. </a:t>
            </a:r>
          </a:p>
          <a:p>
            <a:r>
              <a:rPr lang="es-ES" dirty="0" smtClean="0">
                <a:latin typeface="Bookman Old Style" pitchFamily="18" charset="0"/>
              </a:rPr>
              <a:t>De una manera malvada, José reportó la charla ociosa de sus hermanos a su padre. </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Pero Jacob amaba a José más que a todos sus otros hijos y le hizo un abrigo bordado. </a:t>
            </a:r>
          </a:p>
          <a:p>
            <a:r>
              <a:rPr lang="es-ES" dirty="0" smtClean="0">
                <a:latin typeface="Bookman Old Style" pitchFamily="18" charset="0"/>
              </a:rPr>
              <a:t>Cuando los hermanos vieron que su padre amaba más a José, lo odiaban.</a:t>
            </a:r>
          </a:p>
          <a:p>
            <a:r>
              <a:rPr lang="es-ES" b="1" i="1" dirty="0" smtClean="0">
                <a:latin typeface="Bookman Old Style" pitchFamily="18" charset="0"/>
              </a:rPr>
              <a:t>Los sueños de José</a:t>
            </a:r>
          </a:p>
          <a:p>
            <a:r>
              <a:rPr lang="es-ES" dirty="0" smtClean="0">
                <a:latin typeface="Bookman Old Style" pitchFamily="18" charset="0"/>
              </a:rPr>
              <a:t>José soñó un sueño.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2800" dirty="0" smtClean="0">
                <a:latin typeface="Bookman Old Style" pitchFamily="18" charset="0"/>
              </a:rPr>
              <a:t>Los hermanos no querían escuchar el sueño y lo odiaban aún más. </a:t>
            </a:r>
          </a:p>
          <a:p>
            <a:r>
              <a:rPr lang="es-ES" sz="2800" dirty="0" smtClean="0">
                <a:latin typeface="Bookman Old Style" pitchFamily="18" charset="0"/>
              </a:rPr>
              <a:t>Pero José les dijo: “Por favor, escuchen este sueño. </a:t>
            </a:r>
          </a:p>
          <a:p>
            <a:r>
              <a:rPr lang="es-ES" sz="2800" dirty="0" smtClean="0">
                <a:latin typeface="Bookman Old Style" pitchFamily="18" charset="0"/>
              </a:rPr>
              <a:t>"Estamos amontonando trigo en medio del campo y mi pila de trigo se levantó y se puso de pie y las pilas de trigo de ustedes formaron un círculo a mi alrededor y se inclinaron“   </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"¿Quieres convertirte en rey sobre nosotros?", Preguntaron los hermanos con odio, “¿o quizás ya nos gobiernas sobre nosotros?”</a:t>
            </a:r>
          </a:p>
          <a:p>
            <a:r>
              <a:rPr lang="es-ES" dirty="0" smtClean="0">
                <a:latin typeface="Bookman Old Style" pitchFamily="18" charset="0"/>
              </a:rPr>
              <a:t>Entonces José soñó otro sueño y se lo contó a sus hermanos y a su padre. "El sol y la luna y 11 estrellas se inclinaron hacia mí", dijo.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2800" dirty="0" smtClean="0">
                <a:latin typeface="Bookman Old Style" pitchFamily="18" charset="0"/>
              </a:rPr>
              <a:t>Su padre lo reprendió: “¿Qué tipo de sueño es este? ¿Debo yo, tu madre y tus hermanos venir a postrarnos ante el suelo delante de ti?</a:t>
            </a:r>
          </a:p>
          <a:p>
            <a:r>
              <a:rPr lang="es-ES" sz="2800" dirty="0" smtClean="0">
                <a:latin typeface="Bookman Old Style" pitchFamily="18" charset="0"/>
              </a:rPr>
              <a:t>Sus hermanos ahora lo envidiaban y su padre tenía el asunto en mente.</a:t>
            </a:r>
          </a:p>
          <a:p>
            <a:r>
              <a:rPr lang="es-ES" sz="2800" dirty="0" smtClean="0">
                <a:latin typeface="Bookman Old Style" pitchFamily="18" charset="0"/>
              </a:rPr>
              <a:t>Los hermanos conspiran contra José</a:t>
            </a:r>
          </a:p>
          <a:p>
            <a:r>
              <a:rPr lang="es-ES" sz="2800" dirty="0" smtClean="0">
                <a:latin typeface="Bookman Old Style" pitchFamily="18" charset="0"/>
              </a:rPr>
              <a:t>Los hermanos fueron a atender a las ovejas de su padre.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Más tarde, Jacob envió a José para que los revisara. </a:t>
            </a:r>
          </a:p>
          <a:p>
            <a:r>
              <a:rPr lang="es-ES" dirty="0" smtClean="0">
                <a:latin typeface="Bookman Old Style" pitchFamily="18" charset="0"/>
              </a:rPr>
              <a:t>Encontró a sus hermanos, pero cuando se acercó, se imaginaron a José conspirando contra ellos y creyeron que merecía morir.</a:t>
            </a:r>
          </a:p>
          <a:p>
            <a:r>
              <a:rPr lang="es-ES" dirty="0" smtClean="0">
                <a:latin typeface="Bookman Old Style" pitchFamily="18" charset="0"/>
              </a:rPr>
              <a:t>Se decían el uno al otro. “He aquí, aquí viene el maestro de los sueños.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Venga, matémoslo, arrojémoslo a uno de los pozos y digamos que una bestia salvaje se lo comió. </a:t>
            </a:r>
          </a:p>
          <a:p>
            <a:r>
              <a:rPr lang="es-ES" dirty="0" smtClean="0">
                <a:latin typeface="Bookman Old Style" pitchFamily="18" charset="0"/>
              </a:rPr>
              <a:t>Entonces veremos qué pasa con sus sueños.</a:t>
            </a:r>
          </a:p>
          <a:p>
            <a:r>
              <a:rPr lang="es-ES" dirty="0" smtClean="0">
                <a:latin typeface="Bookman Old Style" pitchFamily="18" charset="0"/>
              </a:rPr>
              <a:t>Rubén, el hijo mayor, escuchó esto y rescató a José de sus manos.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Reubén dijo: "No derrames sangre, arrójalo a este hoyo, pero no le eches una mano encima". </a:t>
            </a:r>
          </a:p>
          <a:p>
            <a:r>
              <a:rPr lang="es-ES" dirty="0" smtClean="0">
                <a:latin typeface="Bookman Old Style" pitchFamily="18" charset="0"/>
              </a:rPr>
              <a:t>Reubén salió con la intención de regresar más tarde y llevar a José de vuelta con su padre.</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Los hermanos se apoderaron de José, tomaron su abrigo y lo arrojaron al pozo vacío y sin agua. </a:t>
            </a:r>
          </a:p>
          <a:p>
            <a:r>
              <a:rPr lang="es-ES" dirty="0" smtClean="0">
                <a:latin typeface="Bookman Old Style" pitchFamily="18" charset="0"/>
              </a:rPr>
              <a:t>De repente, una caravana de Yishmaelitas llegó en el horizonte. Iban a Egipto.</a:t>
            </a:r>
          </a:p>
          <a:p>
            <a:r>
              <a:rPr lang="es-ES" dirty="0" smtClean="0">
                <a:latin typeface="Bookman Old Style" pitchFamily="18" charset="0"/>
              </a:rPr>
              <a:t>Así que Yehudah dice a los demás.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100" dirty="0" smtClean="0">
                <a:latin typeface="Bookman Old Style" pitchFamily="18" charset="0"/>
              </a:rPr>
              <a:t>"Oigan, vamos a venderlo. Después de todo, él es nuestro hermano, nuestra propia carne”. </a:t>
            </a:r>
          </a:p>
          <a:p>
            <a:r>
              <a:rPr lang="es-ES" sz="3100" dirty="0" smtClean="0">
                <a:latin typeface="Bookman Old Style" pitchFamily="18" charset="0"/>
              </a:rPr>
              <a:t>Por veinte piezas de plata, José fue vendido a la caravana que se dirigía a Egipto.</a:t>
            </a:r>
          </a:p>
          <a:p>
            <a:r>
              <a:rPr lang="es-ES" sz="3100" dirty="0" smtClean="0">
                <a:latin typeface="Bookman Old Style" pitchFamily="18" charset="0"/>
              </a:rPr>
              <a:t>Cuando Reubén regresó y vio que José se había ido, se rasgó la ropa de luto.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Luego decidieron matar a una cabra y sumergir el manto de José en la sangre. </a:t>
            </a:r>
          </a:p>
          <a:p>
            <a:r>
              <a:rPr lang="es-ES" dirty="0" smtClean="0">
                <a:latin typeface="Bookman Old Style" pitchFamily="18" charset="0"/>
              </a:rPr>
              <a:t>Regresaron a casa y Jacob reconoció el abrigo de José de inmediato.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Se rasgó la ropa de luto al enterarse de que la bestia salvaje había desgarrado a su hijo. </a:t>
            </a:r>
          </a:p>
          <a:p>
            <a:r>
              <a:rPr lang="es-ES" dirty="0" smtClean="0">
                <a:latin typeface="Bookman Old Style" pitchFamily="18" charset="0"/>
              </a:rPr>
              <a:t>Todos trataron de consolar a Jacob, pero él se negó a aceptar el consuelo, diciendo: "Así descenderé a mi hijo, enlutado, hasta la sepultura.” </a:t>
            </a:r>
          </a:p>
          <a:p>
            <a:r>
              <a:rPr lang="es-ES" dirty="0" smtClean="0">
                <a:latin typeface="Bookman Old Style" pitchFamily="18" charset="0"/>
              </a:rPr>
              <a:t>De este modo le lloraba su padre..</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Mientras tanto, José ahora fue vendido a Potifar, el jefe de los cocineros del faraón egipcio.</a:t>
            </a:r>
          </a:p>
          <a:p>
            <a:r>
              <a:rPr lang="es-ES" b="1" i="1" dirty="0" smtClean="0">
                <a:latin typeface="Bookman Old Style" pitchFamily="18" charset="0"/>
              </a:rPr>
              <a:t>Yehudah y Tamar</a:t>
            </a:r>
          </a:p>
          <a:p>
            <a:r>
              <a:rPr lang="es-ES" dirty="0" smtClean="0">
                <a:latin typeface="Bookman Old Style" pitchFamily="18" charset="0"/>
              </a:rPr>
              <a:t>Yehudá, responsable de haber tenido la idea de vender a José, se retiró de sus hermanos y se casó en otra tierra.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100" dirty="0" smtClean="0">
                <a:latin typeface="Bookman Old Style" pitchFamily="18" charset="0"/>
              </a:rPr>
              <a:t>Se convirtió en padre de muchos hijos. </a:t>
            </a:r>
          </a:p>
          <a:p>
            <a:r>
              <a:rPr lang="es-ES" sz="3100" dirty="0" smtClean="0">
                <a:latin typeface="Bookman Old Style" pitchFamily="18" charset="0"/>
              </a:rPr>
              <a:t>Su hijo primogénito, Er, se casó con una mujer cuyo nombre era Tamar.</a:t>
            </a:r>
          </a:p>
          <a:p>
            <a:r>
              <a:rPr lang="es-ES" sz="3100" dirty="0" smtClean="0">
                <a:latin typeface="Bookman Old Style" pitchFamily="18" charset="0"/>
              </a:rPr>
              <a:t>Pero, Er era malo a los ojos de Dios y Dios lo hizo morir. </a:t>
            </a:r>
          </a:p>
          <a:p>
            <a:r>
              <a:rPr lang="es-ES" sz="3100" dirty="0" smtClean="0">
                <a:latin typeface="Bookman Old Style" pitchFamily="18" charset="0"/>
              </a:rPr>
              <a:t>El segundo hijo también estaba disgustado a los ojos de Dios y Dios lo hizo morir.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Yehudah decidió que Tamar se quedaría con ellos y le daría a su hijo menor en matrimonio. </a:t>
            </a:r>
          </a:p>
          <a:p>
            <a:r>
              <a:rPr lang="es-ES" dirty="0" smtClean="0">
                <a:latin typeface="Bookman Old Style" pitchFamily="18" charset="0"/>
              </a:rPr>
              <a:t>Cuando Yehudah no cumple su promesa, Tamar sale una noche vestida como una viuda. </a:t>
            </a:r>
          </a:p>
          <a:p>
            <a:r>
              <a:rPr lang="es-ES" dirty="0" smtClean="0">
                <a:latin typeface="Bookman Old Style" pitchFamily="18" charset="0"/>
              </a:rPr>
              <a:t>Se sentó a la espera de que Yehudah volviera a casa de esquilar ovejas.</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Al confundir a Tamar con una prostituta en lugar de con su nuera, Yehudah tiene intimidad con Tamar y ella concibe a su hijo. </a:t>
            </a:r>
          </a:p>
          <a:p>
            <a:r>
              <a:rPr lang="es-ES" dirty="0" smtClean="0">
                <a:latin typeface="Bookman Old Style" pitchFamily="18" charset="0"/>
              </a:rPr>
              <a:t>Más tarde, Yehudah descubre que su nuera Tamar se ha prostituido y ha quedado embarazada.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000" dirty="0" smtClean="0">
                <a:latin typeface="Bookman Old Style" pitchFamily="18" charset="0"/>
              </a:rPr>
              <a:t>Él ordena que la quemen (sin darse cuenta de que ella es la prostituta con la que tuvo intimidad) hasta que le muestra los regalos que él le había dado. </a:t>
            </a:r>
          </a:p>
          <a:p>
            <a:r>
              <a:rPr lang="es-ES" sz="3000" dirty="0" smtClean="0">
                <a:latin typeface="Bookman Old Style" pitchFamily="18" charset="0"/>
              </a:rPr>
              <a:t>Yehudah los reconoce diciendo: "Tamar es más justa que yo porque no le di a mi hijo menor como le había prometido".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000" dirty="0" smtClean="0">
                <a:latin typeface="Bookman Old Style" pitchFamily="18" charset="0"/>
              </a:rPr>
              <a:t>Yehudah no volvió a intimar con Tamar, pero había gemelos en su vientre.</a:t>
            </a:r>
          </a:p>
          <a:p>
            <a:r>
              <a:rPr lang="es-ES" sz="3000" b="1" i="1" dirty="0" smtClean="0">
                <a:latin typeface="Bookman Old Style" pitchFamily="18" charset="0"/>
              </a:rPr>
              <a:t>José el intérprete</a:t>
            </a:r>
          </a:p>
          <a:p>
            <a:r>
              <a:rPr lang="es-ES" sz="3000" dirty="0" smtClean="0">
                <a:latin typeface="Bookman Old Style" pitchFamily="18" charset="0"/>
              </a:rPr>
              <a:t>En Egipto, José estaba floreciendo, con la ayuda de Dios, bajo Potifar. </a:t>
            </a:r>
          </a:p>
          <a:p>
            <a:r>
              <a:rPr lang="es-ES" sz="3000" dirty="0" smtClean="0">
                <a:latin typeface="Bookman Old Style" pitchFamily="18" charset="0"/>
              </a:rPr>
              <a:t>Se convirtió en el sirviente personal de Potifar y en el supervisor de su propiedad.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Entonces la esposa de Potifar buscó tener intimidad con José. </a:t>
            </a:r>
          </a:p>
          <a:p>
            <a:r>
              <a:rPr lang="es-ES" dirty="0" smtClean="0">
                <a:latin typeface="Bookman Old Style" pitchFamily="18" charset="0"/>
              </a:rPr>
              <a:t>José se negó y dijo: "¿Cómo puedo cometer una maldad tan grande contra Potifar y un pecado contra Dios?“</a:t>
            </a:r>
          </a:p>
          <a:p>
            <a:r>
              <a:rPr lang="es-ES" dirty="0" smtClean="0">
                <a:latin typeface="Bookman Old Style" pitchFamily="18" charset="0"/>
              </a:rPr>
              <a:t>En respuesta, la esposa de Potifar culpó a José por tratar de seducirla.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Potifar se mostró lívido al escuchar tales noticias y arrojó a José a la mazmorra del Faraón. </a:t>
            </a:r>
          </a:p>
          <a:p>
            <a:r>
              <a:rPr lang="es-ES" dirty="0" smtClean="0">
                <a:latin typeface="Bookman Old Style" pitchFamily="18" charset="0"/>
              </a:rPr>
              <a:t>Pero Dios estaba con José e hizo que José encontrara gracia ante los ojos del jefe de la prisión.</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100" dirty="0" smtClean="0">
                <a:latin typeface="Bookman Old Style" pitchFamily="18" charset="0"/>
              </a:rPr>
              <a:t>El jefe de la prisión seleccionó a José para que supervisara a todos los demás prisioneros, ya que se sabía que Dios estaba con José y que, hiciera lo que hiciera, Dios lo hacía triunfar.</a:t>
            </a:r>
          </a:p>
          <a:p>
            <a:r>
              <a:rPr lang="es-ES" sz="3100" dirty="0" smtClean="0">
                <a:latin typeface="Bookman Old Style" pitchFamily="18" charset="0"/>
              </a:rPr>
              <a:t>Luego, el mayordomo y el panadero del faraón fueron sentenciados a la cárcel donde José era el supervisor.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sz="3000" dirty="0" smtClean="0">
                <a:latin typeface="Bookman Old Style" pitchFamily="18" charset="0"/>
              </a:rPr>
              <a:t>Ambos soñaron una noche. A la mañana siguiente, José pudo ver que estaban preocupados. </a:t>
            </a:r>
          </a:p>
          <a:p>
            <a:r>
              <a:rPr lang="es-ES" sz="3000" dirty="0" smtClean="0">
                <a:latin typeface="Bookman Old Style" pitchFamily="18" charset="0"/>
              </a:rPr>
              <a:t>Le dijeron que cada uno tenía sueños vívidos y estaban buscando un intérprete.</a:t>
            </a:r>
          </a:p>
          <a:p>
            <a:r>
              <a:rPr lang="es-ES" sz="3000" dirty="0" smtClean="0">
                <a:latin typeface="Bookman Old Style" pitchFamily="18" charset="0"/>
              </a:rPr>
              <a:t>“¿Las interpretaciones no pertenecen a Dios?” Dijo José. "Por favor, díganmelo a mí".</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El mayordomo jefe fue el primero. </a:t>
            </a:r>
          </a:p>
          <a:p>
            <a:r>
              <a:rPr lang="es-ES" dirty="0" smtClean="0">
                <a:latin typeface="Bookman Old Style" pitchFamily="18" charset="0"/>
              </a:rPr>
              <a:t>“Tenía tres viñas que florecieron en racimo de uvas maduras. Presioné las uvas en la copa del Faraón y se las di. “</a:t>
            </a:r>
          </a:p>
          <a:p>
            <a:r>
              <a:rPr lang="es-ES" dirty="0" smtClean="0">
                <a:latin typeface="Bookman Old Style" pitchFamily="18" charset="0"/>
              </a:rPr>
              <a:t>"Su trabajo como mayordomo será restaurado en tres días", interpretó José.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“Ahora, por favor, recuérdame al Faraón si esto se hace realidad, así que saldré de la cárcel. Soy inocente.“</a:t>
            </a:r>
          </a:p>
          <a:p>
            <a:r>
              <a:rPr lang="es-ES" dirty="0" smtClean="0">
                <a:latin typeface="Bookman Old Style" pitchFamily="18" charset="0"/>
              </a:rPr>
              <a:t>Entonces el panadero le contó su sueño. </a:t>
            </a:r>
          </a:p>
          <a:p>
            <a:r>
              <a:rPr lang="es-ES" dirty="0" smtClean="0">
                <a:latin typeface="Bookman Old Style" pitchFamily="18" charset="0"/>
              </a:rPr>
              <a:t>"Hay tres canastas de todo tipo de alimentos horneados y los pájaros se los comieron en la cabeza".</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latin typeface="Bookman Old Style" pitchFamily="18" charset="0"/>
              </a:rPr>
              <a:t>Génesis 37: 1 - 40:23 y Amos 2:6 al 3:8</a:t>
            </a:r>
          </a:p>
          <a:p>
            <a:r>
              <a:rPr lang="es-ES" dirty="0" smtClean="0">
                <a:latin typeface="Bookman Old Style" pitchFamily="18" charset="0"/>
              </a:rPr>
              <a:t>"Las tres canastas equivalen a tres días", interpretó José. </a:t>
            </a:r>
          </a:p>
          <a:p>
            <a:r>
              <a:rPr lang="es-ES" dirty="0" smtClean="0">
                <a:latin typeface="Bookman Old Style" pitchFamily="18" charset="0"/>
              </a:rPr>
              <a:t>"En tres días, el Faraón te colgará y las aves se comerán tu carne".</a:t>
            </a:r>
          </a:p>
          <a:p>
            <a:r>
              <a:rPr lang="es-ES" dirty="0" smtClean="0">
                <a:latin typeface="Bookman Old Style" pitchFamily="18" charset="0"/>
              </a:rPr>
              <a:t>Sucedió que, en el cumpleaños de Faraón, hizo una fiesta para todos sus sirvientes, incluido el panadero y el mayordomo.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Génesis 37: 1 - 40:23 y Amos 2:6 al 3:8</a:t>
            </a:r>
          </a:p>
          <a:p>
            <a:r>
              <a:rPr lang="es-ES" dirty="0" smtClean="0">
                <a:latin typeface="Bookman Old Style" pitchFamily="18" charset="0"/>
              </a:rPr>
              <a:t>El faraón restauró al jefe de los mayordomos, pero el jefe de los panaderos fue colgado como José predijo. </a:t>
            </a:r>
          </a:p>
          <a:p>
            <a:r>
              <a:rPr lang="es-ES" dirty="0" smtClean="0">
                <a:latin typeface="Bookman Old Style" pitchFamily="18" charset="0"/>
              </a:rPr>
              <a:t>Sin embargo, el jefe de los mayordomos no se acordó de José y lo olvidó.</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solidFill>
                  <a:srgbClr val="FF0000"/>
                </a:solidFill>
                <a:latin typeface="Bookman Old Style" pitchFamily="18" charset="0"/>
              </a:rPr>
              <a:t>El pensamiento de Hashem </a:t>
            </a:r>
            <a:r>
              <a:rPr lang="es-ES" sz="2400" b="1" dirty="0" smtClean="0">
                <a:solidFill>
                  <a:srgbClr val="FF0000"/>
                </a:solidFill>
                <a:latin typeface="Bookman Old Style" pitchFamily="18" charset="0"/>
              </a:rPr>
              <a:t>prevalecerá</a:t>
            </a:r>
          </a:p>
          <a:p>
            <a:pPr marL="0" indent="0" algn="ctr">
              <a:buNone/>
            </a:pPr>
            <a:r>
              <a:rPr lang="es-ES" sz="1800" b="1" dirty="0" smtClean="0">
                <a:latin typeface="Bookman Old Style" pitchFamily="18" charset="0"/>
              </a:rPr>
              <a:t>Tomado </a:t>
            </a:r>
            <a:r>
              <a:rPr lang="es-ES" sz="1800" b="1" dirty="0" smtClean="0">
                <a:latin typeface="Bookman Old Style" pitchFamily="18" charset="0"/>
              </a:rPr>
              <a:t>de las enseñanzas de </a:t>
            </a:r>
            <a:r>
              <a:rPr lang="es-ES" sz="1800" b="1" dirty="0" smtClean="0">
                <a:latin typeface="Bookman Old Style" pitchFamily="18" charset="0"/>
              </a:rPr>
              <a:t>R. Shlomo Katz</a:t>
            </a:r>
            <a:endParaRPr lang="es-ES" sz="1800" b="1" dirty="0" smtClean="0">
              <a:latin typeface="Bookman Old Style" pitchFamily="18" charset="0"/>
            </a:endParaRPr>
          </a:p>
          <a:p>
            <a:pPr>
              <a:buNone/>
            </a:pPr>
            <a:r>
              <a:rPr lang="es-ES" sz="2800" dirty="0" smtClean="0">
                <a:latin typeface="Bookman Old Style" pitchFamily="18" charset="0"/>
              </a:rPr>
              <a:t>El rey Shlomo escribe en Mishlei (19:21): “Muchos pensamientos hay en el corazón del hombre, pero sólo el consejo de Hashem prevalecerá”. </a:t>
            </a:r>
            <a:endParaRPr lang="es-ES" sz="2800" dirty="0" smtClean="0">
              <a:latin typeface="Bookman Old Style" pitchFamily="18" charset="0"/>
            </a:endParaRPr>
          </a:p>
          <a:p>
            <a:pPr>
              <a:buNone/>
            </a:pPr>
            <a:r>
              <a:rPr lang="es-ES" sz="2800" dirty="0" smtClean="0">
                <a:latin typeface="Bookman Old Style" pitchFamily="18" charset="0"/>
              </a:rPr>
              <a:t>Rabeinu </a:t>
            </a:r>
            <a:r>
              <a:rPr lang="es-ES" sz="2800" dirty="0" smtClean="0">
                <a:latin typeface="Bookman Old Style" pitchFamily="18" charset="0"/>
              </a:rPr>
              <a:t>Yonah z”l (</a:t>
            </a:r>
            <a:r>
              <a:rPr lang="es-ES" sz="2800" dirty="0" err="1" smtClean="0">
                <a:latin typeface="Bookman Old Style" pitchFamily="18" charset="0"/>
              </a:rPr>
              <a:t>Esp</a:t>
            </a:r>
            <a:r>
              <a:rPr lang="es-ES" sz="2800" dirty="0" smtClean="0">
                <a:latin typeface="Bookman Old Style" pitchFamily="18" charset="0"/>
              </a:rPr>
              <a:t>. </a:t>
            </a:r>
            <a:r>
              <a:rPr lang="es-ES" sz="2800" dirty="0" smtClean="0">
                <a:latin typeface="Bookman Old Style" pitchFamily="18" charset="0"/>
              </a:rPr>
              <a:t>1180-1263) escribe: El versículo anterior dice: “Escucha el consejo y acepta la disciplina para que crezcas sabio en tus últimos días”.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razón por la que una persona crece sabia al buscar el consejo de otros es que, cuando se trata de tomar decisiones personales, una persona, sin importar cuán sabia sea, está sesgada por sus propios deseos. </a:t>
            </a:r>
            <a:endParaRPr lang="es-ES" dirty="0" smtClean="0">
              <a:latin typeface="Bookman Old Style" pitchFamily="18" charset="0"/>
            </a:endParaRPr>
          </a:p>
          <a:p>
            <a:pPr>
              <a:buNone/>
            </a:pPr>
            <a:r>
              <a:rPr lang="es-ES" dirty="0" smtClean="0">
                <a:latin typeface="Bookman Old Style" pitchFamily="18" charset="0"/>
              </a:rPr>
              <a:t>Por </a:t>
            </a:r>
            <a:r>
              <a:rPr lang="es-ES" dirty="0" smtClean="0">
                <a:latin typeface="Bookman Old Style" pitchFamily="18" charset="0"/>
              </a:rPr>
              <a:t>lo tanto, uno debe buscar el consejo de alguien que sea imparcial.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nuestro versículo nos recuerda que, aunque debamos pedir consejo a los demás, nuestra confianza debe estar únicamente en Dios, porque “muchos pensamientos hay en el corazón del hombre, pero sólo el consejo de Hashem prevalecerá”.</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 bien, nuestro versículo puede verse como un tema recurrente en nuestra parashá. </a:t>
            </a:r>
            <a:endParaRPr lang="es-ES" dirty="0" smtClean="0">
              <a:latin typeface="Bookman Old Style" pitchFamily="18" charset="0"/>
            </a:endParaRPr>
          </a:p>
          <a:p>
            <a:pPr>
              <a:buNone/>
            </a:pPr>
            <a:r>
              <a:rPr lang="es-ES" dirty="0" smtClean="0">
                <a:latin typeface="Bookman Old Style" pitchFamily="18" charset="0"/>
              </a:rPr>
              <a:t>Al </a:t>
            </a:r>
            <a:r>
              <a:rPr lang="es-ES" dirty="0" smtClean="0">
                <a:latin typeface="Bookman Old Style" pitchFamily="18" charset="0"/>
              </a:rPr>
              <a:t>comienzo de la parashá, Yaakov cree que, después de vencer a Labán y Esav, finalmente podrá establecerse. </a:t>
            </a:r>
            <a:endParaRPr lang="es-ES" dirty="0" smtClean="0">
              <a:latin typeface="Bookman Old Style" pitchFamily="18" charset="0"/>
            </a:endParaRPr>
          </a:p>
          <a:p>
            <a:pPr>
              <a:buNone/>
            </a:pPr>
            <a:r>
              <a:rPr lang="es-ES" dirty="0" smtClean="0">
                <a:latin typeface="Bookman Old Style" pitchFamily="18" charset="0"/>
              </a:rPr>
              <a:t>Pero </a:t>
            </a:r>
            <a:r>
              <a:rPr lang="es-ES" dirty="0" smtClean="0">
                <a:latin typeface="Bookman Old Style" pitchFamily="18" charset="0"/>
              </a:rPr>
              <a:t>Dios tiene otros planes.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Muchos pensamientos hay en el corazón del hombre, pero sólo el consejo de Hashem prevalecerá”. </a:t>
            </a:r>
            <a:endParaRPr lang="es-ES" dirty="0" smtClean="0">
              <a:latin typeface="Bookman Old Style" pitchFamily="18" charset="0"/>
            </a:endParaRPr>
          </a:p>
          <a:p>
            <a:pPr>
              <a:buNone/>
            </a:pPr>
            <a:r>
              <a:rPr lang="es-ES" dirty="0" smtClean="0">
                <a:latin typeface="Bookman Old Style" pitchFamily="18" charset="0"/>
              </a:rPr>
              <a:t>A </a:t>
            </a:r>
            <a:r>
              <a:rPr lang="es-ES" dirty="0" smtClean="0">
                <a:latin typeface="Bookman Old Style" pitchFamily="18" charset="0"/>
              </a:rPr>
              <a:t>medida que la parashá continúa, los hermanos de Yosef lo venden como esclavo para librarse de sus sueños para siempre. Pero Dios tiene otros planes.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Muchos pensamientos hay en el corazón del hombre, pero sólo el consejo de Hashem prevalecerá”. </a:t>
            </a:r>
            <a:endParaRPr lang="es-ES" dirty="0" smtClean="0">
              <a:latin typeface="Bookman Old Style" pitchFamily="18" charset="0"/>
            </a:endParaRPr>
          </a:p>
          <a:p>
            <a:pPr>
              <a:buNone/>
            </a:pPr>
            <a:r>
              <a:rPr lang="es-ES" dirty="0" smtClean="0">
                <a:latin typeface="Bookman Old Style" pitchFamily="18" charset="0"/>
              </a:rPr>
              <a:t>Luego </a:t>
            </a:r>
            <a:r>
              <a:rPr lang="es-ES" dirty="0" smtClean="0">
                <a:latin typeface="Bookman Old Style" pitchFamily="18" charset="0"/>
              </a:rPr>
              <a:t>leemos acerca de los intentos de Yehuda de casar a sus hijos con Tamar, seguidos por su intento de librarse de ella enviándola a la casa de su padre. Nuevamente, Dios tiene otros planes.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“Ahora Israel amaba a Yosef más que a todos sus hijos desde que era un niño en su vejez, y le hizo una ketonet pasim / túnica de lana fina.” (37:3</a:t>
            </a:r>
            <a:r>
              <a:rPr lang="es-ES" sz="2900" dirty="0" smtClean="0">
                <a:latin typeface="Bookman Old Style" pitchFamily="18" charset="0"/>
              </a:rPr>
              <a:t>)</a:t>
            </a:r>
          </a:p>
          <a:p>
            <a:pPr>
              <a:buNone/>
            </a:pPr>
            <a:r>
              <a:rPr lang="es-ES" sz="2900" dirty="0" smtClean="0">
                <a:latin typeface="Bookman Old Style" pitchFamily="18" charset="0"/>
              </a:rPr>
              <a:t>Rabeinu </a:t>
            </a:r>
            <a:r>
              <a:rPr lang="es-ES" sz="2900" dirty="0" smtClean="0">
                <a:latin typeface="Bookman Old Style" pitchFamily="18" charset="0"/>
              </a:rPr>
              <a:t>Machir z”l Hy”d (siglo XIV) escribe: “Pasim” es un acrónimo para los cuatro individuos o grupos que persiguieron a Yosef: Potifar, los socharim / mercaderes, los Yishmaelim y los Midyanim. (Avkat Rocheil)</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“El Sar Ha’mashkim / Chambelán de los coperos no se acordó de Yosef, y lo olvidó.” (40:23</a:t>
            </a:r>
            <a:r>
              <a:rPr lang="es-ES" sz="2900" dirty="0" smtClean="0">
                <a:latin typeface="Bookman Old Style" pitchFamily="18" charset="0"/>
              </a:rPr>
              <a:t>)</a:t>
            </a:r>
          </a:p>
          <a:p>
            <a:pPr>
              <a:buNone/>
            </a:pPr>
            <a:r>
              <a:rPr lang="es-ES" sz="2900" dirty="0" smtClean="0">
                <a:latin typeface="Bookman Old Style" pitchFamily="18" charset="0"/>
              </a:rPr>
              <a:t>Rashi </a:t>
            </a:r>
            <a:r>
              <a:rPr lang="es-ES" sz="2900" dirty="0" smtClean="0">
                <a:latin typeface="Bookman Old Style" pitchFamily="18" charset="0"/>
              </a:rPr>
              <a:t>z”l explica: “No se acordó de él” – ese día, “y se olvidó de él” – después</a:t>
            </a:r>
            <a:r>
              <a:rPr lang="es-ES" sz="2900" dirty="0" smtClean="0">
                <a:latin typeface="Bookman Old Style" pitchFamily="18" charset="0"/>
              </a:rPr>
              <a:t>.</a:t>
            </a:r>
          </a:p>
          <a:p>
            <a:pPr>
              <a:buNone/>
            </a:pPr>
            <a:r>
              <a:rPr lang="es-ES" sz="2900" dirty="0" smtClean="0">
                <a:latin typeface="Bookman Old Style" pitchFamily="18" charset="0"/>
              </a:rPr>
              <a:t>Rashi </a:t>
            </a:r>
            <a:r>
              <a:rPr lang="es-ES" sz="2900" dirty="0" smtClean="0">
                <a:latin typeface="Bookman Old Style" pitchFamily="18" charset="0"/>
              </a:rPr>
              <a:t>continúa: Debido a que Yosef puso su confianza en el Sar Ha’mashkim, fue condenado a permanecer en prisión por dos años más.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Así </a:t>
            </a:r>
            <a:r>
              <a:rPr lang="es-ES" dirty="0" smtClean="0">
                <a:latin typeface="Bookman Old Style" pitchFamily="18" charset="0"/>
              </a:rPr>
              <a:t>está dicho (Tehilim 40:5) “Feliz es el hombre que pone en Hashem su confianza y no se vuelve hacia los arrogantes”, es decir, no confía en los egipcios, a quienes se los llama arrogantes (Yeshayah 30:7). [Hasta aquí de Rashi</a:t>
            </a:r>
            <a:r>
              <a:rPr lang="es-ES" dirty="0" smtClean="0">
                <a:latin typeface="Bookman Old Style" pitchFamily="18" charset="0"/>
              </a:rPr>
              <a:t>]</a:t>
            </a:r>
          </a:p>
          <a:p>
            <a:pPr>
              <a:buNone/>
            </a:pPr>
            <a:r>
              <a:rPr lang="es-ES" dirty="0" smtClean="0">
                <a:latin typeface="Bookman Old Style" pitchFamily="18" charset="0"/>
              </a:rPr>
              <a:t>Muchos </a:t>
            </a:r>
            <a:r>
              <a:rPr lang="es-ES" dirty="0" smtClean="0">
                <a:latin typeface="Bookman Old Style" pitchFamily="18" charset="0"/>
              </a:rPr>
              <a:t>comentaristas se han preguntado: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bien es cierto que se requiere que una persona tenga Bitajón / confianza en Hashem, también se espera que una persona se dedique a Hishtadlut / esfuerzo humano.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es así, ¿qué hizo mal Yosef cuando le pidió al Sar Ha’mashkim que lo recordaran?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 Yosef Dov Halevi Soloveitchik z”l (Bielorrusia; 1820-1897) responde: La obligación primordial de un judío es tener Bitajón.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Hishtadlut está permitida sólo porque no todas las personas son capaces de depositar su confianza completa en Hashem.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a:t>
            </a:r>
            <a:r>
              <a:rPr lang="es-ES" dirty="0" smtClean="0">
                <a:latin typeface="Bookman Old Style" pitchFamily="18" charset="0"/>
              </a:rPr>
              <a:t>trabajar o hacer otros esfuerzos para satisfacer sus necesidades, una persona crea circunstancias en las que puede confiar en que Hashem hará el resto.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Obviamente, esto no es ideal, ya que implica la creencia de que Hashem necesita la ayuda de una persona].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t>
            </a:r>
            <a:r>
              <a:rPr lang="es-ES" dirty="0" smtClean="0">
                <a:latin typeface="Bookman Old Style" pitchFamily="18" charset="0"/>
              </a:rPr>
              <a:t>ello se desprende que la Hishtadlut no es para todos, ni existe un nivel uniforme de Hishtadlut que sea apropiado para todas las personas</a:t>
            </a:r>
            <a:r>
              <a:rPr lang="es-ES" dirty="0" smtClean="0">
                <a:latin typeface="Bookman Old Style" pitchFamily="18" charset="0"/>
              </a:rPr>
              <a:t>.</a:t>
            </a:r>
          </a:p>
          <a:p>
            <a:pPr>
              <a:buNone/>
            </a:pPr>
            <a:r>
              <a:rPr lang="es-ES" dirty="0" smtClean="0">
                <a:latin typeface="Bookman Old Style" pitchFamily="18" charset="0"/>
              </a:rPr>
              <a:t>Yosef, continúa R’ Soloveitchik, excedió el nivel de Bitajón que era apropiado para alguien en su nivel espiritual.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a:t>
            </a:r>
            <a:r>
              <a:rPr lang="es-ES" dirty="0" smtClean="0">
                <a:latin typeface="Bookman Old Style" pitchFamily="18" charset="0"/>
              </a:rPr>
              <a:t>versículos revelan que Yosef entendió que todo su encuentro con el Sar Ha’mashkim fue el comienzo de su redención; Por eso pidió la ayuda de los Sar Ha’mashkim como parte integral de la interpretación de su sueño (ver versículos 13-14). Pero no debería haberlo hecho.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Ya </a:t>
            </a:r>
            <a:r>
              <a:rPr lang="es-ES" sz="3100" dirty="0" smtClean="0">
                <a:latin typeface="Bookman Old Style" pitchFamily="18" charset="0"/>
              </a:rPr>
              <a:t>que reconoció que el proceso de su redención había comenzado, debería haber depositado su confianza completa en Hashem y no haber pedido la ayuda de los Sar Ha’mashkim</a:t>
            </a:r>
            <a:r>
              <a:rPr lang="es-ES" sz="3100" dirty="0" smtClean="0">
                <a:latin typeface="Bookman Old Style" pitchFamily="18" charset="0"/>
              </a:rPr>
              <a:t>.</a:t>
            </a:r>
          </a:p>
          <a:p>
            <a:pPr>
              <a:buNone/>
            </a:pPr>
            <a:r>
              <a:rPr lang="es-ES" sz="3100" dirty="0" smtClean="0">
                <a:latin typeface="Bookman Old Style" pitchFamily="18" charset="0"/>
              </a:rPr>
              <a:t>R’ Soloveitchik concluye: Esto explica la redacción aparentemente incongruente del Midrash que Rashi está citando.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Por qué el Midrash cita un versículo sobre alguien que sí tiene Bitajón? En cambio, debería haber citado un versículo sobre alguien que no tiene Bitajón (por ejemplo, </a:t>
            </a:r>
            <a:r>
              <a:rPr lang="es-ES" sz="3000" dirty="0" smtClean="0">
                <a:latin typeface="Bookman Old Style" pitchFamily="18" charset="0"/>
              </a:rPr>
              <a:t>Yirmiyahu </a:t>
            </a:r>
            <a:r>
              <a:rPr lang="es-ES" sz="3000" dirty="0" smtClean="0">
                <a:latin typeface="Bookman Old Style" pitchFamily="18" charset="0"/>
              </a:rPr>
              <a:t>17:5). </a:t>
            </a:r>
            <a:endParaRPr lang="es-ES" sz="3000" dirty="0" smtClean="0">
              <a:latin typeface="Bookman Old Style" pitchFamily="18" charset="0"/>
            </a:endParaRPr>
          </a:p>
          <a:p>
            <a:pPr>
              <a:buNone/>
            </a:pPr>
            <a:r>
              <a:rPr lang="es-ES" sz="3000" dirty="0" smtClean="0">
                <a:latin typeface="Bookman Old Style" pitchFamily="18" charset="0"/>
              </a:rPr>
              <a:t>Sin </a:t>
            </a:r>
            <a:r>
              <a:rPr lang="es-ES" sz="3000" dirty="0" smtClean="0">
                <a:latin typeface="Bookman Old Style" pitchFamily="18" charset="0"/>
              </a:rPr>
              <a:t>embargo, el Midrash está enseñando que la razón por la que se culpa a Yosef es porque, en general, era una persona con un nivel muy alto de Bitajón.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 </a:t>
            </a:r>
            <a:r>
              <a:rPr lang="es-ES" sz="3000" dirty="0" smtClean="0">
                <a:latin typeface="Bookman Old Style" pitchFamily="18" charset="0"/>
              </a:rPr>
              <a:t>por eso que, para él, Hishtadlut estaba mal. (Bet Ha’Levi: Parashat Mikeitz)R’ Yaakov Weinberg z”l (1923-1999; Rosh Hayeshiva de Yeshiva Ner Israel en Baltimore, Maryland) cuestiona la premisa de la explicación de Bet Ha’Levi: Para que una persona en la situación de Yosef pudiera salir de prisión habría sido necesario un milagro.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nuestros Sabios enseñan que una persona no puede confiar en que ocurra un milagro. No dicen que esta regla se aplique de manera diferente según el nivel espiritual de una persona. Por lo tanto, Yosef aparentemente estaba obligado a hacer sus propios esfuerzos para salir de prisión.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Más bien, explica R’ Weinberg, la razón por la que Yosef fue castigado fue porque [como dice el Bet Ha’Levi] vio, o debería haber visto, que su redención ya había comenzado. Después de todo, Yosef había estado en el calabozo durante diez años. Nadie que se preocupara por él tenía idea de dónde estaba.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resumen, no tenía esperanzas de ser salvado. De repente, los Sar Ha’mashkim aparecieron en la misma prisión, tuvieron un sueño que necesitaba interpretación, y Yosef pudo interpretarlo. </a:t>
            </a:r>
            <a:endParaRPr lang="es-ES" dirty="0" smtClean="0">
              <a:latin typeface="Bookman Old Style" pitchFamily="18" charset="0"/>
            </a:endParaRPr>
          </a:p>
          <a:p>
            <a:pPr>
              <a:buNone/>
            </a:pPr>
            <a:r>
              <a:rPr lang="es-ES" dirty="0" smtClean="0">
                <a:latin typeface="Bookman Old Style" pitchFamily="18" charset="0"/>
              </a:rPr>
              <a:t>Esto </a:t>
            </a:r>
            <a:r>
              <a:rPr lang="es-ES" dirty="0" smtClean="0">
                <a:latin typeface="Bookman Old Style" pitchFamily="18" charset="0"/>
              </a:rPr>
              <a:t>solo podía significar que Hashem estaba “planeando” la salvación de Yosef.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Dadas </a:t>
            </a:r>
            <a:r>
              <a:rPr lang="es-ES" dirty="0" smtClean="0">
                <a:latin typeface="Bookman Old Style" pitchFamily="18" charset="0"/>
              </a:rPr>
              <a:t>las claras señales de que su salvación ya estaba en marcha, no había razón para que Yosef hiciera nada. (Escuchado de R’ Shlomo Naiman shlita, 8 Kislev 5778</a:t>
            </a:r>
            <a:r>
              <a:rPr lang="es-ES" dirty="0" smtClean="0">
                <a:latin typeface="Bookman Old Style" pitchFamily="18" charset="0"/>
              </a:rPr>
              <a:t>)</a:t>
            </a:r>
          </a:p>
          <a:p>
            <a:pPr>
              <a:buNone/>
            </a:pPr>
            <a:r>
              <a:rPr lang="es-ES" dirty="0" smtClean="0">
                <a:latin typeface="Bookman Old Style" pitchFamily="18" charset="0"/>
              </a:rPr>
              <a:t>“Porque en verdad fui secuestrado de la tierra de los hebreos…” (40:15</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t>
            </a:r>
            <a:r>
              <a:rPr lang="es-ES" dirty="0" smtClean="0">
                <a:latin typeface="Bookman Old Style" pitchFamily="18" charset="0"/>
              </a:rPr>
              <a:t>’ Moshe Zuriel shlita (ex mashgiach ruchani de Yeshivat Sha’alvim) escribe: A primera vista, el pecado de los hermanos de Yosef fue el secuestro. Sin embargo, algunos cabalistas dicen que la verdadera gravedad de su pecado se debió al hecho de que privaron a un tzadik de la oportunidad de vivir en Eretz Israel.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 Zuriel continúa: El Zohar J</a:t>
            </a:r>
            <a:r>
              <a:rPr lang="es-ES" dirty="0" smtClean="0">
                <a:latin typeface="Bookman Old Style" pitchFamily="18" charset="0"/>
              </a:rPr>
              <a:t>adash </a:t>
            </a:r>
            <a:r>
              <a:rPr lang="es-ES" dirty="0" smtClean="0">
                <a:latin typeface="Bookman Old Style" pitchFamily="18" charset="0"/>
              </a:rPr>
              <a:t>enseña que la razón por la que Bnei Yisrael estuvo en exilio en Egipto durante 210 años fue que los 10 hermanos de Yosef (Binyamin no participó) obligaron a Yosef a estar separado de su familia durante 22 años (10 x 22 = 220).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t>
            </a:r>
            <a:r>
              <a:rPr lang="es-ES" dirty="0" smtClean="0">
                <a:latin typeface="Bookman Old Style" pitchFamily="18" charset="0"/>
              </a:rPr>
              <a:t>esto, Hashem restó 10 años como compensación por el dolor que sintieron los 10 hermanos como resultado de morir fuera de Eretz Israel, lo que dejó una “sentencia” de 210 años. (</a:t>
            </a:r>
            <a:r>
              <a:rPr lang="es-ES" dirty="0" err="1" smtClean="0">
                <a:latin typeface="Bookman Old Style" pitchFamily="18" charset="0"/>
              </a:rPr>
              <a:t>Drishat</a:t>
            </a:r>
            <a:r>
              <a:rPr lang="es-ES" dirty="0" smtClean="0">
                <a:latin typeface="Bookman Old Style" pitchFamily="18" charset="0"/>
              </a:rPr>
              <a:t> </a:t>
            </a:r>
            <a:r>
              <a:rPr lang="es-ES" dirty="0" err="1" smtClean="0">
                <a:latin typeface="Bookman Old Style" pitchFamily="18" charset="0"/>
              </a:rPr>
              <a:t>Zion</a:t>
            </a:r>
            <a:r>
              <a:rPr lang="es-ES" dirty="0" smtClean="0">
                <a:latin typeface="Bookman Old Style" pitchFamily="18" charset="0"/>
              </a:rPr>
              <a:t>)</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Un recorrido de la Torá por la Tierra Santa</a:t>
            </a:r>
            <a:r>
              <a:rPr lang="es-ES" sz="3000" dirty="0" smtClean="0">
                <a:latin typeface="Bookman Old Style" pitchFamily="18" charset="0"/>
              </a:rPr>
              <a:t>“</a:t>
            </a:r>
          </a:p>
          <a:p>
            <a:pPr>
              <a:buNone/>
            </a:pPr>
            <a:r>
              <a:rPr lang="es-ES" sz="3000" dirty="0" smtClean="0">
                <a:latin typeface="Bookman Old Style" pitchFamily="18" charset="0"/>
              </a:rPr>
              <a:t>Los </a:t>
            </a:r>
            <a:r>
              <a:rPr lang="es-ES" sz="3000" dirty="0" smtClean="0">
                <a:latin typeface="Bookman Old Style" pitchFamily="18" charset="0"/>
              </a:rPr>
              <a:t>huesos de Yosef, que los israelitas habían traído de Egipto, fueron enterrados en Siquem, en la parcela de tierra que Yaakov compró a los hijos de Hamor, padre de Siquem, por cien kesitah / piezas de plata, y se convirtió en herencia para los hijos de Yosef.” </a:t>
            </a:r>
            <a:r>
              <a:rPr lang="es-ES" sz="2000" b="1" dirty="0" smtClean="0">
                <a:latin typeface="Bookman Old Style" pitchFamily="18" charset="0"/>
              </a:rPr>
              <a:t>(Yehoshua 24:32)</a:t>
            </a:r>
            <a:endParaRPr lang="es-ES"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Rashi z”l comenta: “De Siquem lo robaron [como se describe en nuestra Parashá]; a Siquem lo devolvieron</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R’ Moshe Nussbaum/</a:t>
            </a:r>
            <a:r>
              <a:rPr lang="es-ES" dirty="0" err="1" smtClean="0">
                <a:latin typeface="Bookman Old Style" pitchFamily="18" charset="0"/>
              </a:rPr>
              <a:t>Reisher</a:t>
            </a:r>
            <a:r>
              <a:rPr lang="es-ES" dirty="0" smtClean="0">
                <a:latin typeface="Bookman Old Style" pitchFamily="18" charset="0"/>
              </a:rPr>
              <a:t> z”l, mejor conocido como el autor de Mishlei Yaakov, una colección de las enseñanzas del Dubno Maggid z”l, creció en Yerushalayim a mediados del siglo XIX.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1868, viajó a Europa para recaudar fondos y allí escribió </a:t>
            </a:r>
            <a:r>
              <a:rPr lang="es-ES" dirty="0" smtClean="0">
                <a:latin typeface="Bookman Old Style" pitchFamily="18" charset="0"/>
              </a:rPr>
              <a:t>Shaarei </a:t>
            </a:r>
            <a:r>
              <a:rPr lang="es-ES" dirty="0" smtClean="0">
                <a:latin typeface="Bookman Old Style" pitchFamily="18" charset="0"/>
              </a:rPr>
              <a:t>Yerushalayim, una guía que combina las enseñanzas talmúdicas sobre Eretz Israel con sus propias experiencias y observaciones de la Tierra Santa. </a:t>
            </a:r>
            <a:endParaRPr lang="es-ES" dirty="0" smtClean="0">
              <a:latin typeface="Bookman Old Style" pitchFamily="18" charset="0"/>
            </a:endParaRPr>
          </a:p>
          <a:p>
            <a:pPr>
              <a:buNone/>
            </a:pPr>
            <a:r>
              <a:rPr lang="es-ES" dirty="0" smtClean="0">
                <a:latin typeface="Bookman Old Style" pitchFamily="18" charset="0"/>
              </a:rPr>
              <a:t>Escribe</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Aproximadamente a la distancia del Techum </a:t>
            </a:r>
            <a:r>
              <a:rPr lang="es-ES" sz="3000" dirty="0" smtClean="0">
                <a:latin typeface="Bookman Old Style" pitchFamily="18" charset="0"/>
              </a:rPr>
              <a:t>Shabat </a:t>
            </a:r>
            <a:r>
              <a:rPr lang="es-ES" sz="3000" dirty="0" smtClean="0">
                <a:latin typeface="Bookman Old Style" pitchFamily="18" charset="0"/>
              </a:rPr>
              <a:t>desde Siquem [es decir, 2.000 Amot, la distancia que una persona puede caminar fuera de una ciudad en Shabat], se encuentra el campo que Yaakov compró por 100 kesitah. Es un terreno llano, agradable a la vista y muy grande: se necesitan aproximadamente tres horas para cruzarlo a pie.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él hay campos que producen todo tipo de granos en abundancia y, en el centro, está enterrado Yosef. </a:t>
            </a:r>
            <a:endParaRPr lang="es-ES" dirty="0" smtClean="0">
              <a:latin typeface="Bookman Old Style" pitchFamily="18" charset="0"/>
            </a:endParaRPr>
          </a:p>
          <a:p>
            <a:pPr>
              <a:buNone/>
            </a:pPr>
            <a:r>
              <a:rPr lang="es-ES" dirty="0" smtClean="0">
                <a:latin typeface="Bookman Old Style" pitchFamily="18" charset="0"/>
              </a:rPr>
              <a:t>Sobre </a:t>
            </a:r>
            <a:r>
              <a:rPr lang="es-ES" dirty="0" smtClean="0">
                <a:latin typeface="Bookman Old Style" pitchFamily="18" charset="0"/>
              </a:rPr>
              <a:t>la tumba hay un edificio sin techo, solo cuatro paredes de piedra de cantera.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el centro, hay un hermoso monumento.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a:t>
            </a:r>
            <a:r>
              <a:rPr lang="es-ES" dirty="0" smtClean="0">
                <a:latin typeface="Bookman Old Style" pitchFamily="18" charset="0"/>
              </a:rPr>
              <a:t>los costados hay dos pilares, cada uno de un Amot y medio de altura, y se dice que marcan las tumbas de los hijos de Yosef, </a:t>
            </a:r>
            <a:r>
              <a:rPr lang="es-ES" dirty="0" smtClean="0">
                <a:latin typeface="Bookman Old Style" pitchFamily="18" charset="0"/>
              </a:rPr>
              <a:t>Menashé </a:t>
            </a:r>
            <a:r>
              <a:rPr lang="es-ES" dirty="0" smtClean="0">
                <a:latin typeface="Bookman Old Style" pitchFamily="18" charset="0"/>
              </a:rPr>
              <a:t>y Efraín. Junto a esta estructura hay una cueva maravillosa llamada “Be’er Yaakov” / “El pozo de Yaakov”.</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 </a:t>
            </a:r>
            <a:r>
              <a:rPr lang="es-ES" dirty="0" err="1" smtClean="0">
                <a:latin typeface="Bookman Old Style" pitchFamily="18" charset="0"/>
              </a:rPr>
              <a:t>Reisher</a:t>
            </a:r>
            <a:r>
              <a:rPr lang="es-ES" dirty="0" smtClean="0">
                <a:latin typeface="Bookman Old Style" pitchFamily="18" charset="0"/>
              </a:rPr>
              <a:t> continúa: La puerta [de la tumba] de Yosef </a:t>
            </a:r>
            <a:r>
              <a:rPr lang="es-ES" dirty="0" err="1" smtClean="0">
                <a:latin typeface="Bookman Old Style" pitchFamily="18" charset="0"/>
              </a:rPr>
              <a:t>Ha’tzaddik</a:t>
            </a:r>
            <a:r>
              <a:rPr lang="es-ES" dirty="0" smtClean="0">
                <a:latin typeface="Bookman Old Style" pitchFamily="18" charset="0"/>
              </a:rPr>
              <a:t> está cerrada y un cierto árabe la vigila. </a:t>
            </a:r>
            <a:endParaRPr lang="es-ES" dirty="0" smtClean="0">
              <a:latin typeface="Bookman Old Style" pitchFamily="18" charset="0"/>
            </a:endParaRPr>
          </a:p>
          <a:p>
            <a:pPr>
              <a:buNone/>
            </a:pPr>
            <a:r>
              <a:rPr lang="es-ES" dirty="0" smtClean="0">
                <a:latin typeface="Bookman Old Style" pitchFamily="18" charset="0"/>
              </a:rPr>
              <a:t>Cuando </a:t>
            </a:r>
            <a:r>
              <a:rPr lang="es-ES" dirty="0" smtClean="0">
                <a:latin typeface="Bookman Old Style" pitchFamily="18" charset="0"/>
              </a:rPr>
              <a:t>ve que se acercan judíos, les abre la puerta y cobra diez paras [una moneda otomana] por persona.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Cuando </a:t>
            </a:r>
            <a:r>
              <a:rPr lang="es-ES" sz="3000" dirty="0" smtClean="0">
                <a:latin typeface="Bookman Old Style" pitchFamily="18" charset="0"/>
              </a:rPr>
              <a:t>viajé desde Yerushalayim a Tzefat vía </a:t>
            </a:r>
            <a:r>
              <a:rPr lang="es-ES" sz="3000" dirty="0" smtClean="0">
                <a:latin typeface="Bookman Old Style" pitchFamily="18" charset="0"/>
              </a:rPr>
              <a:t>Shequem </a:t>
            </a:r>
            <a:r>
              <a:rPr lang="es-ES" sz="3000" dirty="0" smtClean="0">
                <a:latin typeface="Bookman Old Style" pitchFamily="18" charset="0"/>
              </a:rPr>
              <a:t>con diez hombres, llegamos a esta parcela de tierra, y el árabe inmediatamente vino hacia nosotros y abrió la puerta. Nos inclinamos ante la tumba y recitamos oraciones y súplicas. El árabe se paró en la puerta para que no nos fuéramos sin pagar diez paras por persona. (</a:t>
            </a:r>
            <a:r>
              <a:rPr lang="es-ES" sz="3000" dirty="0" err="1" smtClean="0">
                <a:latin typeface="Bookman Old Style" pitchFamily="18" charset="0"/>
              </a:rPr>
              <a:t>Sha’arei</a:t>
            </a:r>
            <a:r>
              <a:rPr lang="es-ES" sz="3000" dirty="0" smtClean="0">
                <a:latin typeface="Bookman Old Style" pitchFamily="18" charset="0"/>
              </a:rPr>
              <a:t> Yerushalayim cap. 8)</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Bookman Old Style" pitchFamily="18" charset="0"/>
              </a:rPr>
              <a:t>ENCONTRAR LA LUZ ES HACER EL CAMBIO</a:t>
            </a:r>
          </a:p>
          <a:p>
            <a:r>
              <a:rPr lang="es-ES" sz="1800" b="1" dirty="0" smtClean="0">
                <a:latin typeface="Bookman Old Style" pitchFamily="18" charset="0"/>
              </a:rPr>
              <a:t>Tomado de las enseñanzas de Beth Kissileff</a:t>
            </a:r>
          </a:p>
          <a:p>
            <a:r>
              <a:rPr lang="es-ES" dirty="0" smtClean="0">
                <a:latin typeface="Bookman Old Style" pitchFamily="18" charset="0"/>
              </a:rPr>
              <a:t>Esta porción de la Torá cuenta la historia de Tamar, una mujer que vio la posibilidad de una nueva vida donde otros solo veían la muerte. </a:t>
            </a:r>
          </a:p>
          <a:p>
            <a:r>
              <a:rPr lang="es-ES" dirty="0" smtClean="0">
                <a:latin typeface="Bookman Old Style" pitchFamily="18" charset="0"/>
              </a:rPr>
              <a:t>¿Qué significa hacer espacio en el mundo para algo que de otro modo no podría existir? </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900" dirty="0" smtClean="0">
                <a:latin typeface="Bookman Old Style" pitchFamily="18" charset="0"/>
              </a:rPr>
              <a:t>Parashat Vayeshev contiene la historia de una persona que hizo precisamente eso.</a:t>
            </a:r>
          </a:p>
          <a:p>
            <a:r>
              <a:rPr lang="es-ES" sz="2900" dirty="0" smtClean="0">
                <a:latin typeface="Bookman Old Style" pitchFamily="18" charset="0"/>
              </a:rPr>
              <a:t>La historia se refiere a Judá, el cuarto hijo del patriarca Jacob. </a:t>
            </a:r>
          </a:p>
          <a:p>
            <a:r>
              <a:rPr lang="es-ES" sz="2900" dirty="0" smtClean="0">
                <a:latin typeface="Bookman Old Style" pitchFamily="18" charset="0"/>
              </a:rPr>
              <a:t>Judá ve a una mujer, Tamar, y la toma como esposa para su hijo, pero el hijo hace lo malo ante los ojos de Dios y Dios les arrebata su existencia.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dirty="0" smtClean="0">
                <a:latin typeface="Bookman Old Style" pitchFamily="18" charset="0"/>
              </a:rPr>
              <a:t>Las leyes de la época exigían que el hermano de un hombre casado que falleciera sin descendencia se casara con su viuda para que su descendencia pudiera heredar los bienes del difunto. </a:t>
            </a:r>
          </a:p>
          <a:p>
            <a:r>
              <a:rPr lang="es-ES" sz="3000" dirty="0" smtClean="0">
                <a:latin typeface="Bookman Old Style" pitchFamily="18" charset="0"/>
              </a:rPr>
              <a:t>Pero en este caso, el hermano se niega a completar el acto sexual y él también es asesinado.</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800" dirty="0" smtClean="0">
                <a:latin typeface="Bookman Old Style" pitchFamily="18" charset="0"/>
              </a:rPr>
              <a:t>Queda otro hermano. </a:t>
            </a:r>
          </a:p>
          <a:p>
            <a:r>
              <a:rPr lang="es-ES" sz="2800" dirty="0" smtClean="0">
                <a:latin typeface="Bookman Old Style" pitchFamily="18" charset="0"/>
              </a:rPr>
              <a:t>Su nombre, Shelah, significa "de ella" en hebreo, la forma en que la Torá indica a dónde pertenece. </a:t>
            </a:r>
          </a:p>
          <a:p>
            <a:r>
              <a:rPr lang="es-ES" sz="2800" dirty="0" smtClean="0">
                <a:latin typeface="Bookman Old Style" pitchFamily="18" charset="0"/>
              </a:rPr>
              <a:t>Pero Judá le dice a Tamar que Sela necesita crecer antes de poder casarse con ella, aunque en realidad está aterrorizado por lo que esta mujer le ha hecho a sus otros dos hijos.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800" dirty="0" smtClean="0">
                <a:latin typeface="Bookman Old Style" pitchFamily="18" charset="0"/>
              </a:rPr>
              <a:t>Entonces, en una sociedad donde las mujeres tienen poco poder manifiesto o recursos legales, Tamar regresa a la casa de su padre. </a:t>
            </a:r>
          </a:p>
          <a:p>
            <a:r>
              <a:rPr lang="es-ES" sz="2800" dirty="0" smtClean="0">
                <a:latin typeface="Bookman Old Style" pitchFamily="18" charset="0"/>
              </a:rPr>
              <a:t>Hasta el momento de la esquila de las ovejas, cuando oye que Judá y su amigo Hira pasarán por Timna, Tamar se quita la ropa de viuda, se cubre con un pañuelo y se sienta en el cruce de caminos a Timna.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800" dirty="0" smtClean="0">
                <a:latin typeface="Bookman Old Style" pitchFamily="18" charset="0"/>
              </a:rPr>
              <a:t>La Torá llama a este lugar Petaj Eynaim, literalmente "ojos abiertos", lo que indica a los lectores que algo sucederá aquí, aunque no estamos seguros de qué exactamente. </a:t>
            </a:r>
          </a:p>
          <a:p>
            <a:r>
              <a:rPr lang="es-ES" sz="2800" dirty="0" smtClean="0">
                <a:latin typeface="Bookman Old Style" pitchFamily="18" charset="0"/>
              </a:rPr>
              <a:t>Judá, de buen humor después de la exitosa esquila de ovejas, ve a Tamar y asume que, dado que no puede ver su rostro, su identidad no es importante.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Pero Tamar se ha colocado allí para una transacción sexual, y al negociar lo hace, preguntándole: "¿Qué me darás?" </a:t>
            </a:r>
            <a:r>
              <a:rPr lang="es-ES" sz="2400" b="1" dirty="0" smtClean="0">
                <a:latin typeface="Bookman Old Style" pitchFamily="18" charset="0"/>
              </a:rPr>
              <a:t>(Génesis 38:16) </a:t>
            </a:r>
            <a:endParaRPr lang="es-ES" b="1" dirty="0" smtClean="0">
              <a:latin typeface="Bookman Old Style" pitchFamily="18" charset="0"/>
            </a:endParaRPr>
          </a:p>
          <a:p>
            <a:r>
              <a:rPr lang="es-ES" dirty="0" smtClean="0">
                <a:latin typeface="Bookman Old Style" pitchFamily="18" charset="0"/>
              </a:rPr>
              <a:t>Una vez que completan la negociación y ella recibe tres artículos que puede retener hasta que él pague lo que debe, consumen la transacción.</a:t>
            </a:r>
            <a:br>
              <a:rPr lang="es-ES" dirty="0" smtClean="0">
                <a:latin typeface="Bookman Old Style" pitchFamily="18" charset="0"/>
              </a:rPr>
            </a:b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Tamar obtiene lo que quiere: queda embarazada. </a:t>
            </a:r>
          </a:p>
          <a:p>
            <a:r>
              <a:rPr lang="es-ES" dirty="0" smtClean="0">
                <a:latin typeface="Bookman Old Style" pitchFamily="18" charset="0"/>
              </a:rPr>
              <a:t>Ella y Judá luego regresan a sus vidas como eran: ella se vuelve a poner sus ropas de viuda y él intenta enviar el pago a la "prostituta de culto", como él la llama eufemísticamente.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Pero como nunca ha habido tal prostituta, la cuenta sigue sin pagar.</a:t>
            </a:r>
          </a:p>
          <a:p>
            <a:r>
              <a:rPr lang="es-ES" dirty="0" smtClean="0">
                <a:latin typeface="Bookman Old Style" pitchFamily="18" charset="0"/>
              </a:rPr>
              <a:t>Tres meses después, se nota el embarazo de Tamar y llega a Judá el rumor de que su nuera está embarazada por prostitución. </a:t>
            </a:r>
          </a:p>
          <a:p>
            <a:r>
              <a:rPr lang="es-ES" dirty="0" smtClean="0">
                <a:latin typeface="Bookman Old Style" pitchFamily="18" charset="0"/>
              </a:rPr>
              <a:t>Él responde que su castigo debe ser la muerte.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Mientras se la llevan, envía los tres artículos que Judá le dio y le dice a su suegro que estos son artículos que el padre de su bebé debería reconocer. </a:t>
            </a:r>
          </a:p>
          <a:p>
            <a:r>
              <a:rPr lang="es-ES" dirty="0" smtClean="0">
                <a:latin typeface="Bookman Old Style" pitchFamily="18" charset="0"/>
              </a:rPr>
              <a:t>Para su crédito, Judá confiesa y dice: “Ella es justa. Es de mí.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Toda esta interacción se basa en el uso erróneo de la evidencia física. </a:t>
            </a:r>
          </a:p>
          <a:p>
            <a:r>
              <a:rPr lang="es-ES" dirty="0" smtClean="0">
                <a:latin typeface="Bookman Old Style" pitchFamily="18" charset="0"/>
              </a:rPr>
              <a:t>Judá concluye erróneamente que: Tamar es una prostituta y, una vez que está embarazada, que se ha comportado de manera inapropiada. </a:t>
            </a:r>
          </a:p>
          <a:p>
            <a:r>
              <a:rPr lang="es-ES" dirty="0" smtClean="0">
                <a:latin typeface="Bookman Old Style" pitchFamily="18" charset="0"/>
              </a:rPr>
              <a:t>Y no es la única vez en esta porción que esto ha sucedido.</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dirty="0" smtClean="0">
                <a:latin typeface="Bookman Old Style" pitchFamily="18" charset="0"/>
              </a:rPr>
              <a:t>Al principio, en Parashat Vayeshev, Jacob miró la túnica multicolor que hizo para su hijo Yosef; al verlo empapado de sangre concluye que ha sido devorado por un animal salvaje. </a:t>
            </a:r>
          </a:p>
          <a:p>
            <a:r>
              <a:rPr lang="es-ES" sz="3000" dirty="0" smtClean="0">
                <a:latin typeface="Bookman Old Style" pitchFamily="18" charset="0"/>
              </a:rPr>
              <a:t>Y el funcionario egipcio Potifar decide que, dado que la túnica de José está en manos de su esposa, José merece tiempo en prisión.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800" dirty="0" smtClean="0">
                <a:latin typeface="Bookman Old Style" pitchFamily="18" charset="0"/>
              </a:rPr>
              <a:t>De hecho, ninguno de estos es cierto: José permanece muy vivo, habiendo sido vendido como esclavo por sus hermanos. </a:t>
            </a:r>
          </a:p>
          <a:p>
            <a:r>
              <a:rPr lang="es-ES" sz="2800" dirty="0" smtClean="0">
                <a:latin typeface="Bookman Old Style" pitchFamily="18" charset="0"/>
              </a:rPr>
              <a:t>Y fue la esposa de Potifar quien había tratado de seducir a José, no al revés.</a:t>
            </a:r>
          </a:p>
          <a:p>
            <a:r>
              <a:rPr lang="es-ES" sz="2800" dirty="0" smtClean="0">
                <a:latin typeface="Bookman Old Style" pitchFamily="18" charset="0"/>
              </a:rPr>
              <a:t>Pero de estos tres, Judá es el único que está dispuesto a confrontar la evidencia y cambiar sustancialmente su comportamiento.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dirty="0" smtClean="0">
                <a:latin typeface="Bookman Old Style" pitchFamily="18" charset="0"/>
              </a:rPr>
              <a:t>Judá finalmente puede entender lo que ve al mirar los artículos y admite que ha tenido un hijo con su nuera. </a:t>
            </a:r>
          </a:p>
          <a:p>
            <a:r>
              <a:rPr lang="es-ES" sz="3000" dirty="0" smtClean="0">
                <a:latin typeface="Bookman Old Style" pitchFamily="18" charset="0"/>
              </a:rPr>
              <a:t>Cuando llega el momento de que Tamar dé a luz, hay más pruebas erróneas en juego. Tamar tiene mellizos, y cuando sale la primera mano, la partera le ata un cordón escarlata, diciendo: “Éste salió primero”.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dirty="0" smtClean="0">
                <a:latin typeface="Bookman Old Style" pitchFamily="18" charset="0"/>
              </a:rPr>
              <a:t>Sin embargo, solo ha emergido la mano del bebé, y luego invierte el curso y regresa al útero para que su gemelo salga primero, lo que lleva a la partera a declarar "cómo has abierto una brecha". </a:t>
            </a:r>
          </a:p>
          <a:p>
            <a:r>
              <a:rPr lang="es-ES" sz="2400" b="1" dirty="0" smtClean="0">
                <a:latin typeface="Bookman Old Style" pitchFamily="18" charset="0"/>
              </a:rPr>
              <a:t>38:29 </a:t>
            </a:r>
            <a:r>
              <a:rPr lang="es-ES" sz="2400" dirty="0" smtClean="0">
                <a:latin typeface="Bookman Old Style" pitchFamily="18" charset="0"/>
              </a:rPr>
              <a:t>Y sucedió que al retirar su mano, he aquí que salió su hermano. Y ella dijo: ¿Por qué hiciste fuerza sobre ti (despojando a tu hermano de su derecho de primogenitura? Y llamó su nombre </a:t>
            </a:r>
            <a:r>
              <a:rPr lang="es-ES" sz="2400" dirty="0" err="1" smtClean="0">
                <a:latin typeface="Bookman Old Style" pitchFamily="18" charset="0"/>
              </a:rPr>
              <a:t>Péretz</a:t>
            </a:r>
            <a:r>
              <a:rPr lang="es-ES" sz="2400" dirty="0" smtClean="0">
                <a:latin typeface="Bookman Old Style" pitchFamily="18" charset="0"/>
              </a:rPr>
              <a:t> (brecha).</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2800" dirty="0" smtClean="0">
                <a:latin typeface="Bookman Old Style" pitchFamily="18" charset="0"/>
              </a:rPr>
              <a:t>Este niño, Peretz (literalmente “brecha”), resulta ser un antepasado de la línea davídica y el progenitor del mesías.</a:t>
            </a:r>
          </a:p>
          <a:p>
            <a:r>
              <a:rPr lang="es-ES" sz="2800" dirty="0" smtClean="0">
                <a:latin typeface="Bookman Old Style" pitchFamily="18" charset="0"/>
              </a:rPr>
              <a:t>Nada de esto hubiera sucedido si Tamar no hubiera pensado en cómo podría tener un hijo con un hombre de la familia de su difunto esposo, cómo podría seguir la ley cuando su suegro no tenía ningún incentivo para hacerlo.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i="1" dirty="0" smtClean="0">
                <a:latin typeface="Bookman Old Style" pitchFamily="18" charset="0"/>
              </a:rPr>
              <a:t>La preocupación de Judá era por la vida de su hijo menor, pero Tamar no vio la muerte, sino la posibilidad de una nueva vida. </a:t>
            </a:r>
          </a:p>
          <a:p>
            <a:r>
              <a:rPr lang="es-ES" sz="3000" dirty="0" smtClean="0">
                <a:latin typeface="Bookman Old Style" pitchFamily="18" charset="0"/>
              </a:rPr>
              <a:t>Parashat Vayeshev se lee con frecuencia muy cerca de la festividad de Hanuka, donde difundimos la luz comenzando con una vela y aumentando hasta ocho.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dirty="0" smtClean="0">
                <a:latin typeface="Bookman Old Style" pitchFamily="18" charset="0"/>
              </a:rPr>
              <a:t>Incluso la más mínima cantidad de luz y esperanza puede generar cambios. </a:t>
            </a:r>
          </a:p>
          <a:p>
            <a:r>
              <a:rPr lang="es-ES" dirty="0" smtClean="0">
                <a:latin typeface="Bookman Old Style" pitchFamily="18" charset="0"/>
              </a:rPr>
              <a:t>Tamar empezó por abrir los ojos y cambiarse de ropa y acabó siendo antepasada del mesías.</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ENCONTRAR LA LUZ ES HACER EL CAMBIO</a:t>
            </a:r>
          </a:p>
          <a:p>
            <a:r>
              <a:rPr lang="es-ES" sz="3000" dirty="0" smtClean="0">
                <a:latin typeface="Bookman Old Style" pitchFamily="18" charset="0"/>
              </a:rPr>
              <a:t>El suyo es un poderoso ejemplo en tiempos en los que es difícil ver más allá del mundo tal como ha sido. </a:t>
            </a:r>
          </a:p>
          <a:p>
            <a:r>
              <a:rPr lang="es-ES" sz="3000" dirty="0" smtClean="0">
                <a:latin typeface="Bookman Old Style" pitchFamily="18" charset="0"/>
              </a:rPr>
              <a:t>Sin embargo, como se manifiesta en su ejemplo, es posible imaginar un momento en el futuro cuando el espacio para todos nosotros en el mundo será de una amplitud que esperamos visualizar.</a:t>
            </a:r>
          </a:p>
          <a:p>
            <a:pPr>
              <a:buNone/>
            </a:pPr>
            <a:r>
              <a:rPr lang="es-ES" dirty="0" smtClean="0"/>
              <a:t/>
            </a:r>
            <a:br>
              <a:rPr lang="es-ES" dirty="0" smtClean="0"/>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solidFill>
                  <a:srgbClr val="FF0000"/>
                </a:solidFill>
                <a:latin typeface="Bookman Old Style" pitchFamily="18" charset="0"/>
              </a:rPr>
              <a:t>JANUCA: SOLO UN POQUITO DE LUZ</a:t>
            </a:r>
          </a:p>
          <a:p>
            <a:r>
              <a:rPr lang="es-ES" sz="1800" b="1" dirty="0" smtClean="0">
                <a:latin typeface="Bookman Old Style" pitchFamily="18" charset="0"/>
              </a:rPr>
              <a:t>Tomado de las enseñanzas del R. Dr. </a:t>
            </a:r>
            <a:r>
              <a:rPr lang="es-ES" sz="1800" b="1" dirty="0" err="1" smtClean="0">
                <a:latin typeface="Bookman Old Style" pitchFamily="18" charset="0"/>
              </a:rPr>
              <a:t>Tzvi</a:t>
            </a:r>
            <a:r>
              <a:rPr lang="es-ES" sz="1800" b="1" dirty="0" smtClean="0">
                <a:latin typeface="Bookman Old Style" pitchFamily="18" charset="0"/>
              </a:rPr>
              <a:t> </a:t>
            </a:r>
            <a:r>
              <a:rPr lang="es-ES" sz="1800" b="1" dirty="0" err="1" smtClean="0">
                <a:latin typeface="Bookman Old Style" pitchFamily="18" charset="0"/>
              </a:rPr>
              <a:t>Hersh</a:t>
            </a:r>
            <a:r>
              <a:rPr lang="es-ES" sz="1800" b="1" dirty="0" smtClean="0">
                <a:latin typeface="Bookman Old Style" pitchFamily="18" charset="0"/>
              </a:rPr>
              <a:t> </a:t>
            </a:r>
            <a:r>
              <a:rPr lang="es-ES" sz="1800" b="1" dirty="0" err="1" smtClean="0">
                <a:latin typeface="Bookman Old Style" pitchFamily="18" charset="0"/>
              </a:rPr>
              <a:t>Weinreb</a:t>
            </a:r>
            <a:endParaRPr lang="es-ES" sz="1800" b="1" dirty="0" smtClean="0">
              <a:latin typeface="Bookman Old Style" pitchFamily="18" charset="0"/>
            </a:endParaRPr>
          </a:p>
          <a:p>
            <a:r>
              <a:rPr lang="es-ES" sz="3000" dirty="0" smtClean="0">
                <a:latin typeface="Bookman Old Style" pitchFamily="18" charset="0"/>
              </a:rPr>
              <a:t>Hay mucho que decir sobre Janucá. </a:t>
            </a:r>
          </a:p>
          <a:p>
            <a:r>
              <a:rPr lang="es-ES" sz="3000" dirty="0" smtClean="0">
                <a:latin typeface="Bookman Old Style" pitchFamily="18" charset="0"/>
              </a:rPr>
              <a:t>Casi no se sabe por dónde empezar.</a:t>
            </a:r>
          </a:p>
          <a:p>
            <a:r>
              <a:rPr lang="es-ES" sz="3000" dirty="0" smtClean="0">
                <a:latin typeface="Bookman Old Style" pitchFamily="18" charset="0"/>
              </a:rPr>
              <a:t>En primer lugar, está la historia. </a:t>
            </a:r>
          </a:p>
          <a:p>
            <a:r>
              <a:rPr lang="es-ES" sz="3000" dirty="0" smtClean="0">
                <a:latin typeface="Bookman Old Style" pitchFamily="18" charset="0"/>
              </a:rPr>
              <a:t>Está registrado en el Talmud, pero los detalles históricos allí contenidos son escasos: una persecución, una campaña militar, una victoria, un milagro.</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solidFill>
                  <a:schemeClr val="tx1"/>
                </a:solidFill>
                <a:latin typeface="Bookman Old Style" pitchFamily="18" charset="0"/>
              </a:rPr>
              <a:t>JANUCA: SOLO UN POQUITO DE LUZ</a:t>
            </a:r>
          </a:p>
          <a:p>
            <a:r>
              <a:rPr lang="es-ES" dirty="0" smtClean="0">
                <a:latin typeface="Bookman Old Style" pitchFamily="18" charset="0"/>
              </a:rPr>
              <a:t>Mucho más se registra en los textos extra bíblicos conocidos como los Libros de los Macabeos, de los cuales hay cuatro. </a:t>
            </a:r>
          </a:p>
          <a:p>
            <a:r>
              <a:rPr lang="es-ES" dirty="0" smtClean="0">
                <a:latin typeface="Bookman Old Style" pitchFamily="18" charset="0"/>
              </a:rPr>
              <a:t>Estos textos no son en absoluto parte de nuestro </a:t>
            </a:r>
            <a:r>
              <a:rPr lang="es-ES" dirty="0" err="1" smtClean="0">
                <a:latin typeface="Bookman Old Style" pitchFamily="18" charset="0"/>
              </a:rPr>
              <a:t>Tanaj</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2750" dirty="0" smtClean="0">
                <a:latin typeface="Bookman Old Style" pitchFamily="18" charset="0"/>
              </a:rPr>
              <a:t>Aunque los dos primeros definitivamente fueron escritos en hebreo, los textos originales se perdieron y fueron preservados por no judíos en la traducción griega. </a:t>
            </a:r>
          </a:p>
          <a:p>
            <a:r>
              <a:rPr lang="es-ES" sz="2750" dirty="0" smtClean="0">
                <a:latin typeface="Bookman Old Style" pitchFamily="18" charset="0"/>
              </a:rPr>
              <a:t>Debido a que estas obras son parte de su Biblia, muchos cristianos, particularmente los católicos romanos, están mucho más familiarizados con estas obras que la mayoría de los judíos.</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00" dirty="0" smtClean="0">
                <a:latin typeface="Bookman Old Style" pitchFamily="18" charset="0"/>
              </a:rPr>
              <a:t>Sin embargo, hay mucho interés en estos libros, y los héroes centrales como </a:t>
            </a:r>
            <a:r>
              <a:rPr lang="es-ES" sz="3000" dirty="0" err="1" smtClean="0">
                <a:latin typeface="Bookman Old Style" pitchFamily="18" charset="0"/>
              </a:rPr>
              <a:t>Matityahu</a:t>
            </a:r>
            <a:r>
              <a:rPr lang="es-ES" sz="3000" dirty="0" smtClean="0">
                <a:latin typeface="Bookman Old Style" pitchFamily="18" charset="0"/>
              </a:rPr>
              <a:t> y sus hijos cobran vida en ellos. </a:t>
            </a:r>
          </a:p>
          <a:p>
            <a:r>
              <a:rPr lang="es-ES" sz="3000" dirty="0" smtClean="0">
                <a:latin typeface="Bookman Old Style" pitchFamily="18" charset="0"/>
              </a:rPr>
              <a:t>Su asombroso coraje, su abnegación, su piedad y sus impresionantes habilidades militares son fuentes de gran inspiración, y solo por esa razón estas obras merecen ser leídas.</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Por supuesto, cuando leemos estos libros, nos damos cuenta de que, técnicamente, no eran contra los griegos los que luchaban los hasmoneos (Jashmonaim), sino más bien los sirios de influencia griega de la dinastía seléucida.</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100" dirty="0" smtClean="0">
                <a:latin typeface="Bookman Old Style" pitchFamily="18" charset="0"/>
              </a:rPr>
              <a:t>Eso nos lleva a un segundo tema importante de importancia, y es el conflicto ideológico entre los hasmoneos y la cultura del helenismo. </a:t>
            </a:r>
          </a:p>
          <a:p>
            <a:r>
              <a:rPr lang="es-ES" sz="3100" dirty="0" smtClean="0">
                <a:latin typeface="Bookman Old Style" pitchFamily="18" charset="0"/>
              </a:rPr>
              <a:t>Hasta el día de hoy, los libros sobre la historia de la religión hablan de la gran diferencia entre la visión del mundo de Atenas y la religión de Jerusalén.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00" dirty="0" smtClean="0">
                <a:latin typeface="Bookman Old Style" pitchFamily="18" charset="0"/>
              </a:rPr>
              <a:t>Baste decir que Atenas puso el énfasis en el cuerpo mientras que Jerusalén enfatiza el alma.</a:t>
            </a:r>
          </a:p>
          <a:p>
            <a:r>
              <a:rPr lang="es-ES" sz="3000" dirty="0" smtClean="0">
                <a:latin typeface="Bookman Old Style" pitchFamily="18" charset="0"/>
              </a:rPr>
              <a:t>Luego están las halajot de Janucá, las leyes y costumbres, que se centran principalmente, aunque no exclusivamente, en el milagro del aceite descubierto en el Templo Sagrado,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Como sabemos, este aceite ardió milagrosamente durante ocho noches aunque la cantidad de aceite descubierta solo fue suficiente para una noche.</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Tanto se escribe sobre cuántas velas encender, dónde encenderlas, quién las enciende, cuánto tiempo deben permanecer encendidas y qué deben hacer las personas si no están en casa y deben encender velas en la casa de sus anfitriones o mientras están viajando.</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Finalmente, Janucá tiene comidas y canciones especiales e incluso juegos, todo lo cual se suma a la singularidad y atracción singular que esta festividad tiene para los judíos de todas las edades y orígenes.</a:t>
            </a:r>
          </a:p>
          <a:p>
            <a:r>
              <a:rPr lang="es-ES" dirty="0" smtClean="0">
                <a:latin typeface="Bookman Old Style" pitchFamily="18" charset="0"/>
              </a:rPr>
              <a:t>Todo lo anterior es muy importante.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Pero quiero enfatizar el mensaje central de Janucá, que, al menos para mí, es el núcleo de la festividad.</a:t>
            </a:r>
          </a:p>
          <a:p>
            <a:r>
              <a:rPr lang="es-ES" dirty="0" smtClean="0">
                <a:latin typeface="Bookman Old Style" pitchFamily="18" charset="0"/>
              </a:rPr>
              <a:t>Es un mensaje para todos y cada uno de nosotros y tiene especial relevancia en nuestro tiempo y en nuestras circunstancias actuales.</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Este mensaje se expresa mejor en un dicho que encontré citado por primera vez en el </a:t>
            </a:r>
            <a:r>
              <a:rPr lang="es-ES" dirty="0" err="1" smtClean="0">
                <a:latin typeface="Bookman Old Style" pitchFamily="18" charset="0"/>
              </a:rPr>
              <a:t>Sefer</a:t>
            </a:r>
            <a:r>
              <a:rPr lang="es-ES" dirty="0" smtClean="0">
                <a:latin typeface="Bookman Old Style" pitchFamily="18" charset="0"/>
              </a:rPr>
              <a:t> </a:t>
            </a:r>
            <a:r>
              <a:rPr lang="es-ES" dirty="0" err="1" smtClean="0">
                <a:latin typeface="Bookman Old Style" pitchFamily="18" charset="0"/>
              </a:rPr>
              <a:t>HaTanya</a:t>
            </a:r>
            <a:r>
              <a:rPr lang="es-ES" dirty="0" smtClean="0">
                <a:latin typeface="Bookman Old Style" pitchFamily="18" charset="0"/>
              </a:rPr>
              <a:t>, la gran obra escrita por el primer maestro </a:t>
            </a:r>
            <a:r>
              <a:rPr lang="es-ES" dirty="0" err="1" smtClean="0">
                <a:latin typeface="Bookman Old Style" pitchFamily="18" charset="0"/>
              </a:rPr>
              <a:t>jasídico</a:t>
            </a:r>
            <a:r>
              <a:rPr lang="es-ES" dirty="0" smtClean="0">
                <a:latin typeface="Bookman Old Style" pitchFamily="18" charset="0"/>
              </a:rPr>
              <a:t> y fundador de la dinastía </a:t>
            </a:r>
            <a:r>
              <a:rPr lang="es-ES" dirty="0" err="1" smtClean="0">
                <a:latin typeface="Bookman Old Style" pitchFamily="18" charset="0"/>
              </a:rPr>
              <a:t>Jabad</a:t>
            </a:r>
            <a:r>
              <a:rPr lang="es-ES" dirty="0" smtClean="0">
                <a:latin typeface="Bookman Old Style" pitchFamily="18" charset="0"/>
              </a:rPr>
              <a:t>, Rav </a:t>
            </a:r>
            <a:r>
              <a:rPr lang="es-ES" dirty="0" err="1" smtClean="0">
                <a:latin typeface="Bookman Old Style" pitchFamily="18" charset="0"/>
              </a:rPr>
              <a:t>Schneur</a:t>
            </a:r>
            <a:r>
              <a:rPr lang="es-ES" dirty="0" smtClean="0">
                <a:latin typeface="Bookman Old Style" pitchFamily="18" charset="0"/>
              </a:rPr>
              <a:t> </a:t>
            </a:r>
            <a:r>
              <a:rPr lang="es-ES" dirty="0" err="1" smtClean="0">
                <a:latin typeface="Bookman Old Style" pitchFamily="18" charset="0"/>
              </a:rPr>
              <a:t>Zalman</a:t>
            </a:r>
            <a:r>
              <a:rPr lang="es-ES" dirty="0" smtClean="0">
                <a:latin typeface="Bookman Old Style" pitchFamily="18" charset="0"/>
              </a:rPr>
              <a:t> de </a:t>
            </a:r>
            <a:r>
              <a:rPr lang="es-ES" dirty="0" err="1" smtClean="0">
                <a:latin typeface="Bookman Old Style" pitchFamily="18" charset="0"/>
              </a:rPr>
              <a:t>Liadi</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2800" dirty="0" smtClean="0">
                <a:latin typeface="Bookman Old Style" pitchFamily="18" charset="0"/>
              </a:rPr>
              <a:t>No nos dice la fuente original del dicho, pero también se encuentra en fuentes anteriores.</a:t>
            </a:r>
          </a:p>
          <a:p>
            <a:r>
              <a:rPr lang="es-ES" sz="2800" dirty="0" smtClean="0">
                <a:latin typeface="Bookman Old Style" pitchFamily="18" charset="0"/>
              </a:rPr>
              <a:t>Este es el dicho: "Un poco de luz puede disipar gran parte de la oscuridad". </a:t>
            </a:r>
          </a:p>
          <a:p>
            <a:r>
              <a:rPr lang="es-ES" sz="2800" dirty="0" smtClean="0">
                <a:latin typeface="Bookman Old Style" pitchFamily="18" charset="0"/>
              </a:rPr>
              <a:t>A pesar de su brevedad y engañosa sencillez, es un dicho muy profundo que merece un estudio y una contemplación cuidadosos.</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Tenga en cuenta, para empezar, que habla de "un poco de luz". </a:t>
            </a:r>
          </a:p>
          <a:p>
            <a:r>
              <a:rPr lang="es-ES" dirty="0" smtClean="0">
                <a:latin typeface="Bookman Old Style" pitchFamily="18" charset="0"/>
              </a:rPr>
              <a:t>Uno no necesita desanimarse al luchar contra la oscuridad, ya sea física o espiritual. </a:t>
            </a:r>
          </a:p>
          <a:p>
            <a:r>
              <a:rPr lang="es-ES" dirty="0" smtClean="0">
                <a:latin typeface="Bookman Old Style" pitchFamily="18" charset="0"/>
              </a:rPr>
              <a:t>Incluso un poco de luz tiene efecto inmediato.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Esto nos da esperanza a todos, incluso a los más pequeños. </a:t>
            </a:r>
          </a:p>
          <a:p>
            <a:r>
              <a:rPr lang="es-ES" dirty="0" smtClean="0">
                <a:latin typeface="Bookman Old Style" pitchFamily="18" charset="0"/>
              </a:rPr>
              <a:t>La esperanza y una actitud positiva se transmiten en este simple dicho de una manera más poderosa que cualquier otro dicho que conozco.</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Tenga en cuenta también que el dicho no es ingenuo ni irreal. </a:t>
            </a:r>
          </a:p>
          <a:p>
            <a:r>
              <a:rPr lang="es-ES" dirty="0" smtClean="0">
                <a:latin typeface="Bookman Old Style" pitchFamily="18" charset="0"/>
              </a:rPr>
              <a:t>La pequeña luz no disipará toda la oscuridad. </a:t>
            </a:r>
          </a:p>
          <a:p>
            <a:r>
              <a:rPr lang="es-ES" dirty="0" smtClean="0">
                <a:latin typeface="Bookman Old Style" pitchFamily="18" charset="0"/>
              </a:rPr>
              <a:t>Disipará gran parte de ella, pero no toda. Lo disipará por un momento, con suerte durante mucho tiempo, pero no para siempre.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Siempre habrá necesidad de otra luz y de otros tipos de luz. </a:t>
            </a:r>
          </a:p>
          <a:p>
            <a:r>
              <a:rPr lang="es-ES" dirty="0" smtClean="0">
                <a:latin typeface="Bookman Old Style" pitchFamily="18" charset="0"/>
              </a:rPr>
              <a:t>Pero la forma de combatir la oscuridad no es quejándose de ella, lamentándola o incluso combatiéndola. </a:t>
            </a:r>
          </a:p>
          <a:p>
            <a:r>
              <a:rPr lang="es-ES" dirty="0" smtClean="0">
                <a:latin typeface="Bookman Old Style" pitchFamily="18" charset="0"/>
              </a:rPr>
              <a:t>Es simplemente encendiendo una vela, creando luz.</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Cuando te enfrentes a la oscuridad de la ignorancia, enciende la vela del conocimiento. </a:t>
            </a:r>
          </a:p>
          <a:p>
            <a:r>
              <a:rPr lang="es-ES" dirty="0" smtClean="0">
                <a:latin typeface="Bookman Old Style" pitchFamily="18" charset="0"/>
              </a:rPr>
              <a:t>Al enfrentarse a la oscuridad del odio, encienda la vela del amor. </a:t>
            </a:r>
          </a:p>
          <a:p>
            <a:r>
              <a:rPr lang="es-ES" dirty="0" smtClean="0">
                <a:latin typeface="Bookman Old Style" pitchFamily="18" charset="0"/>
              </a:rPr>
              <a:t>Cuando luche contra la depresión, encienda la vela de la alegría.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50" dirty="0" smtClean="0">
                <a:latin typeface="Bookman Old Style" pitchFamily="18" charset="0"/>
              </a:rPr>
              <a:t>La oscuridad de la desesperación se disipa con la luz de la esperanza, e incluso la terrible oscuridad del cinismo se disipará a la luz de los nobles ideales.</a:t>
            </a:r>
          </a:p>
          <a:p>
            <a:r>
              <a:rPr lang="es-ES" sz="3050" dirty="0" smtClean="0">
                <a:latin typeface="Bookman Old Style" pitchFamily="18" charset="0"/>
              </a:rPr>
              <a:t>La humanidad ha conocido muchos períodos de oscuridad, como cada uno de nosotros ha conocido en nuestras vidas individuales.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Actualmente, sigue habiendo mucha oscuridad en todo el mundo: guerras y amenazas de guerra, desastres naturales sin precedentes, que van desde huracanes e inundaciones hasta erupciones volcánicas e incendios forestales devastadores; violencia e intolerancia.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50" dirty="0" smtClean="0">
                <a:latin typeface="Bookman Old Style" pitchFamily="18" charset="0"/>
              </a:rPr>
              <a:t>Debido a la naturaleza de la comunicación electrónica, somos instantáneamente y agudamente conscientes del sufrimiento individual y comunitario.</a:t>
            </a:r>
          </a:p>
          <a:p>
            <a:r>
              <a:rPr lang="es-ES" sz="3050" dirty="0" smtClean="0">
                <a:latin typeface="Bookman Old Style" pitchFamily="18" charset="0"/>
              </a:rPr>
              <a:t>Esto es lo que mi reverenciado y distinguido colega y mentor, el rabino </a:t>
            </a:r>
            <a:r>
              <a:rPr lang="es-ES" sz="3050" dirty="0" err="1" smtClean="0">
                <a:latin typeface="Bookman Old Style" pitchFamily="18" charset="0"/>
              </a:rPr>
              <a:t>Adin</a:t>
            </a:r>
            <a:r>
              <a:rPr lang="es-ES" sz="3050" dirty="0" smtClean="0">
                <a:latin typeface="Bookman Old Style" pitchFamily="18" charset="0"/>
              </a:rPr>
              <a:t> </a:t>
            </a:r>
            <a:r>
              <a:rPr lang="es-ES" sz="3050" dirty="0" err="1" smtClean="0">
                <a:latin typeface="Bookman Old Style" pitchFamily="18" charset="0"/>
              </a:rPr>
              <a:t>Steinsaltz</a:t>
            </a:r>
            <a:r>
              <a:rPr lang="es-ES" sz="3050" dirty="0" smtClean="0">
                <a:latin typeface="Bookman Old Style" pitchFamily="18" charset="0"/>
              </a:rPr>
              <a:t>, escribió en su reciente mensaje de Janucá: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50" dirty="0" smtClean="0">
                <a:latin typeface="Bookman Old Style" pitchFamily="18" charset="0"/>
              </a:rPr>
              <a:t>“Tiempos como el nuestro crean al menos la posibilidad de encontrar nuevos paradigmas para la sociedad. </a:t>
            </a:r>
          </a:p>
          <a:p>
            <a:r>
              <a:rPr lang="es-ES" sz="3050" dirty="0" smtClean="0">
                <a:latin typeface="Bookman Old Style" pitchFamily="18" charset="0"/>
              </a:rPr>
              <a:t>La salida fácil, que los elementos poderosos de nuestro tiempo defienden y predican, es mantener el antiguo orden como estaba y hacer algunas correcciones menores cuando surja la necesidad ...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2800" dirty="0" smtClean="0">
                <a:latin typeface="Bookman Old Style" pitchFamily="18" charset="0"/>
              </a:rPr>
              <a:t>Tales cambios y enmiendas pueden mantener las cosas en su lugar por un tiempo, pero lo que tenemos aquí es un terremoto que lo abarca todo".</a:t>
            </a:r>
          </a:p>
          <a:p>
            <a:r>
              <a:rPr lang="es-ES" sz="2800" dirty="0" smtClean="0">
                <a:latin typeface="Bookman Old Style" pitchFamily="18" charset="0"/>
              </a:rPr>
              <a:t>¿No reflejan sus palabras el mensaje central de nuestro dicho? Reconoce la luz de posibles “nuevos paradigmas” e incluso los detecta dentro de los “elementos poderosos de nuestro tiempo”.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00" dirty="0" smtClean="0">
                <a:latin typeface="Bookman Old Style" pitchFamily="18" charset="0"/>
              </a:rPr>
              <a:t>Habla de la necesidad de contentarse con “correcciones menores”. No se engaña a sí mismo creyendo en soluciones permanentes o totales. </a:t>
            </a:r>
          </a:p>
          <a:p>
            <a:r>
              <a:rPr lang="es-ES" sz="3000" dirty="0" smtClean="0">
                <a:latin typeface="Bookman Old Style" pitchFamily="18" charset="0"/>
              </a:rPr>
              <a:t>De manera realista, pero no del todo pesimista, reconoce que nuestra oscuridad contemporánea es nada menos que una "oscuridad que todo lo abarca".</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100" dirty="0" smtClean="0">
                <a:latin typeface="Bookman Old Style" pitchFamily="18" charset="0"/>
              </a:rPr>
              <a:t>Recuerdo la historia del rabino que dirigió a un pequeño grupo de adolescentes en una reunión mensual. </a:t>
            </a:r>
          </a:p>
          <a:p>
            <a:r>
              <a:rPr lang="es-ES" sz="3100" dirty="0" smtClean="0">
                <a:latin typeface="Bookman Old Style" pitchFamily="18" charset="0"/>
              </a:rPr>
              <a:t>Nos presentó a lo que ahora se llamaría "meditación espiritual". </a:t>
            </a:r>
          </a:p>
          <a:p>
            <a:r>
              <a:rPr lang="es-ES" sz="3100" dirty="0" smtClean="0">
                <a:latin typeface="Bookman Old Style" pitchFamily="18" charset="0"/>
              </a:rPr>
              <a:t>Él era entonces un hombre joven, y mis amigos y yo éramos incluso más jóvenes.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00" dirty="0" smtClean="0">
                <a:latin typeface="Bookman Old Style" pitchFamily="18" charset="0"/>
              </a:rPr>
              <a:t>Luego se hizo bastante famoso y al cabo de los años falleció.</a:t>
            </a:r>
          </a:p>
          <a:p>
            <a:r>
              <a:rPr lang="es-ES" sz="3000" dirty="0" smtClean="0">
                <a:latin typeface="Bookman Old Style" pitchFamily="18" charset="0"/>
              </a:rPr>
              <a:t>En nuestra reunión previa a Janucá, nos pidió que nos sentáramos en silencio frente a las velas de Janucá todas y cada una de las ocho noches. Debíamos meditar durante treinta minutos mientras contemplamos las velas.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Durante los primeros diez minutos, debíamos simplemente mirarlas. </a:t>
            </a:r>
          </a:p>
          <a:p>
            <a:r>
              <a:rPr lang="es-ES" dirty="0" smtClean="0">
                <a:latin typeface="Bookman Old Style" pitchFamily="18" charset="0"/>
              </a:rPr>
              <a:t>Posteriormente, debíamos permitir que una frase o verso de nuestra sagrada tradición viniera a la mente y reflexionar sobre la frase o el verso mientras aún estábamos en silencio.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sz="3000" dirty="0" smtClean="0">
                <a:latin typeface="Bookman Old Style" pitchFamily="18" charset="0"/>
              </a:rPr>
              <a:t>Luego nos reunimos en su casa poco después de Janucá e informamos al grupo sobre nuestra experiencia. </a:t>
            </a:r>
          </a:p>
          <a:p>
            <a:r>
              <a:rPr lang="es-ES" sz="3000" dirty="0" smtClean="0">
                <a:latin typeface="Bookman Old Style" pitchFamily="18" charset="0"/>
              </a:rPr>
              <a:t>Todavía recuerdo vívidamente todo el proceso.</a:t>
            </a:r>
          </a:p>
          <a:p>
            <a:r>
              <a:rPr lang="es-ES" sz="3000" dirty="0" smtClean="0">
                <a:latin typeface="Bookman Old Style" pitchFamily="18" charset="0"/>
              </a:rPr>
              <a:t>Debo confesar que no he practicado a menudo este ejercicio durante muchos años desde que era adolescente.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Pero lo he hecho de vez en cuando y más en los últimos años. </a:t>
            </a:r>
          </a:p>
          <a:p>
            <a:r>
              <a:rPr lang="es-ES" dirty="0" smtClean="0">
                <a:latin typeface="Bookman Old Style" pitchFamily="18" charset="0"/>
              </a:rPr>
              <a:t>Estoy seguro de que ahora puedes predecir qué verso me viene a la mente cuando miro en silencio esas velas: "</a:t>
            </a:r>
            <a:r>
              <a:rPr lang="es-ES" b="1" i="1" dirty="0" err="1" smtClean="0">
                <a:latin typeface="Bookman Old Style" pitchFamily="18" charset="0"/>
              </a:rPr>
              <a:t>Me'at</a:t>
            </a:r>
            <a:r>
              <a:rPr lang="es-ES" b="1" i="1" dirty="0" smtClean="0">
                <a:latin typeface="Bookman Old Style" pitchFamily="18" charset="0"/>
              </a:rPr>
              <a:t> </a:t>
            </a:r>
            <a:r>
              <a:rPr lang="es-ES" b="1" i="1" dirty="0" err="1" smtClean="0">
                <a:latin typeface="Bookman Old Style" pitchFamily="18" charset="0"/>
              </a:rPr>
              <a:t>ohr</a:t>
            </a:r>
            <a:r>
              <a:rPr lang="es-ES" dirty="0" smtClean="0">
                <a:latin typeface="Bookman Old Style" pitchFamily="18" charset="0"/>
              </a:rPr>
              <a:t>, un poco de luz, </a:t>
            </a:r>
            <a:r>
              <a:rPr lang="es-ES" b="1" i="1" dirty="0" err="1" smtClean="0">
                <a:latin typeface="Bookman Old Style" pitchFamily="18" charset="0"/>
              </a:rPr>
              <a:t>dojeh</a:t>
            </a:r>
            <a:r>
              <a:rPr lang="es-ES" b="1" i="1" dirty="0" smtClean="0">
                <a:latin typeface="Bookman Old Style" pitchFamily="18" charset="0"/>
              </a:rPr>
              <a:t> </a:t>
            </a:r>
            <a:r>
              <a:rPr lang="es-ES" b="1" i="1" dirty="0" err="1" smtClean="0">
                <a:latin typeface="Bookman Old Style" pitchFamily="18" charset="0"/>
              </a:rPr>
              <a:t>harbéh</a:t>
            </a:r>
            <a:r>
              <a:rPr lang="es-ES" b="1" i="1" dirty="0" smtClean="0">
                <a:latin typeface="Bookman Old Style" pitchFamily="18" charset="0"/>
              </a:rPr>
              <a:t> min </a:t>
            </a:r>
            <a:r>
              <a:rPr lang="es-ES" b="1" i="1" dirty="0" err="1" smtClean="0">
                <a:latin typeface="Bookman Old Style" pitchFamily="18" charset="0"/>
              </a:rPr>
              <a:t>hajoshej</a:t>
            </a:r>
            <a:r>
              <a:rPr lang="es-ES" i="1" dirty="0" smtClean="0">
                <a:latin typeface="Bookman Old Style" pitchFamily="18" charset="0"/>
              </a:rPr>
              <a:t>, </a:t>
            </a:r>
            <a:r>
              <a:rPr lang="es-ES" dirty="0" smtClean="0">
                <a:latin typeface="Bookman Old Style" pitchFamily="18" charset="0"/>
              </a:rPr>
              <a:t>disipa gran parte de la oscuridad".</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JANUCA: SOLO UN POQUITO DE LUZ</a:t>
            </a:r>
          </a:p>
          <a:p>
            <a:r>
              <a:rPr lang="es-ES" dirty="0" smtClean="0">
                <a:latin typeface="Bookman Old Style" pitchFamily="18" charset="0"/>
              </a:rPr>
              <a:t>Tengo la intención de practicar este ejercicio de meditación este año. </a:t>
            </a:r>
          </a:p>
          <a:p>
            <a:r>
              <a:rPr lang="es-ES" dirty="0" smtClean="0">
                <a:latin typeface="Bookman Old Style" pitchFamily="18" charset="0"/>
              </a:rPr>
              <a:t>Te invito a que lo hagas también.</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SE NECESITA LUZ PARA EMPEZAR A CONSTRUIR</a:t>
            </a:r>
          </a:p>
          <a:p>
            <a:r>
              <a:rPr lang="es-ES" sz="1800" b="1" dirty="0" smtClean="0">
                <a:latin typeface="Bookman Old Style" pitchFamily="18" charset="0"/>
              </a:rPr>
              <a:t>Akeidat Itzjak 29: 1: 4</a:t>
            </a:r>
          </a:p>
          <a:p>
            <a:r>
              <a:rPr lang="es-ES" dirty="0" smtClean="0">
                <a:latin typeface="Bookman Old Style" pitchFamily="18" charset="0"/>
              </a:rPr>
              <a:t>Para hacer uso de la vista, la luz es indispensable. </a:t>
            </a:r>
          </a:p>
          <a:p>
            <a:r>
              <a:rPr lang="es-ES" dirty="0" smtClean="0">
                <a:latin typeface="Bookman Old Style" pitchFamily="18" charset="0"/>
              </a:rPr>
              <a:t>Incluso la posesión de una vista perfecta es inútil, ya que uno no puede traducir el potencial de uno en lo real, a menos que los objetos que se ven estén bañados de luz.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Ninguno de nuestros otros sentidos requiere fenómenos externos para que puedan funcionar. </a:t>
            </a:r>
          </a:p>
          <a:p>
            <a:r>
              <a:rPr lang="es-ES" dirty="0" smtClean="0">
                <a:latin typeface="Bookman Old Style" pitchFamily="18" charset="0"/>
              </a:rPr>
              <a:t>Se puede oler en la oscuridad, tocar en la oscuridad, etc. Debido a que el sentido de la visión requiere luz para funcionar, la luz también se llama "sabiduría",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Por qué?</a:t>
            </a:r>
          </a:p>
          <a:p>
            <a:r>
              <a:rPr lang="es-ES" dirty="0" smtClean="0">
                <a:latin typeface="Bookman Old Style" pitchFamily="18" charset="0"/>
              </a:rPr>
              <a:t>Porque la sabiduría también es un agente externo que ayuda a todos nuestros sentidos a mejorar la calidad de sus respectivas percepciones. </a:t>
            </a:r>
          </a:p>
          <a:p>
            <a:endParaRPr lang="es-ES" sz="3000" dirty="0" smtClean="0">
              <a:latin typeface="Bookman Old Style" pitchFamily="18" charset="0"/>
            </a:endParaRPr>
          </a:p>
          <a:p>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000" dirty="0" smtClean="0">
                <a:latin typeface="Bookman Old Style" pitchFamily="18" charset="0"/>
              </a:rPr>
              <a:t>Di-s, el gran "Vidente" es diferente en la medida en que no requiere luz para permitirle ver y percibir todo lo que existe. </a:t>
            </a:r>
          </a:p>
          <a:p>
            <a:r>
              <a:rPr lang="es-ES" sz="3000" dirty="0" smtClean="0">
                <a:latin typeface="Bookman Old Style" pitchFamily="18" charset="0"/>
              </a:rPr>
              <a:t>Mientras que la fotografía no puede funcionar cuando la luz exterior penetra al espectador, el Todopoderoso, el asiento de la luz que está rodeado de luz, no se ve perjudicado por ese hecho.</a:t>
            </a:r>
            <a:endParaRPr lang="es-MX"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Akeidat Itzjak 29: 1: 4</a:t>
            </a:r>
          </a:p>
          <a:p>
            <a:r>
              <a:rPr lang="es-ES" sz="2400" b="1" dirty="0" smtClean="0">
                <a:latin typeface="Bookman Old Style" pitchFamily="18" charset="0"/>
              </a:rPr>
              <a:t>Daniel 2,22 </a:t>
            </a:r>
            <a:r>
              <a:rPr lang="es-ES" dirty="0" smtClean="0">
                <a:latin typeface="Bookman Old Style" pitchFamily="18" charset="0"/>
              </a:rPr>
              <a:t>dice: "Él sabe lo que hay en la oscuridad, aunque rodeado de luz". </a:t>
            </a:r>
          </a:p>
          <a:p>
            <a:r>
              <a:rPr lang="es-ES" sz="2400" b="1" dirty="0" smtClean="0">
                <a:latin typeface="Bookman Old Style" pitchFamily="18" charset="0"/>
              </a:rPr>
              <a:t>Isaías 60,1-2 </a:t>
            </a:r>
            <a:r>
              <a:rPr lang="es-ES" dirty="0" smtClean="0">
                <a:latin typeface="Bookman Old Style" pitchFamily="18" charset="0"/>
              </a:rPr>
              <a:t>dice: "Aunque la tierra estará rodeada y cubierta por la oscuridad, el Señor te iluminará. Su gloria será visible para ti". </a:t>
            </a:r>
          </a:p>
          <a:p>
            <a:r>
              <a:rPr lang="es-ES" dirty="0" smtClean="0">
                <a:latin typeface="Bookman Old Style" pitchFamily="18" charset="0"/>
              </a:rPr>
              <a:t>Esta "gloria" no será visible para otras naciones.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2700" dirty="0" smtClean="0">
                <a:latin typeface="Bookman Old Style" pitchFamily="18" charset="0"/>
              </a:rPr>
              <a:t>El hecho de que el relato de la historia de la Creación comienza con la creación de la luz, ilustra el punto de que para construir con éxito, uno debe poder ver lo que está haciendo. </a:t>
            </a:r>
          </a:p>
          <a:p>
            <a:r>
              <a:rPr lang="es-ES" sz="2700" dirty="0" smtClean="0">
                <a:latin typeface="Bookman Old Style" pitchFamily="18" charset="0"/>
              </a:rPr>
              <a:t>Aunque la noche no es más oscura que la luz del día para el Todopoderoso, el punto era describir la necesidad ineludible de la luz del día para que el hombre pueda vivir en la tierra con éxito.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Por esta razón, leemos al final de la historia de la creación, "Di-s vio todo lo que había hecho y fue muy bueno" (Génesis 1,31). </a:t>
            </a:r>
          </a:p>
          <a:p>
            <a:r>
              <a:rPr lang="es-ES" dirty="0" smtClean="0">
                <a:latin typeface="Bookman Old Style" pitchFamily="18" charset="0"/>
              </a:rPr>
              <a:t>Hasta que lo haya visto, no podría haber sido descrito como "muy bueno".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Salomón también describe la relación de la luz con la oscuridad como la relación de la sabiduría con la necedad, aquí explica que el necio, aunque él ve, camina en la oscuridad, mientras que el sabio, aunque ciego, lleva la fuente de luz en su cabeza </a:t>
            </a:r>
            <a:r>
              <a:rPr lang="es-ES" sz="2400" b="1" dirty="0" smtClean="0">
                <a:latin typeface="Bookman Old Style" pitchFamily="18" charset="0"/>
              </a:rPr>
              <a:t>(Kohelet 2 , 13-14)</a:t>
            </a:r>
            <a:r>
              <a:rPr lang="es-ES" dirty="0" smtClean="0">
                <a:latin typeface="Bookman Old Style" pitchFamily="18" charset="0"/>
              </a:rPr>
              <a:t>. </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Dado que la Torá más que cualquier otra cosa ha sido diseñada para proporcionar sabiduría, el verso "para cada mitzvá es como una vela, pero la Torá es la luz misma" </a:t>
            </a:r>
            <a:r>
              <a:rPr lang="es-ES" sz="2400" b="1" dirty="0" smtClean="0">
                <a:latin typeface="Bookman Old Style" pitchFamily="18" charset="0"/>
              </a:rPr>
              <a:t>(Proverbios 6,23) </a:t>
            </a:r>
            <a:r>
              <a:rPr lang="es-ES" dirty="0" smtClean="0">
                <a:latin typeface="Bookman Old Style" pitchFamily="18" charset="0"/>
              </a:rPr>
              <a:t>se explica por sí mismo.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100" dirty="0" smtClean="0">
                <a:latin typeface="Bookman Old Style" pitchFamily="18" charset="0"/>
              </a:rPr>
              <a:t>Cuando Moisés le dice a Yitró "Te convertirás en nuestros ojos" </a:t>
            </a:r>
            <a:r>
              <a:rPr lang="es-ES" sz="2400" b="1" dirty="0" smtClean="0">
                <a:latin typeface="Bookman Old Style" pitchFamily="18" charset="0"/>
              </a:rPr>
              <a:t>(Números 10,31)</a:t>
            </a:r>
            <a:r>
              <a:rPr lang="es-ES" sz="3100" dirty="0" smtClean="0">
                <a:latin typeface="Bookman Old Style" pitchFamily="18" charset="0"/>
              </a:rPr>
              <a:t>,</a:t>
            </a:r>
            <a:r>
              <a:rPr lang="es-ES" sz="3100" b="1" dirty="0" smtClean="0">
                <a:latin typeface="Bookman Old Style" pitchFamily="18" charset="0"/>
              </a:rPr>
              <a:t> </a:t>
            </a:r>
            <a:r>
              <a:rPr lang="es-ES" sz="3100" dirty="0" smtClean="0">
                <a:latin typeface="Bookman Old Style" pitchFamily="18" charset="0"/>
              </a:rPr>
              <a:t>él tenía en mente este tipo de visión, es decir, una que proporciona luz espiritual, sabiduría.</a:t>
            </a:r>
          </a:p>
          <a:p>
            <a:r>
              <a:rPr lang="es-ES" sz="3100" dirty="0" smtClean="0">
                <a:latin typeface="Bookman Old Style" pitchFamily="18" charset="0"/>
              </a:rPr>
              <a:t>Los miembros de la Corte Suprema judía, el Sanedrín, son llamados "los ojos de la comunidad" </a:t>
            </a:r>
            <a:r>
              <a:rPr lang="es-ES" sz="2400" b="1" dirty="0" smtClean="0">
                <a:latin typeface="Bookman Old Style" pitchFamily="18" charset="0"/>
              </a:rPr>
              <a:t>(</a:t>
            </a:r>
            <a:r>
              <a:rPr lang="es-ES" sz="2400" b="1" dirty="0" err="1" smtClean="0">
                <a:latin typeface="Bookman Old Style" pitchFamily="18" charset="0"/>
              </a:rPr>
              <a:t>Horiot</a:t>
            </a:r>
            <a:r>
              <a:rPr lang="es-ES" sz="2400" b="1" dirty="0" smtClean="0">
                <a:latin typeface="Bookman Old Style" pitchFamily="18" charset="0"/>
              </a:rPr>
              <a:t> 5) </a:t>
            </a:r>
            <a:r>
              <a:rPr lang="es-ES" sz="3100" dirty="0" smtClean="0">
                <a:latin typeface="Bookman Old Style" pitchFamily="18" charset="0"/>
              </a:rPr>
              <a:t>debe entenderse de la misma manera.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000" dirty="0" smtClean="0">
                <a:latin typeface="Bookman Old Style" pitchFamily="18" charset="0"/>
              </a:rPr>
              <a:t>Basándonos en esta comparación entre la vista y la sabiduría, la declaración de la Torá de que la interpretación de José del sueño de Faraón fue "buena a los ojos de Faraón y de sus sirvientes" es clara. </a:t>
            </a:r>
          </a:p>
          <a:p>
            <a:r>
              <a:rPr lang="es-ES" sz="3000" dirty="0" smtClean="0">
                <a:latin typeface="Bookman Old Style" pitchFamily="18" charset="0"/>
              </a:rPr>
              <a:t>Significa que las personas que hasta ahora caminaban en la oscuridad, de repente se iluminaron mucho </a:t>
            </a:r>
            <a:r>
              <a:rPr lang="es-ES" sz="2000" b="1" dirty="0" smtClean="0">
                <a:latin typeface="Bookman Old Style" pitchFamily="18" charset="0"/>
              </a:rPr>
              <a:t>(Génesis 41,37).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100" dirty="0" smtClean="0">
                <a:latin typeface="Bookman Old Style" pitchFamily="18" charset="0"/>
              </a:rPr>
              <a:t>En el análisis final, de lo que se trata la interpretación de los sueños es proporcionar iluminación espiritual a quienes caminan en la oscuridad espiritual.</a:t>
            </a:r>
          </a:p>
          <a:p>
            <a:r>
              <a:rPr lang="es-ES" sz="3100" dirty="0" smtClean="0">
                <a:latin typeface="Bookman Old Style" pitchFamily="18" charset="0"/>
              </a:rPr>
              <a:t>La capacidad de relacionar fenómenos aparentemente desconectados entre sí es lo que significa predecir el futuro.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600" b="1" dirty="0" smtClean="0">
                <a:latin typeface="Bookman Old Style" pitchFamily="18" charset="0"/>
              </a:rPr>
              <a:t>Akeidat Itzjak 29: 1: 4</a:t>
            </a:r>
          </a:p>
          <a:p>
            <a:r>
              <a:rPr lang="es-CO" sz="2800" dirty="0" smtClean="0">
                <a:latin typeface="Bookman Old Style" pitchFamily="18" charset="0"/>
              </a:rPr>
              <a:t>Cuando Yosef le dijo a los ministros de Faraón que estaban en la cárcel con él, </a:t>
            </a:r>
            <a:r>
              <a:rPr lang="es-CO" sz="2800" b="1" dirty="0" smtClean="0">
                <a:latin typeface="Bookman Old Style" pitchFamily="18" charset="0"/>
              </a:rPr>
              <a:t>“</a:t>
            </a:r>
            <a:r>
              <a:rPr lang="es-CO" sz="2800" b="1" dirty="0" err="1" smtClean="0">
                <a:latin typeface="Bookman Old Style" pitchFamily="18" charset="0"/>
              </a:rPr>
              <a:t>Vayomeru</a:t>
            </a:r>
            <a:r>
              <a:rPr lang="es-CO" sz="2800" b="1" dirty="0" smtClean="0">
                <a:latin typeface="Bookman Old Style" pitchFamily="18" charset="0"/>
              </a:rPr>
              <a:t> elav </a:t>
            </a:r>
            <a:r>
              <a:rPr lang="es-CO" sz="2800" b="1" dirty="0" err="1" smtClean="0">
                <a:latin typeface="Bookman Old Style" pitchFamily="18" charset="0"/>
              </a:rPr>
              <a:t>jalom</a:t>
            </a:r>
            <a:r>
              <a:rPr lang="es-CO" sz="2800" b="1" dirty="0" smtClean="0">
                <a:latin typeface="Bookman Old Style" pitchFamily="18" charset="0"/>
              </a:rPr>
              <a:t> </a:t>
            </a:r>
            <a:r>
              <a:rPr lang="es-CO" sz="2800" b="1" dirty="0" err="1" smtClean="0">
                <a:latin typeface="Bookman Old Style" pitchFamily="18" charset="0"/>
              </a:rPr>
              <a:t>jalamnu</a:t>
            </a:r>
            <a:r>
              <a:rPr lang="es-CO" sz="2800" b="1" dirty="0" smtClean="0">
                <a:latin typeface="Bookman Old Style" pitchFamily="18" charset="0"/>
              </a:rPr>
              <a:t> </a:t>
            </a:r>
            <a:r>
              <a:rPr lang="es-CO" sz="2800" b="1" dirty="0" err="1" smtClean="0">
                <a:latin typeface="Bookman Old Style" pitchFamily="18" charset="0"/>
              </a:rPr>
              <a:t>ufoter</a:t>
            </a:r>
            <a:r>
              <a:rPr lang="es-CO" sz="2800" b="1" dirty="0" smtClean="0">
                <a:latin typeface="Bookman Old Style" pitchFamily="18" charset="0"/>
              </a:rPr>
              <a:t> </a:t>
            </a:r>
            <a:r>
              <a:rPr lang="es-CO" sz="2800" b="1" dirty="0" err="1" smtClean="0">
                <a:latin typeface="Bookman Old Style" pitchFamily="18" charset="0"/>
              </a:rPr>
              <a:t>eyn</a:t>
            </a:r>
            <a:r>
              <a:rPr lang="es-CO" sz="2800" b="1" dirty="0" smtClean="0">
                <a:latin typeface="Bookman Old Style" pitchFamily="18" charset="0"/>
              </a:rPr>
              <a:t> </a:t>
            </a:r>
            <a:r>
              <a:rPr lang="es-CO" sz="2800" b="1" dirty="0" err="1" smtClean="0">
                <a:latin typeface="Bookman Old Style" pitchFamily="18" charset="0"/>
              </a:rPr>
              <a:t>oto</a:t>
            </a:r>
            <a:r>
              <a:rPr lang="es-CO" sz="2800" b="1" dirty="0" smtClean="0">
                <a:latin typeface="Bookman Old Style" pitchFamily="18" charset="0"/>
              </a:rPr>
              <a:t> </a:t>
            </a:r>
            <a:r>
              <a:rPr lang="es-CO" sz="2800" b="1" dirty="0" err="1" smtClean="0">
                <a:latin typeface="Bookman Old Style" pitchFamily="18" charset="0"/>
              </a:rPr>
              <a:t>vayomer</a:t>
            </a:r>
            <a:r>
              <a:rPr lang="es-CO" sz="2800" b="1" dirty="0" smtClean="0">
                <a:latin typeface="Bookman Old Style" pitchFamily="18" charset="0"/>
              </a:rPr>
              <a:t> alehem Yosef halo le-Elohim </a:t>
            </a:r>
            <a:r>
              <a:rPr lang="es-CO" sz="2800" b="1" dirty="0" err="1" smtClean="0">
                <a:latin typeface="Bookman Old Style" pitchFamily="18" charset="0"/>
              </a:rPr>
              <a:t>pitronim</a:t>
            </a:r>
            <a:r>
              <a:rPr lang="es-CO" sz="2800" b="1" dirty="0" smtClean="0">
                <a:latin typeface="Bookman Old Style" pitchFamily="18" charset="0"/>
              </a:rPr>
              <a:t> </a:t>
            </a:r>
            <a:r>
              <a:rPr lang="es-CO" sz="2800" b="1" dirty="0" err="1" smtClean="0">
                <a:latin typeface="Bookman Old Style" pitchFamily="18" charset="0"/>
              </a:rPr>
              <a:t>sapru-na</a:t>
            </a:r>
            <a:r>
              <a:rPr lang="es-CO" sz="2800" b="1" dirty="0" smtClean="0">
                <a:latin typeface="Bookman Old Style" pitchFamily="18" charset="0"/>
              </a:rPr>
              <a:t> li.</a:t>
            </a:r>
          </a:p>
          <a:p>
            <a:r>
              <a:rPr lang="es-CO" sz="2800" dirty="0" smtClean="0">
                <a:latin typeface="Bookman Old Style" pitchFamily="18" charset="0"/>
              </a:rPr>
              <a:t>Y le respondieron: Hemos soñado un sueño, y no hay quien lo interprete. Les respondió pues José: ¡Sólo de Dios son las interpretaciones! Os ruego me lo contéis." </a:t>
            </a:r>
            <a:r>
              <a:rPr lang="es-CO" sz="2000" b="1" dirty="0" smtClean="0">
                <a:latin typeface="Bookman Old Style" pitchFamily="18" charset="0"/>
              </a:rPr>
              <a:t>(Génesis 40,8), </a:t>
            </a:r>
            <a:endParaRPr lang="es-CO"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000" dirty="0" smtClean="0">
                <a:latin typeface="Bookman Old Style" pitchFamily="18" charset="0"/>
              </a:rPr>
              <a:t>O cuando le dijo a Faraón: "Que el Señor tranquilice a Faraón" </a:t>
            </a:r>
            <a:r>
              <a:rPr lang="es-ES" sz="2400" b="1" dirty="0" smtClean="0">
                <a:latin typeface="Bookman Old Style" pitchFamily="18" charset="0"/>
              </a:rPr>
              <a:t>(41,17), </a:t>
            </a:r>
            <a:r>
              <a:rPr lang="es-ES" sz="3000" dirty="0" smtClean="0">
                <a:latin typeface="Bookman Old Style" pitchFamily="18" charset="0"/>
              </a:rPr>
              <a:t>esto subraya que solo alguien que poseía cualidades especialmente conferidas por Di-s podría tener éxito en la interpretación de los sueños.</a:t>
            </a:r>
          </a:p>
          <a:p>
            <a:r>
              <a:rPr lang="es-ES" sz="3000" dirty="0" smtClean="0">
                <a:latin typeface="Bookman Old Style" pitchFamily="18" charset="0"/>
              </a:rPr>
              <a:t>Nuestros sabios en Berajot 25 parecen contradecir esta teoría cuando afirman que "Todos los sueños siguen a la boca".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sz="3000" dirty="0" smtClean="0">
                <a:latin typeface="Bookman Old Style" pitchFamily="18" charset="0"/>
              </a:rPr>
              <a:t>A primera vista, esto parece significar que el intérprete de un sueño determina su significado e importancia, aunque la lógica dicta lo contrario.</a:t>
            </a:r>
          </a:p>
          <a:p>
            <a:r>
              <a:rPr lang="es-ES" sz="3000" dirty="0" smtClean="0">
                <a:latin typeface="Bookman Old Style" pitchFamily="18" charset="0"/>
              </a:rPr>
              <a:t>Cuando la Torá dice que José explicó el sueño de cada hombre de acuerdo con su soñador, seguramente esto significa que cada sueño permitió una sola explicación.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Entonces, ¿cómo pueden nuestros sabios permitirle al intérprete libertad para imponer su propio significado? </a:t>
            </a:r>
          </a:p>
          <a:p>
            <a:r>
              <a:rPr lang="es-ES" dirty="0" smtClean="0">
                <a:latin typeface="Bookman Old Style" pitchFamily="18" charset="0"/>
              </a:rPr>
              <a:t>Por extraño que parezca, el Talmud informa de dos sueños idénticos que permitieron interpretaciones muy divergentes.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Akeidat Itzjak 29: 1: 4</a:t>
            </a:r>
          </a:p>
          <a:p>
            <a:r>
              <a:rPr lang="es-ES" dirty="0" smtClean="0">
                <a:latin typeface="Bookman Old Style" pitchFamily="18" charset="0"/>
              </a:rPr>
              <a:t>Aún más extraño es la declaración del rabino Neriya </a:t>
            </a:r>
            <a:r>
              <a:rPr lang="es-ES" sz="2400" b="1" dirty="0" smtClean="0">
                <a:latin typeface="Bookman Old Style" pitchFamily="18" charset="0"/>
              </a:rPr>
              <a:t>(Berajot 56) </a:t>
            </a:r>
            <a:r>
              <a:rPr lang="es-ES" dirty="0" smtClean="0">
                <a:latin typeface="Bookman Old Style" pitchFamily="18" charset="0"/>
              </a:rPr>
              <a:t>de que los veinticuatro intérpretes en Jerusalén ofrecieron veinticuatro interpretaciones diferentes para el mismo sueño, todo lo cual resultó ser cierto.</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Cabalá - Or Neerav, Apéndice El material introductorio 4:16</a:t>
            </a:r>
          </a:p>
          <a:p>
            <a:r>
              <a:rPr lang="es-ES" dirty="0" smtClean="0">
                <a:latin typeface="Bookman Old Style" pitchFamily="18" charset="0"/>
              </a:rPr>
              <a:t>Escúchenme, hermanos míos, y escúchenme, pueblo mío </a:t>
            </a:r>
            <a:r>
              <a:rPr lang="es-ES" sz="2400" b="1" dirty="0" smtClean="0">
                <a:latin typeface="Bookman Old Style" pitchFamily="18" charset="0"/>
              </a:rPr>
              <a:t>(1 Crón. 28: 2)</a:t>
            </a:r>
            <a:r>
              <a:rPr lang="es-ES" dirty="0" smtClean="0">
                <a:latin typeface="Bookman Old Style" pitchFamily="18" charset="0"/>
              </a:rPr>
              <a:t>. Comprendan, tontos </a:t>
            </a:r>
            <a:r>
              <a:rPr lang="es-ES" sz="2400" b="1" dirty="0" smtClean="0">
                <a:latin typeface="Bookman Old Style" pitchFamily="18" charset="0"/>
              </a:rPr>
              <a:t>(Prov. 8: 5)</a:t>
            </a:r>
            <a:r>
              <a:rPr lang="es-ES" sz="2400" dirty="0" smtClean="0">
                <a:latin typeface="Bookman Old Style" pitchFamily="18" charset="0"/>
              </a:rPr>
              <a:t>; </a:t>
            </a:r>
            <a:r>
              <a:rPr lang="es-ES" dirty="0" smtClean="0">
                <a:latin typeface="Bookman Old Style" pitchFamily="18" charset="0"/>
              </a:rPr>
              <a:t>Escuchen, gobernantes. </a:t>
            </a:r>
          </a:p>
          <a:p>
            <a:r>
              <a:rPr lang="es-ES" dirty="0" smtClean="0">
                <a:latin typeface="Bookman Old Style" pitchFamily="18" charset="0"/>
              </a:rPr>
              <a:t>Ten cuidado con lo que dices, y que Dios esté contigo </a:t>
            </a:r>
            <a:r>
              <a:rPr lang="es-ES" sz="2400" b="1" dirty="0" smtClean="0">
                <a:latin typeface="Bookman Old Style" pitchFamily="18" charset="0"/>
              </a:rPr>
              <a:t>(Génesis 48:21).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Cabalá - Or Neerav, Apéndice El material introductorio 4:16</a:t>
            </a:r>
          </a:p>
          <a:p>
            <a:r>
              <a:rPr lang="es-ES" sz="3100" dirty="0" smtClean="0">
                <a:latin typeface="Bookman Old Style" pitchFamily="18" charset="0"/>
              </a:rPr>
              <a:t>Si [ves] a los académicos en una visión como carneros chocando y venciéndose unos a otros, no nos corresponde a nosotros ni a nosotros decir:</a:t>
            </a:r>
            <a:endParaRPr lang="es-MX" sz="3100" dirty="0" smtClean="0">
              <a:latin typeface="Bookman Old Style" pitchFamily="18" charset="0"/>
            </a:endParaRPr>
          </a:p>
          <a:p>
            <a:r>
              <a:rPr lang="es-ES" sz="3100" dirty="0" smtClean="0">
                <a:latin typeface="Bookman Old Style" pitchFamily="18" charset="0"/>
              </a:rPr>
              <a:t>"Recuerden y observen</a:t>
            </a:r>
            <a:r>
              <a:rPr lang="es-ES" sz="3100" b="1" dirty="0" smtClean="0">
                <a:latin typeface="Bookman Old Style" pitchFamily="18" charset="0"/>
              </a:rPr>
              <a:t>. </a:t>
            </a:r>
            <a:r>
              <a:rPr lang="es-ES" sz="2400" b="1" dirty="0" smtClean="0">
                <a:latin typeface="Bookman Old Style" pitchFamily="18" charset="0"/>
              </a:rPr>
              <a:t>(</a:t>
            </a:r>
            <a:r>
              <a:rPr lang="es-ES" sz="2400" b="1" dirty="0" err="1" smtClean="0">
                <a:latin typeface="Bookman Old Style" pitchFamily="18" charset="0"/>
              </a:rPr>
              <a:t>Exodo</a:t>
            </a:r>
            <a:r>
              <a:rPr lang="es-ES" sz="2400" b="1" dirty="0" smtClean="0">
                <a:latin typeface="Bookman Old Style" pitchFamily="18" charset="0"/>
              </a:rPr>
              <a:t>-Deuteronomio)</a:t>
            </a:r>
            <a:r>
              <a:rPr lang="es-ES" dirty="0" smtClean="0">
                <a:latin typeface="Bookman Old Style" pitchFamily="18" charset="0"/>
              </a:rPr>
              <a:t> </a:t>
            </a:r>
            <a:r>
              <a:rPr lang="es-ES" sz="3100" dirty="0" smtClean="0">
                <a:latin typeface="Bookman Old Style" pitchFamily="18" charset="0"/>
              </a:rPr>
              <a:t>esta tradición es apropiada y esa tradición es inadecuada".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Cabalá - Or Neerav, Apéndice El material introductorio 4:16</a:t>
            </a:r>
          </a:p>
          <a:p>
            <a:r>
              <a:rPr lang="es-ES" dirty="0" smtClean="0">
                <a:latin typeface="Bookman Old Style" pitchFamily="18" charset="0"/>
              </a:rPr>
              <a:t>Las soluciones son para Dios </a:t>
            </a:r>
            <a:r>
              <a:rPr lang="es-ES" sz="2400" b="1" dirty="0" smtClean="0">
                <a:latin typeface="Bookman Old Style" pitchFamily="18" charset="0"/>
              </a:rPr>
              <a:t>(Génesis 40: 8). </a:t>
            </a:r>
          </a:p>
          <a:p>
            <a:r>
              <a:rPr lang="es-ES" dirty="0" smtClean="0">
                <a:latin typeface="Bookman Old Style" pitchFamily="18" charset="0"/>
              </a:rPr>
              <a:t>Aquellos que basan [su creencia] en la explicación de una cosa </a:t>
            </a:r>
            <a:r>
              <a:rPr lang="es-ES" sz="2400" b="1" dirty="0" smtClean="0">
                <a:latin typeface="Bookman Old Style" pitchFamily="18" charset="0"/>
              </a:rPr>
              <a:t>(Eclesiastés 8: 1), </a:t>
            </a:r>
            <a:r>
              <a:rPr lang="es-ES" dirty="0" smtClean="0">
                <a:latin typeface="Bookman Old Style" pitchFamily="18" charset="0"/>
              </a:rPr>
              <a:t>no para aventar y no para limpiar </a:t>
            </a:r>
            <a:r>
              <a:rPr lang="es-ES" sz="2400" b="1" dirty="0" smtClean="0">
                <a:latin typeface="Bookman Old Style" pitchFamily="18" charset="0"/>
              </a:rPr>
              <a:t>(Jer. 4:11). </a:t>
            </a:r>
            <a:endParaRPr lang="es-ES" b="1" dirty="0" smtClean="0">
              <a:latin typeface="Bookman Old Style" pitchFamily="18" charset="0"/>
            </a:endParaRPr>
          </a:p>
          <a:p>
            <a:r>
              <a:rPr lang="es-ES" dirty="0" smtClean="0">
                <a:latin typeface="Bookman Old Style" pitchFamily="18" charset="0"/>
              </a:rPr>
              <a:t>¿No hay un tiempo de servicio para el hombre sobre la tierra? </a:t>
            </a:r>
            <a:r>
              <a:rPr lang="es-ES" sz="2400" b="1" dirty="0" smtClean="0">
                <a:latin typeface="Bookman Old Style" pitchFamily="18" charset="0"/>
              </a:rPr>
              <a:t>(Job 7: 1),</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Cabalá - Or Neerav, Apéndice El material introductorio 4:16</a:t>
            </a:r>
          </a:p>
          <a:p>
            <a:r>
              <a:rPr lang="es-ES" dirty="0" smtClean="0">
                <a:latin typeface="Bookman Old Style" pitchFamily="18" charset="0"/>
              </a:rPr>
              <a:t>mientras que el testimonio de Dios es fiel </a:t>
            </a:r>
            <a:r>
              <a:rPr lang="es-ES" sz="2400" b="1" dirty="0" smtClean="0">
                <a:latin typeface="Bookman Old Style" pitchFamily="18" charset="0"/>
              </a:rPr>
              <a:t>(Sal. 19: 8), </a:t>
            </a:r>
            <a:r>
              <a:rPr lang="es-ES" dirty="0" smtClean="0">
                <a:latin typeface="Bookman Old Style" pitchFamily="18" charset="0"/>
              </a:rPr>
              <a:t>como es sabido por un oído que oye. </a:t>
            </a:r>
          </a:p>
          <a:p>
            <a:r>
              <a:rPr lang="es-ES" dirty="0" smtClean="0">
                <a:latin typeface="Bookman Old Style" pitchFamily="18" charset="0"/>
              </a:rPr>
              <a:t>Tú que moras en los jardines, tus amigos escuchan </a:t>
            </a:r>
            <a:r>
              <a:rPr lang="es-ES" sz="2400" b="1" dirty="0" smtClean="0">
                <a:latin typeface="Bookman Old Style" pitchFamily="18" charset="0"/>
              </a:rPr>
              <a:t>(Cantares 8:13), </a:t>
            </a:r>
            <a:r>
              <a:rPr lang="es-ES" dirty="0" smtClean="0">
                <a:latin typeface="Bookman Old Style" pitchFamily="18" charset="0"/>
              </a:rPr>
              <a:t>te acostarás en medio de los sabios </a:t>
            </a:r>
            <a:r>
              <a:rPr lang="es-ES" sz="2400" b="1" dirty="0" smtClean="0">
                <a:latin typeface="Bookman Old Style" pitchFamily="18" charset="0"/>
              </a:rPr>
              <a:t>(Prov. 15:31).</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Haftará Amos 2:6 al 3:8</a:t>
            </a:r>
          </a:p>
          <a:p>
            <a:r>
              <a:rPr lang="es-ES" sz="2800" i="1" dirty="0" smtClean="0">
                <a:latin typeface="Bookman Old Style" pitchFamily="18" charset="0"/>
              </a:rPr>
              <a:t>Así dice el Eterno: "Por tres transgresiones capitales de Israel toleraré, mas por la cuarta no apartaré su castigo; porque los jueces venden al justo por dinero, y al menesteroso por el valor de un par de zapatos. </a:t>
            </a:r>
            <a:r>
              <a:rPr lang="es-ES" sz="2000" b="1" i="1" dirty="0" smtClean="0">
                <a:latin typeface="Bookman Old Style" pitchFamily="18" charset="0"/>
              </a:rPr>
              <a:t>(2:6)</a:t>
            </a:r>
            <a:endParaRPr lang="es-ES" sz="2800" b="1" i="1" dirty="0" smtClean="0">
              <a:latin typeface="Bookman Old Style" pitchFamily="18" charset="0"/>
            </a:endParaRPr>
          </a:p>
          <a:p>
            <a:r>
              <a:rPr lang="en-US" sz="2800" b="1" dirty="0" err="1" smtClean="0">
                <a:latin typeface="Bookman Old Style" pitchFamily="18" charset="0"/>
              </a:rPr>
              <a:t>Koh</a:t>
            </a:r>
            <a:r>
              <a:rPr lang="en-US" sz="2800" b="1" dirty="0" smtClean="0">
                <a:latin typeface="Bookman Old Style" pitchFamily="18" charset="0"/>
              </a:rPr>
              <a:t> </a:t>
            </a:r>
            <a:r>
              <a:rPr lang="en-US" sz="2800" b="1" dirty="0" err="1" smtClean="0">
                <a:latin typeface="Bookman Old Style" pitchFamily="18" charset="0"/>
              </a:rPr>
              <a:t>amar</a:t>
            </a:r>
            <a:r>
              <a:rPr lang="en-US" sz="2800" b="1" dirty="0" smtClean="0">
                <a:latin typeface="Bookman Old Style" pitchFamily="18" charset="0"/>
              </a:rPr>
              <a:t> </a:t>
            </a:r>
            <a:r>
              <a:rPr lang="en-US" sz="2800" b="1" dirty="0" err="1" smtClean="0">
                <a:latin typeface="Bookman Old Style" pitchFamily="18" charset="0"/>
              </a:rPr>
              <a:t>Adonay</a:t>
            </a:r>
            <a:r>
              <a:rPr lang="en-US" sz="2800" b="1" dirty="0" smtClean="0">
                <a:latin typeface="Bookman Old Style" pitchFamily="18" charset="0"/>
              </a:rPr>
              <a:t> al-</a:t>
            </a:r>
            <a:r>
              <a:rPr lang="en-US" sz="2800" b="1" dirty="0" err="1" smtClean="0">
                <a:latin typeface="Bookman Old Style" pitchFamily="18" charset="0"/>
              </a:rPr>
              <a:t>shlosháh</a:t>
            </a:r>
            <a:r>
              <a:rPr lang="en-US" sz="2800" b="1" dirty="0" smtClean="0">
                <a:latin typeface="Bookman Old Style" pitchFamily="18" charset="0"/>
              </a:rPr>
              <a:t> </a:t>
            </a:r>
            <a:r>
              <a:rPr lang="en-US" sz="2800" b="1" dirty="0" err="1" smtClean="0">
                <a:latin typeface="Bookman Old Style" pitchFamily="18" charset="0"/>
              </a:rPr>
              <a:t>pish'ey</a:t>
            </a:r>
            <a:r>
              <a:rPr lang="en-US" sz="2800" b="1" dirty="0" smtClean="0">
                <a:latin typeface="Bookman Old Style" pitchFamily="18" charset="0"/>
              </a:rPr>
              <a:t> </a:t>
            </a:r>
            <a:r>
              <a:rPr lang="en-US" sz="2800" b="1" dirty="0" err="1" smtClean="0">
                <a:latin typeface="Bookman Old Style" pitchFamily="18" charset="0"/>
              </a:rPr>
              <a:t>Yisra'el</a:t>
            </a:r>
            <a:r>
              <a:rPr lang="en-US" sz="2800" b="1" dirty="0" smtClean="0">
                <a:latin typeface="Bookman Old Style" pitchFamily="18" charset="0"/>
              </a:rPr>
              <a:t> </a:t>
            </a:r>
            <a:r>
              <a:rPr lang="en-US" sz="2800" b="1" dirty="0" err="1" smtClean="0">
                <a:latin typeface="Bookman Old Style" pitchFamily="18" charset="0"/>
              </a:rPr>
              <a:t>ve'al-arba'ah</a:t>
            </a:r>
            <a:r>
              <a:rPr lang="en-US" sz="2800" b="1" dirty="0" smtClean="0">
                <a:latin typeface="Bookman Old Style" pitchFamily="18" charset="0"/>
              </a:rPr>
              <a:t> lo </a:t>
            </a:r>
            <a:r>
              <a:rPr lang="en-US" sz="2800" b="1" dirty="0" err="1" smtClean="0">
                <a:latin typeface="Bookman Old Style" pitchFamily="18" charset="0"/>
              </a:rPr>
              <a:t>ashivenu</a:t>
            </a:r>
            <a:r>
              <a:rPr lang="en-US" sz="2800" b="1" dirty="0" smtClean="0">
                <a:latin typeface="Bookman Old Style" pitchFamily="18" charset="0"/>
              </a:rPr>
              <a:t> al-</a:t>
            </a:r>
            <a:r>
              <a:rPr lang="en-US" sz="2800" b="1" dirty="0" err="1" smtClean="0">
                <a:latin typeface="Bookman Old Style" pitchFamily="18" charset="0"/>
              </a:rPr>
              <a:t>mijram</a:t>
            </a:r>
            <a:r>
              <a:rPr lang="en-US" sz="2800" b="1" dirty="0" smtClean="0">
                <a:latin typeface="Bookman Old Style" pitchFamily="18" charset="0"/>
              </a:rPr>
              <a:t> </a:t>
            </a:r>
            <a:r>
              <a:rPr lang="en-US" sz="2800" b="1" dirty="0" err="1" smtClean="0">
                <a:latin typeface="Bookman Old Style" pitchFamily="18" charset="0"/>
              </a:rPr>
              <a:t>bakésef</a:t>
            </a:r>
            <a:r>
              <a:rPr lang="en-US" sz="2800" b="1" dirty="0" smtClean="0">
                <a:latin typeface="Bookman Old Style" pitchFamily="18" charset="0"/>
              </a:rPr>
              <a:t> </a:t>
            </a:r>
            <a:r>
              <a:rPr lang="en-US" sz="2800" b="1" dirty="0" err="1" smtClean="0">
                <a:latin typeface="Bookman Old Style" pitchFamily="18" charset="0"/>
              </a:rPr>
              <a:t>tsadik</a:t>
            </a:r>
            <a:r>
              <a:rPr lang="en-US" sz="2800" b="1" dirty="0" smtClean="0">
                <a:latin typeface="Bookman Old Style" pitchFamily="18" charset="0"/>
              </a:rPr>
              <a:t> </a:t>
            </a:r>
            <a:r>
              <a:rPr lang="en-US" sz="2800" b="1" dirty="0" err="1" smtClean="0">
                <a:latin typeface="Bookman Old Style" pitchFamily="18" charset="0"/>
              </a:rPr>
              <a:t>ve'evyón</a:t>
            </a:r>
            <a:r>
              <a:rPr lang="en-US" sz="2800" b="1" dirty="0" smtClean="0">
                <a:latin typeface="Bookman Old Style" pitchFamily="18" charset="0"/>
              </a:rPr>
              <a:t> </a:t>
            </a:r>
            <a:r>
              <a:rPr lang="en-US" sz="2800" b="1" dirty="0" err="1" smtClean="0">
                <a:latin typeface="Bookman Old Style" pitchFamily="18" charset="0"/>
              </a:rPr>
              <a:t>ba'avur</a:t>
            </a:r>
            <a:r>
              <a:rPr lang="en-US" sz="2800" b="1" dirty="0" smtClean="0">
                <a:latin typeface="Bookman Old Style" pitchFamily="18" charset="0"/>
              </a:rPr>
              <a:t> </a:t>
            </a:r>
            <a:r>
              <a:rPr lang="en-US" sz="2800" b="1" dirty="0" err="1" smtClean="0">
                <a:latin typeface="Bookman Old Style" pitchFamily="18" charset="0"/>
              </a:rPr>
              <a:t>na'alayim</a:t>
            </a:r>
            <a:r>
              <a:rPr lang="en-US" sz="2800" b="1" dirty="0" smtClean="0">
                <a:latin typeface="Bookman Old Style" pitchFamily="18" charset="0"/>
              </a:rPr>
              <a:t>.</a:t>
            </a:r>
            <a:endParaRPr lang="es-MX"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Haftará Amos 2:6 al 3:8</a:t>
            </a:r>
          </a:p>
          <a:p>
            <a:r>
              <a:rPr lang="es-ES" dirty="0" smtClean="0">
                <a:latin typeface="Bookman Old Style" pitchFamily="18" charset="0"/>
              </a:rPr>
              <a:t>Amós advierte a la gente: </a:t>
            </a:r>
          </a:p>
          <a:p>
            <a:r>
              <a:rPr lang="es-ES" dirty="0" smtClean="0">
                <a:latin typeface="Bookman Old Style" pitchFamily="18" charset="0"/>
              </a:rPr>
              <a:t>"No trate a los pobres injustamente".</a:t>
            </a:r>
          </a:p>
          <a:p>
            <a:r>
              <a:rPr lang="es-ES" dirty="0" smtClean="0">
                <a:latin typeface="Bookman Old Style" pitchFamily="18" charset="0"/>
              </a:rPr>
              <a:t>En la primera mitad de Haftará de esta semana, el profeta Amós reprende a Israel por una larga lista de pecados y advierte que un duro castigo está en camino.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Aunque el mensaje de retribución por las malas acciones no es el único entre los últimos profetas, la profecía de Amós tiene algunas características distintas. </a:t>
            </a:r>
          </a:p>
          <a:p>
            <a:r>
              <a:rPr lang="es-ES" sz="3000" dirty="0" smtClean="0">
                <a:latin typeface="Bookman Old Style" pitchFamily="18" charset="0"/>
              </a:rPr>
              <a:t>En lugar de centrarse en las formas idolátricas de Israel, al igual que la mayoría de los que compartieron la línea de trabajo de Amós, ofrece una crítica cáustica del comportamiento interpersonal entre los israelitas.</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b="1" i="1" dirty="0" smtClean="0">
                <a:latin typeface="Bookman Old Style" pitchFamily="18" charset="0"/>
              </a:rPr>
              <a:t>Justicia para los pobres</a:t>
            </a:r>
          </a:p>
          <a:p>
            <a:r>
              <a:rPr lang="es-ES" dirty="0" smtClean="0">
                <a:latin typeface="Bookman Old Style" pitchFamily="18" charset="0"/>
              </a:rPr>
              <a:t>Amos describe las formas en que los ricos en Israel oprimen a los pobres: </a:t>
            </a:r>
          </a:p>
          <a:p>
            <a:r>
              <a:rPr lang="es-ES" dirty="0" smtClean="0">
                <a:latin typeface="Bookman Old Style" pitchFamily="18" charset="0"/>
              </a:rPr>
              <a:t>"Han vendido por plata a aquellos cuya causa fue justa, y al necesitado por un par de sandalias ... tú, que pisoteas a los pobres en el polvo de la tierra" </a:t>
            </a:r>
            <a:r>
              <a:rPr lang="es-ES" sz="2400" b="1" dirty="0" smtClean="0">
                <a:latin typeface="Bookman Old Style" pitchFamily="18" charset="0"/>
              </a:rPr>
              <a:t>(2: 6-7).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Este mensaje, así como otros gritos similares a lo largo del libro de Amós, ha hecho a este profeta del siglo VIII </a:t>
            </a:r>
            <a:r>
              <a:rPr lang="es-ES" dirty="0" err="1" smtClean="0">
                <a:latin typeface="Bookman Old Style" pitchFamily="18" charset="0"/>
              </a:rPr>
              <a:t>a.e.c.</a:t>
            </a:r>
            <a:r>
              <a:rPr lang="es-ES" dirty="0" smtClean="0">
                <a:latin typeface="Bookman Old Style" pitchFamily="18" charset="0"/>
              </a:rPr>
              <a:t> especialmente popular entre los activistas sociales modernos.</a:t>
            </a:r>
          </a:p>
          <a:p>
            <a:r>
              <a:rPr lang="es-ES" dirty="0" smtClean="0">
                <a:latin typeface="Bookman Old Style" pitchFamily="18" charset="0"/>
              </a:rPr>
              <a:t>La codicia entre los israelitas ha llevado a profanidad del nombre de Dios, explica Amos.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personas ricas están visitando los altares de Dios mientras usan ropa que han tomado injustamente de los pobres. </a:t>
            </a:r>
          </a:p>
          <a:p>
            <a:r>
              <a:rPr lang="es-ES" dirty="0" smtClean="0">
                <a:latin typeface="Bookman Old Style" pitchFamily="18" charset="0"/>
              </a:rPr>
              <a:t>Las personas privilegiadas utilizan las multas impuestas a los pobres para comprar y beber vino para propósitos supuestamente sagrados </a:t>
            </a:r>
            <a:r>
              <a:rPr lang="es-ES" sz="1800" b="1" dirty="0" smtClean="0">
                <a:latin typeface="Bookman Old Style" pitchFamily="18" charset="0"/>
              </a:rPr>
              <a:t>(2: 8).</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Amos condena esta hipocresía. </a:t>
            </a:r>
          </a:p>
          <a:p>
            <a:r>
              <a:rPr lang="es-ES" sz="2900" dirty="0" smtClean="0">
                <a:latin typeface="Bookman Old Style" pitchFamily="18" charset="0"/>
              </a:rPr>
              <a:t>Él recuerda todo lo que Dios ha hecho por los israelitas, es decir, sacándolos de la tierra de Egipto y destruyendo a los amorreos, para que pudieran establecer su propia tierra. </a:t>
            </a:r>
          </a:p>
          <a:p>
            <a:r>
              <a:rPr lang="es-ES" sz="2900" dirty="0" smtClean="0">
                <a:latin typeface="Bookman Old Style" pitchFamily="18" charset="0"/>
              </a:rPr>
              <a:t>Además, según Amós, Dios nombró profetas y levantó naziritas entre Israel para mostrar al pueblo el camino correcto, para que no pecaran.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Pero Israel se negó a escuchar: "Hiciste a los naziritas beber vino y ordenaste a los profetas que no profetizaran" </a:t>
            </a:r>
            <a:r>
              <a:rPr lang="es-ES" sz="2000" b="1" dirty="0" smtClean="0">
                <a:latin typeface="Bookman Old Style" pitchFamily="18" charset="0"/>
              </a:rPr>
              <a:t>(2:12).</a:t>
            </a:r>
            <a:endParaRPr lang="es-ES" sz="3000" b="1" dirty="0" smtClean="0">
              <a:latin typeface="Bookman Old Style" pitchFamily="18" charset="0"/>
            </a:endParaRPr>
          </a:p>
          <a:p>
            <a:r>
              <a:rPr lang="es-ES" sz="3000" dirty="0" smtClean="0">
                <a:latin typeface="Bookman Old Style" pitchFamily="18" charset="0"/>
              </a:rPr>
              <a:t>Amos advierte que el comportamiento injusto de Israel y la obstinada negativa a ser educados serán severamente castigados. Incluso los guerreros más rápidos y fuertes no podrán escapar en el día del juicio de Dios </a:t>
            </a:r>
            <a:r>
              <a:rPr lang="es-ES" sz="2000" b="1" dirty="0" smtClean="0">
                <a:latin typeface="Bookman Old Style" pitchFamily="18" charset="0"/>
              </a:rPr>
              <a:t>(2: 14-16).</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Las primeras tres preguntas de Amos son: </a:t>
            </a:r>
          </a:p>
          <a:p>
            <a:r>
              <a:rPr lang="es-ES" sz="3100" dirty="0" smtClean="0">
                <a:latin typeface="Bookman Old Style" pitchFamily="18" charset="0"/>
              </a:rPr>
              <a:t>"¿Pueden dos personas caminar juntas sin haberse reunido previamente? </a:t>
            </a:r>
          </a:p>
          <a:p>
            <a:r>
              <a:rPr lang="es-ES" sz="3100" dirty="0" smtClean="0">
                <a:latin typeface="Bookman Old Style" pitchFamily="18" charset="0"/>
              </a:rPr>
              <a:t>¿Ruge un león en el bosque cuando no tiene presa? </a:t>
            </a:r>
          </a:p>
          <a:p>
            <a:r>
              <a:rPr lang="es-ES" sz="3100" dirty="0" smtClean="0">
                <a:latin typeface="Bookman Old Style" pitchFamily="18" charset="0"/>
              </a:rPr>
              <a:t>¿Una gran bestia deja escapar un grito de su guarida sin haber capturado?” </a:t>
            </a:r>
            <a:r>
              <a:rPr lang="es-ES" sz="2000" b="1" dirty="0" smtClean="0">
                <a:latin typeface="Bookman Old Style" pitchFamily="18" charset="0"/>
              </a:rPr>
              <a:t>(3: 3-4). </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 implicación es que cuando Dios castiga a Israel, la gente podrá ver que fueron sus propias acciones las que provocaron la ira de Dios.</a:t>
            </a:r>
          </a:p>
          <a:p>
            <a:r>
              <a:rPr lang="es-ES" b="1" i="1" dirty="0" smtClean="0">
                <a:latin typeface="Bookman Old Style" pitchFamily="18" charset="0"/>
              </a:rPr>
              <a:t>Conexión a Parashat Vayeshev</a:t>
            </a:r>
          </a:p>
          <a:p>
            <a:r>
              <a:rPr lang="es-ES" dirty="0" smtClean="0">
                <a:latin typeface="Bookman Old Style" pitchFamily="18" charset="0"/>
              </a:rPr>
              <a:t>Este Haftará se lee con Parashat Vayeshev debido a una línea: "Han vendido por plata a aquellos cuya causa fue justa" </a:t>
            </a:r>
            <a:r>
              <a:rPr lang="es-ES" sz="2000" b="1" dirty="0" smtClean="0">
                <a:latin typeface="Bookman Old Style" pitchFamily="18" charset="0"/>
              </a:rPr>
              <a:t>(2: 6).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Amos señala un punto sobre la injusticia que estaba ocurriendo en su tiempo, pero los rabinos, en un verdadero estilo midráshico, aprovechan esta oportunidad para presentar un punto por separado denunciando a los hermanos de José por venderlo.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Conectan la crítica de Amós a los eventos de Parashat Vayeshev, cuando los hermanos de José lo venden a los madianitas por 20 piezas de plata </a:t>
            </a:r>
            <a:r>
              <a:rPr lang="es-ES" sz="2000" b="1" dirty="0" smtClean="0">
                <a:latin typeface="Bookman Old Style" pitchFamily="18" charset="0"/>
              </a:rPr>
              <a:t>(Génesis 37:28).</a:t>
            </a:r>
            <a:endParaRPr lang="es-E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b="1" i="1" dirty="0" smtClean="0">
                <a:latin typeface="Bookman Old Style" pitchFamily="18" charset="0"/>
              </a:rPr>
              <a:t>Causa efecto</a:t>
            </a:r>
          </a:p>
          <a:p>
            <a:r>
              <a:rPr lang="es-ES" dirty="0" smtClean="0">
                <a:latin typeface="Bookman Old Style" pitchFamily="18" charset="0"/>
              </a:rPr>
              <a:t>La segunda mitad de la Haftará presenta una serie de siete preguntas retóricas que utilizan diferentes metáforas para transmitir un mensaje: puede ser posible observar los eventos y comprender qué los causó.</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(3:5) </a:t>
            </a:r>
            <a:r>
              <a:rPr lang="es-ES" dirty="0" smtClean="0">
                <a:latin typeface="Bookman Old Style" pitchFamily="18" charset="0"/>
              </a:rPr>
              <a:t>¿Caerá un pájaro en lazo sobre la tierra si no se le ha tendido trampa alguna? ¿Saltará la trampa desde el suelo si no ha cogido nada?</a:t>
            </a:r>
          </a:p>
          <a:p>
            <a:r>
              <a:rPr lang="es-ES" sz="2000" b="1" dirty="0" smtClean="0">
                <a:latin typeface="Bookman Old Style" pitchFamily="18" charset="0"/>
              </a:rPr>
              <a:t>(3:6) </a:t>
            </a:r>
            <a:r>
              <a:rPr lang="es-ES" dirty="0" smtClean="0">
                <a:latin typeface="Bookman Old Style" pitchFamily="18" charset="0"/>
              </a:rPr>
              <a:t>¿Sonará trompeta en la ciudad sin que se atemorice el pueblo? ¿Sobrevendrá calamidad en alguna ciudad sin que venga como castigo de parte del Eterno?</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VAYESHEV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(3:7) </a:t>
            </a:r>
            <a:r>
              <a:rPr lang="es-ES" dirty="0" smtClean="0">
                <a:latin typeface="Bookman Old Style" pitchFamily="18" charset="0"/>
              </a:rPr>
              <a:t>Seguramente el Eterno Dios no hará nada sin revelar primero su secreto a sus siervos los profetas.</a:t>
            </a:r>
          </a:p>
          <a:p>
            <a:r>
              <a:rPr lang="es-ES" sz="2000" b="1" dirty="0" smtClean="0">
                <a:latin typeface="Bookman Old Style" pitchFamily="18" charset="0"/>
              </a:rPr>
              <a:t>(2:8) </a:t>
            </a:r>
            <a:r>
              <a:rPr lang="es-ES" dirty="0" smtClean="0">
                <a:latin typeface="Bookman Old Style" pitchFamily="18" charset="0"/>
              </a:rPr>
              <a:t>Si el león rugió ¿quién no temerá? El Eterno Dios ha hablado. ¿quién no profetizará?</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endParaRPr lang="es-ES" sz="2000" b="0" i="0" u="none" strike="noStrike" cap="none" dirty="0" smtClean="0">
              <a:solidFill>
                <a:schemeClr val="dk1"/>
              </a:solidFill>
              <a:latin typeface="Calibri"/>
              <a:ea typeface="Calibri"/>
              <a:cs typeface="Calibri"/>
              <a:sym typeface="Calibri"/>
            </a:endParaRP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6"/>
              </a:rPr>
              <a:t>http://www.psyche.com/psyche/lex/qbl/42letter_name.html</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https://www.shalomhaverim.org/bereshit_en_espanol_cap.38.htm</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7"/>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17 </a:t>
            </a:r>
            <a:r>
              <a:rPr lang="es-ES" sz="1800" dirty="0" smtClean="0"/>
              <a:t>de Kislev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dirty="0" smtClean="0"/>
              <a:t>Dici</a:t>
            </a:r>
            <a:r>
              <a:rPr lang="es-ES" sz="1800" b="0" i="0" u="none" strike="noStrike" cap="none" dirty="0" smtClean="0">
                <a:solidFill>
                  <a:srgbClr val="898989"/>
                </a:solidFill>
                <a:latin typeface="Calibri"/>
                <a:ea typeface="Calibri"/>
                <a:cs typeface="Calibri"/>
                <a:sym typeface="Calibri"/>
              </a:rPr>
              <a:t>embre </a:t>
            </a:r>
            <a:r>
              <a:rPr lang="es-ES" sz="1800" b="0" i="0" u="none" strike="noStrike" cap="none" dirty="0" smtClean="0">
                <a:solidFill>
                  <a:srgbClr val="898989"/>
                </a:solidFill>
                <a:latin typeface="Calibri"/>
                <a:ea typeface="Calibri"/>
                <a:cs typeface="Calibri"/>
                <a:sym typeface="Calibri"/>
              </a:rPr>
              <a:t>17, 2024-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20474</TotalTime>
  <Words>8958</Words>
  <Application>Microsoft Office PowerPoint</Application>
  <PresentationFormat>On-screen Show (4:3)</PresentationFormat>
  <Paragraphs>727</Paragraphs>
  <Slides>147</Slides>
  <Notes>147</Notes>
  <HiddenSlides>0</HiddenSlides>
  <MMClips>0</MMClips>
  <ScaleCrop>false</ScaleCrop>
  <HeadingPairs>
    <vt:vector size="4" baseType="variant">
      <vt:variant>
        <vt:lpstr>Theme</vt:lpstr>
      </vt:variant>
      <vt:variant>
        <vt:i4>1</vt:i4>
      </vt:variant>
      <vt:variant>
        <vt:lpstr>Slide Titles</vt:lpstr>
      </vt:variant>
      <vt:variant>
        <vt:i4>147</vt:i4>
      </vt:variant>
    </vt:vector>
  </HeadingPairs>
  <TitlesOfParts>
    <vt:vector size="148" baseType="lpstr">
      <vt:lpstr>Office Theme</vt:lpstr>
      <vt:lpstr> </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PARASHA BERESHIT VAYESHEV</vt:lpstr>
      <vt:lpstr>Slide 147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284</cp:revision>
  <dcterms:modified xsi:type="dcterms:W3CDTF">2024-12-19T23:39:21Z</dcterms:modified>
</cp:coreProperties>
</file>