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48"/>
  </p:notesMasterIdLst>
  <p:handoutMasterIdLst>
    <p:handoutMasterId r:id="rId249"/>
  </p:handoutMasterIdLst>
  <p:sldIdLst>
    <p:sldId id="256" r:id="rId2"/>
    <p:sldId id="708" r:id="rId3"/>
    <p:sldId id="1489" r:id="rId4"/>
    <p:sldId id="1040" r:id="rId5"/>
    <p:sldId id="1451" r:id="rId6"/>
    <p:sldId id="1491" r:id="rId7"/>
    <p:sldId id="1492" r:id="rId8"/>
    <p:sldId id="1493" r:id="rId9"/>
    <p:sldId id="1494" r:id="rId10"/>
    <p:sldId id="1495" r:id="rId11"/>
    <p:sldId id="1496" r:id="rId12"/>
    <p:sldId id="1497" r:id="rId13"/>
    <p:sldId id="1498" r:id="rId14"/>
    <p:sldId id="1499" r:id="rId15"/>
    <p:sldId id="1500" r:id="rId16"/>
    <p:sldId id="1501" r:id="rId17"/>
    <p:sldId id="1502" r:id="rId18"/>
    <p:sldId id="1503" r:id="rId19"/>
    <p:sldId id="1504" r:id="rId20"/>
    <p:sldId id="1505" r:id="rId21"/>
    <p:sldId id="1506" r:id="rId22"/>
    <p:sldId id="1507" r:id="rId23"/>
    <p:sldId id="1509" r:id="rId24"/>
    <p:sldId id="1510" r:id="rId25"/>
    <p:sldId id="1511" r:id="rId26"/>
    <p:sldId id="1512" r:id="rId27"/>
    <p:sldId id="1513" r:id="rId28"/>
    <p:sldId id="1514" r:id="rId29"/>
    <p:sldId id="1525" r:id="rId30"/>
    <p:sldId id="1676" r:id="rId31"/>
    <p:sldId id="1677" r:id="rId32"/>
    <p:sldId id="1678" r:id="rId33"/>
    <p:sldId id="1679" r:id="rId34"/>
    <p:sldId id="1680" r:id="rId35"/>
    <p:sldId id="1681" r:id="rId36"/>
    <p:sldId id="1682" r:id="rId37"/>
    <p:sldId id="1683" r:id="rId38"/>
    <p:sldId id="1684" r:id="rId39"/>
    <p:sldId id="1685" r:id="rId40"/>
    <p:sldId id="1686" r:id="rId41"/>
    <p:sldId id="1687" r:id="rId42"/>
    <p:sldId id="1688" r:id="rId43"/>
    <p:sldId id="1689" r:id="rId44"/>
    <p:sldId id="1690" r:id="rId45"/>
    <p:sldId id="1691" r:id="rId46"/>
    <p:sldId id="1692" r:id="rId47"/>
    <p:sldId id="1693" r:id="rId48"/>
    <p:sldId id="1694" r:id="rId49"/>
    <p:sldId id="1695" r:id="rId50"/>
    <p:sldId id="1696" r:id="rId51"/>
    <p:sldId id="1697" r:id="rId52"/>
    <p:sldId id="1698" r:id="rId53"/>
    <p:sldId id="1699" r:id="rId54"/>
    <p:sldId id="1700" r:id="rId55"/>
    <p:sldId id="1733" r:id="rId56"/>
    <p:sldId id="1675" r:id="rId57"/>
    <p:sldId id="1702" r:id="rId58"/>
    <p:sldId id="1703" r:id="rId59"/>
    <p:sldId id="1704" r:id="rId60"/>
    <p:sldId id="1705" r:id="rId61"/>
    <p:sldId id="1706" r:id="rId62"/>
    <p:sldId id="1707" r:id="rId63"/>
    <p:sldId id="1708" r:id="rId64"/>
    <p:sldId id="1709" r:id="rId65"/>
    <p:sldId id="1710" r:id="rId66"/>
    <p:sldId id="1711" r:id="rId67"/>
    <p:sldId id="1712" r:id="rId68"/>
    <p:sldId id="1713" r:id="rId69"/>
    <p:sldId id="1715" r:id="rId70"/>
    <p:sldId id="1714" r:id="rId71"/>
    <p:sldId id="1716" r:id="rId72"/>
    <p:sldId id="1717" r:id="rId73"/>
    <p:sldId id="1718" r:id="rId74"/>
    <p:sldId id="1719" r:id="rId75"/>
    <p:sldId id="1720" r:id="rId76"/>
    <p:sldId id="1721" r:id="rId77"/>
    <p:sldId id="1722" r:id="rId78"/>
    <p:sldId id="1723" r:id="rId79"/>
    <p:sldId id="1724" r:id="rId80"/>
    <p:sldId id="1725" r:id="rId81"/>
    <p:sldId id="1728" r:id="rId82"/>
    <p:sldId id="1729" r:id="rId83"/>
    <p:sldId id="1730" r:id="rId84"/>
    <p:sldId id="1731" r:id="rId85"/>
    <p:sldId id="1732" r:id="rId86"/>
    <p:sldId id="1726" r:id="rId87"/>
    <p:sldId id="1727" r:id="rId88"/>
    <p:sldId id="1701" r:id="rId89"/>
    <p:sldId id="1609" r:id="rId90"/>
    <p:sldId id="1610" r:id="rId91"/>
    <p:sldId id="1611" r:id="rId92"/>
    <p:sldId id="1612" r:id="rId93"/>
    <p:sldId id="1613" r:id="rId94"/>
    <p:sldId id="1614" r:id="rId95"/>
    <p:sldId id="1615" r:id="rId96"/>
    <p:sldId id="1616" r:id="rId97"/>
    <p:sldId id="1617" r:id="rId98"/>
    <p:sldId id="1618" r:id="rId99"/>
    <p:sldId id="1619" r:id="rId100"/>
    <p:sldId id="1620" r:id="rId101"/>
    <p:sldId id="1621" r:id="rId102"/>
    <p:sldId id="1622" r:id="rId103"/>
    <p:sldId id="1623" r:id="rId104"/>
    <p:sldId id="1624" r:id="rId105"/>
    <p:sldId id="1625" r:id="rId106"/>
    <p:sldId id="1626" r:id="rId107"/>
    <p:sldId id="1627" r:id="rId108"/>
    <p:sldId id="1628" r:id="rId109"/>
    <p:sldId id="1629" r:id="rId110"/>
    <p:sldId id="1630" r:id="rId111"/>
    <p:sldId id="1631" r:id="rId112"/>
    <p:sldId id="1632" r:id="rId113"/>
    <p:sldId id="1633" r:id="rId114"/>
    <p:sldId id="1634" r:id="rId115"/>
    <p:sldId id="1635" r:id="rId116"/>
    <p:sldId id="1636" r:id="rId117"/>
    <p:sldId id="1637" r:id="rId118"/>
    <p:sldId id="1638" r:id="rId119"/>
    <p:sldId id="1639" r:id="rId120"/>
    <p:sldId id="1640" r:id="rId121"/>
    <p:sldId id="1641" r:id="rId122"/>
    <p:sldId id="1642" r:id="rId123"/>
    <p:sldId id="1643" r:id="rId124"/>
    <p:sldId id="1674" r:id="rId125"/>
    <p:sldId id="1644" r:id="rId126"/>
    <p:sldId id="1645" r:id="rId127"/>
    <p:sldId id="1646" r:id="rId128"/>
    <p:sldId id="1647" r:id="rId129"/>
    <p:sldId id="1648" r:id="rId130"/>
    <p:sldId id="1649" r:id="rId131"/>
    <p:sldId id="1650" r:id="rId132"/>
    <p:sldId id="1651" r:id="rId133"/>
    <p:sldId id="1652" r:id="rId134"/>
    <p:sldId id="1653" r:id="rId135"/>
    <p:sldId id="1654" r:id="rId136"/>
    <p:sldId id="1655" r:id="rId137"/>
    <p:sldId id="1656" r:id="rId138"/>
    <p:sldId id="1657" r:id="rId139"/>
    <p:sldId id="1658" r:id="rId140"/>
    <p:sldId id="1659" r:id="rId141"/>
    <p:sldId id="1660" r:id="rId142"/>
    <p:sldId id="1661" r:id="rId143"/>
    <p:sldId id="1662" r:id="rId144"/>
    <p:sldId id="1663" r:id="rId145"/>
    <p:sldId id="1665" r:id="rId146"/>
    <p:sldId id="1664" r:id="rId147"/>
    <p:sldId id="1666" r:id="rId148"/>
    <p:sldId id="1667" r:id="rId149"/>
    <p:sldId id="1669" r:id="rId150"/>
    <p:sldId id="1671" r:id="rId151"/>
    <p:sldId id="1672" r:id="rId152"/>
    <p:sldId id="1673" r:id="rId153"/>
    <p:sldId id="1608" r:id="rId154"/>
    <p:sldId id="1571" r:id="rId155"/>
    <p:sldId id="1573" r:id="rId156"/>
    <p:sldId id="1574" r:id="rId157"/>
    <p:sldId id="1575" r:id="rId158"/>
    <p:sldId id="1576" r:id="rId159"/>
    <p:sldId id="1577" r:id="rId160"/>
    <p:sldId id="1578" r:id="rId161"/>
    <p:sldId id="1579" r:id="rId162"/>
    <p:sldId id="1580" r:id="rId163"/>
    <p:sldId id="1581" r:id="rId164"/>
    <p:sldId id="1582" r:id="rId165"/>
    <p:sldId id="1583" r:id="rId166"/>
    <p:sldId id="1584" r:id="rId167"/>
    <p:sldId id="1585" r:id="rId168"/>
    <p:sldId id="1586" r:id="rId169"/>
    <p:sldId id="1587" r:id="rId170"/>
    <p:sldId id="1588" r:id="rId171"/>
    <p:sldId id="1589" r:id="rId172"/>
    <p:sldId id="1590" r:id="rId173"/>
    <p:sldId id="1591" r:id="rId174"/>
    <p:sldId id="1592" r:id="rId175"/>
    <p:sldId id="1593" r:id="rId176"/>
    <p:sldId id="1594" r:id="rId177"/>
    <p:sldId id="1595" r:id="rId178"/>
    <p:sldId id="1596" r:id="rId179"/>
    <p:sldId id="1597" r:id="rId180"/>
    <p:sldId id="1598" r:id="rId181"/>
    <p:sldId id="1599" r:id="rId182"/>
    <p:sldId id="1600" r:id="rId183"/>
    <p:sldId id="1601" r:id="rId184"/>
    <p:sldId id="1602" r:id="rId185"/>
    <p:sldId id="1603" r:id="rId186"/>
    <p:sldId id="1604" r:id="rId187"/>
    <p:sldId id="1605" r:id="rId188"/>
    <p:sldId id="1606" r:id="rId189"/>
    <p:sldId id="1607" r:id="rId190"/>
    <p:sldId id="1570" r:id="rId191"/>
    <p:sldId id="1548" r:id="rId192"/>
    <p:sldId id="1549" r:id="rId193"/>
    <p:sldId id="1550" r:id="rId194"/>
    <p:sldId id="1551" r:id="rId195"/>
    <p:sldId id="1552" r:id="rId196"/>
    <p:sldId id="1553" r:id="rId197"/>
    <p:sldId id="1554" r:id="rId198"/>
    <p:sldId id="1555" r:id="rId199"/>
    <p:sldId id="1556" r:id="rId200"/>
    <p:sldId id="1557" r:id="rId201"/>
    <p:sldId id="1558" r:id="rId202"/>
    <p:sldId id="1559" r:id="rId203"/>
    <p:sldId id="1560" r:id="rId204"/>
    <p:sldId id="1561" r:id="rId205"/>
    <p:sldId id="1562" r:id="rId206"/>
    <p:sldId id="1563" r:id="rId207"/>
    <p:sldId id="1564" r:id="rId208"/>
    <p:sldId id="1565" r:id="rId209"/>
    <p:sldId id="1566" r:id="rId210"/>
    <p:sldId id="1567" r:id="rId211"/>
    <p:sldId id="1568" r:id="rId212"/>
    <p:sldId id="1569" r:id="rId213"/>
    <p:sldId id="1547" r:id="rId214"/>
    <p:sldId id="1526" r:id="rId215"/>
    <p:sldId id="1527" r:id="rId216"/>
    <p:sldId id="1528" r:id="rId217"/>
    <p:sldId id="1529" r:id="rId218"/>
    <p:sldId id="1530" r:id="rId219"/>
    <p:sldId id="1531" r:id="rId220"/>
    <p:sldId id="1532" r:id="rId221"/>
    <p:sldId id="1533" r:id="rId222"/>
    <p:sldId id="1534" r:id="rId223"/>
    <p:sldId id="1535" r:id="rId224"/>
    <p:sldId id="1536" r:id="rId225"/>
    <p:sldId id="1537" r:id="rId226"/>
    <p:sldId id="1538" r:id="rId227"/>
    <p:sldId id="1539" r:id="rId228"/>
    <p:sldId id="1540" r:id="rId229"/>
    <p:sldId id="1541" r:id="rId230"/>
    <p:sldId id="1542" r:id="rId231"/>
    <p:sldId id="1543" r:id="rId232"/>
    <p:sldId id="1544" r:id="rId233"/>
    <p:sldId id="1545" r:id="rId234"/>
    <p:sldId id="1546" r:id="rId235"/>
    <p:sldId id="1515" r:id="rId236"/>
    <p:sldId id="1516" r:id="rId237"/>
    <p:sldId id="1517" r:id="rId238"/>
    <p:sldId id="1518" r:id="rId239"/>
    <p:sldId id="1519" r:id="rId240"/>
    <p:sldId id="1520" r:id="rId241"/>
    <p:sldId id="1521" r:id="rId242"/>
    <p:sldId id="1522" r:id="rId243"/>
    <p:sldId id="1508" r:id="rId244"/>
    <p:sldId id="1523" r:id="rId245"/>
    <p:sldId id="1524" r:id="rId246"/>
    <p:sldId id="296" r:id="rId2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444" autoAdjust="0"/>
  </p:normalViewPr>
  <p:slideViewPr>
    <p:cSldViewPr snapToGrid="0">
      <p:cViewPr>
        <p:scale>
          <a:sx n="82" d="100"/>
          <a:sy n="82" d="100"/>
        </p:scale>
        <p:origin x="-78" y="2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presProps" Target="pres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6/11/2024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246.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638220" y="972778"/>
            <a:ext cx="7297738" cy="4452938"/>
          </a:xfrm>
          <a:prstGeom prst="rect">
            <a:avLst/>
          </a:prstGeom>
          <a:noFill/>
          <a:ln>
            <a:noFill/>
          </a:ln>
        </p:spPr>
      </p:pic>
      <p:sp>
        <p:nvSpPr>
          <p:cNvPr id="91" name="Shape 91"/>
          <p:cNvSpPr txBox="1"/>
          <p:nvPr/>
        </p:nvSpPr>
        <p:spPr>
          <a:xfrm>
            <a:off x="685800" y="2339975"/>
            <a:ext cx="7772400" cy="1919509"/>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LEJ LEJA</a:t>
            </a:r>
          </a:p>
          <a:p>
            <a:pPr algn="ctr">
              <a:lnSpc>
                <a:spcPct val="90000"/>
              </a:lnSpc>
            </a:pPr>
            <a:r>
              <a:rPr lang="es-CO" sz="2400" dirty="0" smtClean="0">
                <a:latin typeface="Bookman Old Style" pitchFamily="18" charset="0"/>
                <a:ea typeface="Calibri"/>
                <a:cs typeface="Calibri"/>
                <a:sym typeface="Calibri"/>
              </a:rPr>
              <a:t>Todos podemos ser Grandes Tzadik</a:t>
            </a:r>
          </a:p>
          <a:p>
            <a:pPr algn="ctr">
              <a:lnSpc>
                <a:spcPct val="90000"/>
              </a:lnSpc>
            </a:pPr>
            <a:r>
              <a:rPr lang="es-CO" sz="2400" dirty="0" smtClean="0">
                <a:latin typeface="Bookman Old Style" pitchFamily="18" charset="0"/>
                <a:ea typeface="Calibri"/>
                <a:cs typeface="Calibri"/>
                <a:sym typeface="Calibri"/>
              </a:rPr>
              <a:t>Fe y Fortaleza</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4618298"/>
            <a:ext cx="6400800" cy="1250067"/>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000" b="0" i="0" u="none" strike="noStrike" cap="none" dirty="0">
                <a:solidFill>
                  <a:srgbClr val="000000"/>
                </a:solidFill>
                <a:latin typeface="Bookman Old Style" pitchFamily="18" charset="0"/>
                <a:ea typeface="Calibri"/>
                <a:cs typeface="Calibri"/>
                <a:sym typeface="Calibri"/>
              </a:rPr>
              <a:t>Por: Eliyahu </a:t>
            </a:r>
            <a:r>
              <a:rPr lang="es-ES" sz="2000" b="0" i="0" u="none" strike="noStrike" cap="none" dirty="0" smtClean="0">
                <a:solidFill>
                  <a:srgbClr val="000000"/>
                </a:solidFill>
                <a:latin typeface="Bookman Old Style" pitchFamily="18" charset="0"/>
                <a:ea typeface="Calibri"/>
                <a:cs typeface="Calibri"/>
                <a:sym typeface="Calibri"/>
              </a:rPr>
              <a:t>BaYona</a:t>
            </a:r>
            <a:endParaRPr sz="1050" dirty="0">
              <a:latin typeface="Bookman Old Style" pitchFamily="18" charset="0"/>
            </a:endParaRPr>
          </a:p>
          <a:p>
            <a:pPr marL="0" marR="0" lvl="0" indent="0" algn="ctr" rtl="0">
              <a:spcBef>
                <a:spcPts val="800"/>
              </a:spcBef>
              <a:spcAft>
                <a:spcPts val="0"/>
              </a:spcAft>
              <a:buNone/>
            </a:pPr>
            <a:r>
              <a:rPr lang="es-ES" sz="2000" b="0" i="0" u="none" strike="noStrike" cap="none" dirty="0">
                <a:solidFill>
                  <a:srgbClr val="000000"/>
                </a:solidFill>
                <a:latin typeface="Bookman Old Style" pitchFamily="18" charset="0"/>
                <a:ea typeface="Calibri"/>
                <a:cs typeface="Calibri"/>
                <a:sym typeface="Calibri"/>
              </a:rPr>
              <a:t>Director Shalom Haverim Org</a:t>
            </a:r>
            <a:endParaRPr sz="1050" dirty="0">
              <a:latin typeface="Bookman Old Style" pitchFamily="18" charset="0"/>
            </a:endParaRPr>
          </a:p>
          <a:p>
            <a:pPr marL="0" marR="0" lvl="0" indent="0" algn="ctr" rtl="0">
              <a:spcBef>
                <a:spcPts val="800"/>
              </a:spcBef>
              <a:spcAft>
                <a:spcPts val="0"/>
              </a:spcAft>
              <a:buNone/>
            </a:pPr>
            <a:r>
              <a:rPr lang="es-ES" sz="2000" b="0" i="0" u="none" strike="noStrike" cap="none" dirty="0">
                <a:solidFill>
                  <a:srgbClr val="000000"/>
                </a:solidFill>
                <a:latin typeface="Bookman Old Style" pitchFamily="18" charset="0"/>
                <a:ea typeface="Calibri"/>
                <a:cs typeface="Calibri"/>
                <a:sym typeface="Calibri"/>
              </a:rPr>
              <a:t>New York</a:t>
            </a:r>
            <a:endParaRPr sz="20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2051" name="Picture 3"/>
          <p:cNvPicPr>
            <a:picLocks noChangeAspect="1" noChangeArrowheads="1"/>
          </p:cNvPicPr>
          <p:nvPr/>
        </p:nvPicPr>
        <p:blipFill>
          <a:blip r:embed="rId5"/>
          <a:srcRect/>
          <a:stretch>
            <a:fillRect/>
          </a:stretch>
        </p:blipFill>
        <p:spPr bwMode="auto">
          <a:xfrm>
            <a:off x="7383326" y="5918200"/>
            <a:ext cx="1684474" cy="787400"/>
          </a:xfrm>
          <a:prstGeom prst="rect">
            <a:avLst/>
          </a:prstGeom>
          <a:noFill/>
          <a:ln w="9525">
            <a:noFill/>
            <a:miter lim="800000"/>
            <a:headEnd/>
            <a:tailEnd/>
          </a:ln>
        </p:spPr>
      </p:pic>
      <p:pic>
        <p:nvPicPr>
          <p:cNvPr id="11" name="Picture 2"/>
          <p:cNvPicPr>
            <a:picLocks noChangeAspect="1" noChangeArrowheads="1"/>
          </p:cNvPicPr>
          <p:nvPr/>
        </p:nvPicPr>
        <p:blipFill>
          <a:blip r:embed="rId6"/>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36617" y="1099603"/>
            <a:ext cx="8409653" cy="540537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12: 1 - 17: 27  -Yeshayahu </a:t>
            </a:r>
            <a:r>
              <a:rPr lang="en-US" sz="2400" b="1" dirty="0" smtClean="0">
                <a:latin typeface="Bookman Old Style" pitchFamily="18" charset="0"/>
              </a:rPr>
              <a:t>40:27 - 41:16</a:t>
            </a:r>
            <a:endParaRPr lang="es-CO" sz="2400" b="1" dirty="0" smtClean="0">
              <a:latin typeface="Bookman Old Style" pitchFamily="18" charset="0"/>
            </a:endParaRPr>
          </a:p>
          <a:p>
            <a:r>
              <a:rPr lang="en-US" b="1" dirty="0" smtClean="0">
                <a:latin typeface="Bookman Old Style" pitchFamily="18" charset="0"/>
              </a:rPr>
              <a:t>12:1</a:t>
            </a:r>
            <a:r>
              <a:rPr lang="en-US" dirty="0" smtClean="0">
                <a:latin typeface="Bookman Old Style" pitchFamily="18" charset="0"/>
              </a:rPr>
              <a:t>   </a:t>
            </a:r>
            <a:r>
              <a:rPr lang="es-ES" dirty="0" smtClean="0">
                <a:latin typeface="Bookman Old Style" pitchFamily="18" charset="0"/>
              </a:rPr>
              <a:t>Y Saray, mujer de Avram, no le dio hijos, y ella tenía una sierva egipcia, y (era) su nombre Hagar.</a:t>
            </a:r>
          </a:p>
          <a:p>
            <a:r>
              <a:rPr lang="es-ES" b="1" dirty="0" smtClean="0">
                <a:latin typeface="Bookman Old Style" pitchFamily="18" charset="0"/>
              </a:rPr>
              <a:t/>
            </a:r>
            <a:br>
              <a:rPr lang="es-ES" b="1" dirty="0" smtClean="0">
                <a:latin typeface="Bookman Old Style" pitchFamily="18" charset="0"/>
              </a:rPr>
            </a:br>
            <a:r>
              <a:rPr lang="es-ES" b="1" dirty="0" err="1" smtClean="0">
                <a:latin typeface="Bookman Old Style" pitchFamily="18" charset="0"/>
              </a:rPr>
              <a:t>VeSaray</a:t>
            </a:r>
            <a:r>
              <a:rPr lang="es-ES" b="1" dirty="0" smtClean="0">
                <a:latin typeface="Bookman Old Style" pitchFamily="18" charset="0"/>
              </a:rPr>
              <a:t> eshet Avram lo </a:t>
            </a:r>
            <a:r>
              <a:rPr lang="es-ES" b="1" dirty="0" err="1" smtClean="0">
                <a:latin typeface="Bookman Old Style" pitchFamily="18" charset="0"/>
              </a:rPr>
              <a:t>yaledah</a:t>
            </a:r>
            <a:r>
              <a:rPr lang="es-ES" b="1" dirty="0" smtClean="0">
                <a:latin typeface="Bookman Old Style" pitchFamily="18" charset="0"/>
              </a:rPr>
              <a:t> lo </a:t>
            </a:r>
            <a:r>
              <a:rPr lang="es-ES" b="1" dirty="0" err="1" smtClean="0">
                <a:latin typeface="Bookman Old Style" pitchFamily="18" charset="0"/>
              </a:rPr>
              <a:t>velah</a:t>
            </a:r>
            <a:r>
              <a:rPr lang="es-ES" b="1" dirty="0" smtClean="0">
                <a:latin typeface="Bookman Old Style" pitchFamily="18" charset="0"/>
              </a:rPr>
              <a:t> </a:t>
            </a:r>
            <a:r>
              <a:rPr lang="es-ES" b="1" dirty="0" err="1" smtClean="0">
                <a:latin typeface="Bookman Old Style" pitchFamily="18" charset="0"/>
              </a:rPr>
              <a:t>shifjah</a:t>
            </a:r>
            <a:r>
              <a:rPr lang="es-ES" b="1" dirty="0" smtClean="0">
                <a:latin typeface="Bookman Old Style" pitchFamily="18" charset="0"/>
              </a:rPr>
              <a:t> </a:t>
            </a:r>
            <a:r>
              <a:rPr lang="es-ES" b="1" dirty="0" err="1" smtClean="0">
                <a:latin typeface="Bookman Old Style" pitchFamily="18" charset="0"/>
              </a:rPr>
              <a:t>Mitsrit</a:t>
            </a:r>
            <a:r>
              <a:rPr lang="es-ES" b="1" dirty="0" smtClean="0">
                <a:latin typeface="Bookman Old Style" pitchFamily="18" charset="0"/>
              </a:rPr>
              <a:t> </a:t>
            </a:r>
            <a:r>
              <a:rPr lang="es-ES" b="1" dirty="0" err="1" smtClean="0">
                <a:latin typeface="Bookman Old Style" pitchFamily="18" charset="0"/>
              </a:rPr>
              <a:t>ushmah</a:t>
            </a:r>
            <a:r>
              <a:rPr lang="es-ES" b="1" dirty="0" smtClean="0">
                <a:latin typeface="Bookman Old Style" pitchFamily="18" charset="0"/>
              </a:rPr>
              <a:t> Hagar.</a:t>
            </a:r>
            <a:endParaRPr lang="es-ES" dirty="0" smtClean="0">
              <a:latin typeface="Bookman Old Style" pitchFamily="18" charset="0"/>
            </a:endParaRP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12: 1 - 17: 27  -Yeshayahu </a:t>
            </a:r>
            <a:r>
              <a:rPr lang="en-US" sz="2400" b="1" dirty="0" smtClean="0">
                <a:latin typeface="Bookman Old Style" pitchFamily="18" charset="0"/>
              </a:rPr>
              <a:t>40:27 - 41:16</a:t>
            </a:r>
            <a:endParaRPr lang="es-CO" sz="2400" b="1" dirty="0" smtClean="0">
              <a:latin typeface="Bookman Old Style" pitchFamily="18" charset="0"/>
            </a:endParaRPr>
          </a:p>
          <a:p>
            <a:r>
              <a:rPr lang="es-MX" dirty="0" smtClean="0">
                <a:latin typeface="Bookman Old Style" pitchFamily="18" charset="0"/>
              </a:rPr>
              <a:t>Abram y Sarai siguen el llamado de Dios para viajar a Canaán, donde se afirma el pacto entre Dios y Abraham.</a:t>
            </a:r>
            <a:endParaRPr lang="en-US" dirty="0" smtClean="0">
              <a:latin typeface="Bookman Old Style" pitchFamily="18" charset="0"/>
            </a:endParaRPr>
          </a:p>
          <a:p>
            <a:r>
              <a:rPr lang="es-MX" sz="1400" dirty="0" smtClean="0">
                <a:latin typeface="Bookman Old Style" pitchFamily="18" charset="0"/>
              </a:rPr>
              <a:t> Fuente: NANCY REUBEN GREENFIELD</a:t>
            </a:r>
          </a:p>
          <a:p>
            <a:endParaRPr lang="en-US" sz="1400" dirty="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Dios le dijo a Abram: “Sal de tu tierra natal a la tierra que te mostraré. Haré de ti una gran nación y te bendeciré y haré que tu nombre sea grandioso. Bendeciré a los que te bendigan y maldeciré a los que te maldigan. Todas las familias de la tierra serán bendecidas por medio de ti ”.</a:t>
            </a:r>
            <a:endParaRPr lang="en-US" dirty="0" smtClean="0">
              <a:latin typeface="Bookman Old Style" pitchFamily="18" charset="0"/>
            </a:endParaRPr>
          </a:p>
          <a:p>
            <a:endParaRPr lang="en-US" sz="1400" dirty="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Entonces Abram fue como Dios le había hablado. </a:t>
            </a:r>
          </a:p>
          <a:p>
            <a:r>
              <a:rPr lang="es-MX" dirty="0" smtClean="0">
                <a:latin typeface="Bookman Old Style" pitchFamily="18" charset="0"/>
              </a:rPr>
              <a:t>Abram tenía 75 años cuando tomó a su esposa Sarai y al hijo de su hermano Lot y todas sus posesiones y se fue a Canaán. Dios se le apareció a Abram y le dijo: "A tu descendencia le daré esta tierra".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Abram construyó, en </a:t>
            </a:r>
            <a:r>
              <a:rPr lang="es-MX" sz="2800" dirty="0" err="1" smtClean="0">
                <a:latin typeface="Bookman Old Style" pitchFamily="18" charset="0"/>
              </a:rPr>
              <a:t>Moreh</a:t>
            </a:r>
            <a:r>
              <a:rPr lang="es-MX" sz="2800" dirty="0" smtClean="0">
                <a:latin typeface="Bookman Old Style" pitchFamily="18" charset="0"/>
              </a:rPr>
              <a:t> y Bet-El, altares a Dios e invocó a Dios por Nombre.</a:t>
            </a:r>
            <a:endParaRPr lang="en-US" sz="2800" dirty="0" smtClean="0">
              <a:latin typeface="Bookman Old Style" pitchFamily="18" charset="0"/>
            </a:endParaRPr>
          </a:p>
          <a:p>
            <a:r>
              <a:rPr lang="es-MX" sz="2800" dirty="0" smtClean="0">
                <a:latin typeface="Bookman Old Style" pitchFamily="18" charset="0"/>
              </a:rPr>
              <a:t>Abram viajó hacia el sur, pero hubo hambre en la tierra y terminó en Egipto. </a:t>
            </a:r>
          </a:p>
          <a:p>
            <a:r>
              <a:rPr lang="es-MX" sz="2800" dirty="0" smtClean="0">
                <a:latin typeface="Bookman Old Style" pitchFamily="18" charset="0"/>
              </a:rPr>
              <a:t>Cuando estaban a punto de entrar a Egipto, Abram le dijo a su esposa Sarai: “Mira, eres una mujer hermosa y sucederá en Egipto que me matarán porque eres mi esposa.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Por lo tanto, di que eres mi hermana para que me mantengan con vida ".</a:t>
            </a:r>
          </a:p>
          <a:p>
            <a:r>
              <a:rPr lang="es-MX" sz="2800" dirty="0" smtClean="0">
                <a:latin typeface="Bookman Old Style" pitchFamily="18" charset="0"/>
              </a:rPr>
              <a:t>Sucedió que cuando los egipcios vieron a la bella mujer Sarai, fue alabado por el faraón. Sarai fue llevada a la casa del faraón. </a:t>
            </a:r>
          </a:p>
          <a:p>
            <a:r>
              <a:rPr lang="es-MX" sz="2800" dirty="0" smtClean="0">
                <a:latin typeface="Bookman Old Style" pitchFamily="18" charset="0"/>
              </a:rPr>
              <a:t>El faraón le mostró amabilidad a Abram por el bien de la bella mujer y le dio animales y sirvientes.</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12: 1 - 17: 27  -Yeshayahu </a:t>
            </a:r>
            <a:r>
              <a:rPr lang="en-US" sz="1800" b="1" dirty="0" smtClean="0">
                <a:latin typeface="Bookman Old Style" pitchFamily="18" charset="0"/>
              </a:rPr>
              <a:t>40:27 - 41:16</a:t>
            </a:r>
            <a:endParaRPr lang="es-CO" sz="1800" b="1" dirty="0" smtClean="0">
              <a:latin typeface="Bookman Old Style" pitchFamily="18" charset="0"/>
            </a:endParaRPr>
          </a:p>
          <a:p>
            <a:r>
              <a:rPr lang="es-MX" dirty="0" smtClean="0">
                <a:latin typeface="Bookman Old Style" pitchFamily="18" charset="0"/>
              </a:rPr>
              <a:t>Entonces Dios golpeó al Faraón con grandes plagas a causa de Sarai, la esposa de Abram. </a:t>
            </a:r>
          </a:p>
          <a:p>
            <a:r>
              <a:rPr lang="es-MX" dirty="0" smtClean="0">
                <a:latin typeface="Bookman Old Style" pitchFamily="18" charset="0"/>
              </a:rPr>
              <a:t>Y el Faraón llamó a Abram y le dijo: “¿Qué me has hecho? ¿Por qué dijiste que era tu hermana, incluso cuando la tomé como mi esposa? Toma a tu esposa y vete.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Abram se fue con Sarai y todas sus posesiones fuera de Egipto. </a:t>
            </a:r>
          </a:p>
          <a:p>
            <a:r>
              <a:rPr lang="es-MX" sz="2800" dirty="0" smtClean="0">
                <a:latin typeface="Bookman Old Style" pitchFamily="18" charset="0"/>
              </a:rPr>
              <a:t>Ahora Abram era muy rico en rebaños, plata y oro, y Lot también tenía rebaños. </a:t>
            </a:r>
          </a:p>
          <a:p>
            <a:r>
              <a:rPr lang="es-MX" sz="2800" dirty="0" smtClean="0">
                <a:latin typeface="Bookman Old Style" pitchFamily="18" charset="0"/>
              </a:rPr>
              <a:t>Dado que la tierra no podía mantenerlos a ambos y Abram no quería conflictos entre ellos, le dijo a Lot que eligiera su preferencia.</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Lot se fue a asentar en la tierra de Jordania, cerca de Sodoma, que estaba llena de maldad. </a:t>
            </a:r>
          </a:p>
          <a:p>
            <a:r>
              <a:rPr lang="es-MX" sz="2800" dirty="0" smtClean="0">
                <a:latin typeface="Bookman Old Style" pitchFamily="18" charset="0"/>
              </a:rPr>
              <a:t>Abram habitó en Hebrón, donde construyó un altar a Dios.</a:t>
            </a:r>
          </a:p>
          <a:p>
            <a:r>
              <a:rPr lang="es-MX" sz="2800" dirty="0" smtClean="0">
                <a:latin typeface="Bookman Old Style" pitchFamily="18" charset="0"/>
              </a:rPr>
              <a:t>La guerra entre los Reyes llevó a la captura de las posesiones de Sodoma y Gomorra y su gente, incluido Lot, el sobrino de Abram.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Abram va a la batalla para rescatar a Lot y sale victorioso, recuperando todo, incluidos Sodoma y Gomorra. </a:t>
            </a:r>
          </a:p>
          <a:p>
            <a:r>
              <a:rPr lang="es-MX" sz="2800" dirty="0" smtClean="0">
                <a:latin typeface="Bookman Old Style" pitchFamily="18" charset="0"/>
              </a:rPr>
              <a:t>Abram descarta todo el botín, excepto lo que se le debe a él y a sus hombres.</a:t>
            </a:r>
          </a:p>
          <a:p>
            <a:r>
              <a:rPr lang="es-MX" sz="2800" dirty="0" smtClean="0">
                <a:latin typeface="Bookman Old Style" pitchFamily="18" charset="0"/>
              </a:rPr>
              <a:t>Después de estos eventos, Abram en una visión escuchó las palabras de Dios. </a:t>
            </a: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12: 1 - 17: 27  -Yeshayahu </a:t>
            </a:r>
            <a:r>
              <a:rPr lang="en-US" sz="1800" b="1" dirty="0" smtClean="0">
                <a:latin typeface="Bookman Old Style" pitchFamily="18" charset="0"/>
              </a:rPr>
              <a:t>40:27 - 41:16</a:t>
            </a:r>
            <a:endParaRPr lang="es-CO" sz="1800" b="1" dirty="0" smtClean="0">
              <a:latin typeface="Bookman Old Style" pitchFamily="18" charset="0"/>
            </a:endParaRPr>
          </a:p>
          <a:p>
            <a:r>
              <a:rPr lang="es-MX" dirty="0" smtClean="0">
                <a:latin typeface="Bookman Old Style" pitchFamily="18" charset="0"/>
              </a:rPr>
              <a:t>Dios dijo: “No temas a Abram, porque yo soy un escudo para ti; tu recompensa es muy grande ". </a:t>
            </a:r>
          </a:p>
          <a:p>
            <a:r>
              <a:rPr lang="es-MX" dirty="0" smtClean="0">
                <a:latin typeface="Bookman Old Style" pitchFamily="18" charset="0"/>
              </a:rPr>
              <a:t>Abram dijo:" Señor, Dios, temo que no tendré hijos y, ¿a quién le daré mi herencia? “</a:t>
            </a:r>
            <a:endParaRPr lang="en-US" dirty="0" smtClean="0">
              <a:latin typeface="Bookman Old Style" pitchFamily="18" charset="0"/>
            </a:endParaRPr>
          </a:p>
          <a:p>
            <a:r>
              <a:rPr lang="es-MX" dirty="0" smtClean="0">
                <a:latin typeface="Bookman Old Style" pitchFamily="18" charset="0"/>
              </a:rPr>
              <a:t>Dios dijo: "Tendrás un hijo de tu propio lomo". </a:t>
            </a: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Dios llevó a Abram afuera y le dijo: "Mira al cielo y cuenta las estrellas. </a:t>
            </a:r>
          </a:p>
          <a:p>
            <a:r>
              <a:rPr lang="es-MX" sz="2800" dirty="0" smtClean="0">
                <a:latin typeface="Bookman Old Style" pitchFamily="18" charset="0"/>
              </a:rPr>
              <a:t>Vea si puede contarlos. </a:t>
            </a:r>
          </a:p>
          <a:p>
            <a:r>
              <a:rPr lang="es-MX" sz="2800" dirty="0" smtClean="0">
                <a:latin typeface="Bookman Old Style" pitchFamily="18" charset="0"/>
              </a:rPr>
              <a:t>Así de numerosos serán tus descendientes.</a:t>
            </a:r>
          </a:p>
          <a:p>
            <a:r>
              <a:rPr lang="es-MX" sz="2800" dirty="0" smtClean="0">
                <a:latin typeface="Bookman Old Style" pitchFamily="18" charset="0"/>
              </a:rPr>
              <a:t>Abram creía en Dios y en la caridad de Dios.</a:t>
            </a:r>
            <a:endParaRPr lang="en-US" sz="2800" dirty="0" smtClean="0">
              <a:latin typeface="Bookman Old Style" pitchFamily="18" charset="0"/>
            </a:endParaRPr>
          </a:p>
          <a:p>
            <a:r>
              <a:rPr lang="es-MX" sz="2800" dirty="0" smtClean="0">
                <a:latin typeface="Bookman Old Style" pitchFamily="18" charset="0"/>
              </a:rPr>
              <a:t> Un sueño oscuro se encuentra con Abram con Dios diciéndole: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“Un día tu nación será desconocida en una tierra y será esclavizada por 400 años. </a:t>
            </a:r>
          </a:p>
          <a:p>
            <a:r>
              <a:rPr lang="es-MX" dirty="0" smtClean="0">
                <a:latin typeface="Bookman Old Style" pitchFamily="18" charset="0"/>
              </a:rPr>
              <a:t>Pero juzgaré a sus opresores y liberaré a su nación y con gran riqueza.</a:t>
            </a:r>
            <a:endParaRPr lang="en-US" dirty="0" smtClean="0">
              <a:latin typeface="Bookman Old Style" pitchFamily="18" charset="0"/>
            </a:endParaRPr>
          </a:p>
          <a:p>
            <a:r>
              <a:rPr lang="es-MX" dirty="0" smtClean="0">
                <a:latin typeface="Bookman Old Style" pitchFamily="18" charset="0"/>
              </a:rPr>
              <a:t>Ahora Abram y Sarah estaban muy angustiados porque no tenían hijos.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Dios le dijo a Abram: “Mira hacia el cielo y cuenta las estrellas para ver qué tan grande será tu familia. </a:t>
            </a:r>
          </a:p>
          <a:p>
            <a:r>
              <a:rPr lang="es-MX" dirty="0" smtClean="0">
                <a:latin typeface="Bookman Old Style" pitchFamily="18" charset="0"/>
              </a:rPr>
              <a:t>Soy Dios quien te trajo a esta tierra para heredarla”. </a:t>
            </a:r>
          </a:p>
          <a:p>
            <a:r>
              <a:rPr lang="es-MX" dirty="0" smtClean="0">
                <a:latin typeface="Bookman Old Style" pitchFamily="18" charset="0"/>
              </a:rPr>
              <a:t>Dios le dio a Abraham marcas específicas de su territorio.</a:t>
            </a:r>
            <a:endParaRPr lang="en-US"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Ahora Sarai, la esposa de Abraham, no tenía hijos, pero sí tenía una sirvienta, </a:t>
            </a:r>
            <a:r>
              <a:rPr lang="es-MX" sz="2800" dirty="0" err="1" smtClean="0">
                <a:latin typeface="Bookman Old Style" pitchFamily="18" charset="0"/>
              </a:rPr>
              <a:t>Agar</a:t>
            </a:r>
            <a:r>
              <a:rPr lang="es-MX" sz="2800" dirty="0" smtClean="0">
                <a:latin typeface="Bookman Old Style" pitchFamily="18" charset="0"/>
              </a:rPr>
              <a:t>. </a:t>
            </a:r>
          </a:p>
          <a:p>
            <a:r>
              <a:rPr lang="es-MX" sz="2800" dirty="0" smtClean="0">
                <a:latin typeface="Bookman Old Style" pitchFamily="18" charset="0"/>
              </a:rPr>
              <a:t>Sarai le pidió a Abram que fuera a </a:t>
            </a:r>
            <a:r>
              <a:rPr lang="es-MX" sz="2800" dirty="0" err="1" smtClean="0">
                <a:latin typeface="Bookman Old Style" pitchFamily="18" charset="0"/>
              </a:rPr>
              <a:t>Agar</a:t>
            </a:r>
            <a:r>
              <a:rPr lang="es-MX" sz="2800" dirty="0" smtClean="0">
                <a:latin typeface="Bookman Old Style" pitchFamily="18" charset="0"/>
              </a:rPr>
              <a:t> para que pudiera darle a luz un hijo. </a:t>
            </a:r>
          </a:p>
          <a:p>
            <a:r>
              <a:rPr lang="es-MX" sz="2800" dirty="0" smtClean="0">
                <a:latin typeface="Bookman Old Style" pitchFamily="18" charset="0"/>
              </a:rPr>
              <a:t>Después de que Hagar concibió, actuó como si Sarai ya no fuera importante.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12: 1 - 17: 27  -Yeshayahu </a:t>
            </a:r>
            <a:r>
              <a:rPr lang="en-US" sz="2000" b="1" dirty="0" smtClean="0">
                <a:latin typeface="Bookman Old Style" pitchFamily="18" charset="0"/>
              </a:rPr>
              <a:t>40:27 - 41:16</a:t>
            </a:r>
            <a:endParaRPr lang="es-CO" sz="2000" b="1" dirty="0" smtClean="0">
              <a:latin typeface="Bookman Old Style" pitchFamily="18" charset="0"/>
            </a:endParaRPr>
          </a:p>
          <a:p>
            <a:r>
              <a:rPr lang="es-MX" dirty="0" smtClean="0">
                <a:latin typeface="Bookman Old Style" pitchFamily="18" charset="0"/>
              </a:rPr>
              <a:t>Sarai se quejó con Abraham, quien le dijo a Sarai que hiciera lo que sea bueno a sus ojos. </a:t>
            </a:r>
          </a:p>
          <a:p>
            <a:r>
              <a:rPr lang="es-MX" dirty="0" smtClean="0">
                <a:latin typeface="Bookman Old Style" pitchFamily="18" charset="0"/>
              </a:rPr>
              <a:t>Entonces Sarai humilló a </a:t>
            </a:r>
            <a:r>
              <a:rPr lang="es-MX" dirty="0" err="1" smtClean="0">
                <a:latin typeface="Bookman Old Style" pitchFamily="18" charset="0"/>
              </a:rPr>
              <a:t>Agar</a:t>
            </a:r>
            <a:r>
              <a:rPr lang="es-MX" dirty="0" smtClean="0">
                <a:latin typeface="Bookman Old Style" pitchFamily="18" charset="0"/>
              </a:rPr>
              <a:t> y Hagar huyó de ella.</a:t>
            </a:r>
          </a:p>
          <a:p>
            <a:r>
              <a:rPr lang="es-MX" dirty="0" smtClean="0">
                <a:latin typeface="Bookman Old Style" pitchFamily="18" charset="0"/>
              </a:rPr>
              <a:t>Un ángel de Dios encontró a </a:t>
            </a:r>
            <a:r>
              <a:rPr lang="es-MX" dirty="0" err="1" smtClean="0">
                <a:latin typeface="Bookman Old Style" pitchFamily="18" charset="0"/>
              </a:rPr>
              <a:t>Agar</a:t>
            </a:r>
            <a:r>
              <a:rPr lang="es-MX" dirty="0" smtClean="0">
                <a:latin typeface="Bookman Old Style" pitchFamily="18" charset="0"/>
              </a:rPr>
              <a:t> embarazada junto a un manantial de agua en el desierto.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El ángel de Dios dijo: "Regresa y preséntate a Sarai. </a:t>
            </a:r>
          </a:p>
          <a:p>
            <a:r>
              <a:rPr lang="es-MX" dirty="0" smtClean="0">
                <a:latin typeface="Bookman Old Style" pitchFamily="18" charset="0"/>
              </a:rPr>
              <a:t>Haré a tu familia tan numerosa que no podrás contarla. </a:t>
            </a:r>
          </a:p>
          <a:p>
            <a:r>
              <a:rPr lang="es-MX" dirty="0" smtClean="0">
                <a:latin typeface="Bookman Old Style" pitchFamily="18" charset="0"/>
              </a:rPr>
              <a:t>Tendrás un hijo. Nómbralo Ismael porque Dios ha escuchado tus sufrimientos.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Será un rebelde y tendrá su mano contra cada hombre y la mano de cada hombre contra él. </a:t>
            </a:r>
          </a:p>
          <a:p>
            <a:r>
              <a:rPr lang="es-MX" sz="2800" dirty="0" smtClean="0">
                <a:latin typeface="Bookman Old Style" pitchFamily="18" charset="0"/>
              </a:rPr>
              <a:t>Ocupará su lugar sobre todos sus hermanos.</a:t>
            </a:r>
            <a:endParaRPr lang="en-US" sz="2800" dirty="0" smtClean="0">
              <a:latin typeface="Bookman Old Style" pitchFamily="18" charset="0"/>
            </a:endParaRPr>
          </a:p>
          <a:p>
            <a:r>
              <a:rPr lang="es-MX" sz="2800" dirty="0" err="1" smtClean="0">
                <a:latin typeface="Bookman Old Style" pitchFamily="18" charset="0"/>
              </a:rPr>
              <a:t>Agar</a:t>
            </a:r>
            <a:r>
              <a:rPr lang="es-MX" sz="2800" dirty="0" smtClean="0">
                <a:latin typeface="Bookman Old Style" pitchFamily="18" charset="0"/>
              </a:rPr>
              <a:t> dijo: "Tú eres el Dios de la visión". </a:t>
            </a:r>
          </a:p>
          <a:p>
            <a:r>
              <a:rPr lang="es-MX" sz="2800" dirty="0" smtClean="0">
                <a:latin typeface="Bookman Old Style" pitchFamily="18" charset="0"/>
              </a:rPr>
              <a:t>Ismael nació cuando Abram tenía 86 años.</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Cuando Abraham tenía 99 años, Dios dijo: “Deseo establecer mi pacto entre tú y yo. </a:t>
            </a:r>
          </a:p>
          <a:p>
            <a:r>
              <a:rPr lang="es-MX" dirty="0" smtClean="0">
                <a:latin typeface="Bookman Old Style" pitchFamily="18" charset="0"/>
              </a:rPr>
              <a:t>Te convertirás en padre de la multitud de las naciones. </a:t>
            </a:r>
          </a:p>
          <a:p>
            <a:r>
              <a:rPr lang="es-MX" dirty="0" smtClean="0">
                <a:latin typeface="Bookman Old Style" pitchFamily="18" charset="0"/>
              </a:rPr>
              <a:t>Te haré extremadamente fructífero. Los reyes saldrán de tu nación.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Este pacto será para ti y tus descendientes después de ti por todas las generaciones como un pacto eterno. </a:t>
            </a:r>
          </a:p>
          <a:p>
            <a:r>
              <a:rPr lang="es-MX" dirty="0" smtClean="0">
                <a:latin typeface="Bookman Old Style" pitchFamily="18" charset="0"/>
              </a:rPr>
              <a:t>Ahora te daré la tierra de Canaán como una posesión eterna y seré Dios para ti y tus descendientes, pero tú también debes guardar Mi pacto.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Todos los hombres entre ustedes serán circuncidados a la edad de ocho días, incluidos todos los hombres que nacen en la casa o se adquieren con dinero de cualquier extraño. </a:t>
            </a:r>
          </a:p>
          <a:p>
            <a:r>
              <a:rPr lang="es-MX" dirty="0" smtClean="0">
                <a:latin typeface="Bookman Old Style" pitchFamily="18" charset="0"/>
              </a:rPr>
              <a:t>Mi pacto estará así en tu carne como un pacto eterno ".</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Además, Dios le dijo a Abraham: “No llamarás a tu esposa Sarai porque se llama Sara. </a:t>
            </a:r>
          </a:p>
          <a:p>
            <a:r>
              <a:rPr lang="es-MX" dirty="0" smtClean="0">
                <a:latin typeface="Bookman Old Style" pitchFamily="18" charset="0"/>
              </a:rPr>
              <a:t>La bendeciré y ya te he nombrado un hijo de ella. </a:t>
            </a:r>
          </a:p>
          <a:p>
            <a:r>
              <a:rPr lang="es-MX" dirty="0" smtClean="0">
                <a:latin typeface="Bookman Old Style" pitchFamily="18" charset="0"/>
              </a:rPr>
              <a:t>La bendeciré y reyes de naciones descenderán de ella.</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Y Abraham cayó de bruces y se rió y se dijo en su corazón: "¿Nacerá un hijo de un hombre de cien años o dará a luz Sara, que tiene 90 años?"</a:t>
            </a:r>
            <a:endParaRPr lang="en-US" dirty="0" smtClean="0">
              <a:latin typeface="Bookman Old Style" pitchFamily="18" charset="0"/>
            </a:endParaRPr>
          </a:p>
          <a:p>
            <a:r>
              <a:rPr lang="es-MX" dirty="0" smtClean="0">
                <a:latin typeface="Bookman Old Style" pitchFamily="18" charset="0"/>
              </a:rPr>
              <a:t>Entonces Abraham le dijo a Dios: "Oh, que Ismael pueda vivir delante de Tu semblante".</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Pero Dios dijo: “No es así, Sara dará a luz un hijo a quien llamarás Isaac. </a:t>
            </a:r>
          </a:p>
          <a:p>
            <a:r>
              <a:rPr lang="es-MX" sz="2800" dirty="0" smtClean="0">
                <a:latin typeface="Bookman Old Style" pitchFamily="18" charset="0"/>
              </a:rPr>
              <a:t>Con él mantendré mi pacto. En cuanto a Ismael, ya lo he bendecido y lo haré fructífero y lo multiplicaré en exceso. </a:t>
            </a:r>
          </a:p>
          <a:p>
            <a:r>
              <a:rPr lang="es-MX" sz="2800" dirty="0" smtClean="0">
                <a:latin typeface="Bookman Old Style" pitchFamily="18" charset="0"/>
              </a:rPr>
              <a:t>Engendrará 12 príncipes y lo nombraré para ser una gran nación. Pero mi pacto es con Isaac ".</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Cuando Dios se fue de Abraham, ese mismo día Abraham tomó a su hijo Ismael y a todos los miembros varones de su casa y siervos. </a:t>
            </a:r>
          </a:p>
          <a:p>
            <a:r>
              <a:rPr lang="es-MX" dirty="0" smtClean="0">
                <a:latin typeface="Bookman Old Style" pitchFamily="18" charset="0"/>
              </a:rPr>
              <a:t>Él circuncidó la carne de sus prepucios y los suyos.</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b="1" dirty="0" smtClean="0">
                <a:solidFill>
                  <a:srgbClr val="FF0000"/>
                </a:solidFill>
                <a:latin typeface="Bookman Old Style" pitchFamily="18" charset="0"/>
              </a:rPr>
              <a:t>Todos Podemos ser Grandes Tzadik</a:t>
            </a:r>
            <a:endParaRPr lang="es-CO" b="1" dirty="0" smtClean="0">
              <a:solidFill>
                <a:srgbClr val="FF0000"/>
              </a:solidFill>
              <a:latin typeface="Bookman Old Style" pitchFamily="18" charset="0"/>
            </a:endParaRPr>
          </a:p>
          <a:p>
            <a:pPr>
              <a:buNone/>
            </a:pPr>
            <a:r>
              <a:rPr lang="es-ES" sz="2000" dirty="0" smtClean="0">
                <a:latin typeface="Bookman Old Style" pitchFamily="18" charset="0"/>
              </a:rPr>
              <a:t>De las notas del R. </a:t>
            </a:r>
            <a:r>
              <a:rPr lang="es-ES" sz="2000" dirty="0" smtClean="0">
                <a:latin typeface="Bookman Old Style" pitchFamily="18" charset="0"/>
              </a:rPr>
              <a:t>Moshe Hauer &amp; R. Mordejai Appel</a:t>
            </a:r>
            <a:endParaRPr lang="es-ES" sz="2000" dirty="0" smtClean="0">
              <a:latin typeface="Bookman Old Style" pitchFamily="18" charset="0"/>
            </a:endParaRPr>
          </a:p>
          <a:p>
            <a:pPr>
              <a:buNone/>
            </a:pPr>
            <a:r>
              <a:rPr lang="es-ES" sz="3100" dirty="0" smtClean="0">
                <a:latin typeface="Bookman Old Style" pitchFamily="18" charset="0"/>
              </a:rPr>
              <a:t>Abraham, el judío original y que define el mundo, vio más allá de las limitaciones. </a:t>
            </a:r>
            <a:endParaRPr lang="es-ES" sz="3100" dirty="0" smtClean="0">
              <a:latin typeface="Bookman Old Style" pitchFamily="18" charset="0"/>
            </a:endParaRPr>
          </a:p>
          <a:p>
            <a:pPr>
              <a:buNone/>
            </a:pPr>
            <a:r>
              <a:rPr lang="es-ES" sz="3100" dirty="0" smtClean="0">
                <a:latin typeface="Bookman Old Style" pitchFamily="18" charset="0"/>
              </a:rPr>
              <a:t>Para </a:t>
            </a:r>
            <a:r>
              <a:rPr lang="es-ES" sz="3100" dirty="0" smtClean="0">
                <a:latin typeface="Bookman Old Style" pitchFamily="18" charset="0"/>
              </a:rPr>
              <a:t>él, cada una de las personas malvadas de su tiempo representaba un tzadik potencial.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Sabía </a:t>
            </a:r>
            <a:r>
              <a:rPr lang="es-ES" sz="3100" dirty="0" smtClean="0">
                <a:latin typeface="Bookman Old Style" pitchFamily="18" charset="0"/>
              </a:rPr>
              <a:t>que la transformación que él había experimentado personalmente (llegar a Dios desde una familia de idolatría) estaba abierta a cualquier persona en cualquier lugar</a:t>
            </a:r>
            <a:r>
              <a:rPr lang="es-ES" sz="3100" dirty="0" smtClean="0">
                <a:latin typeface="Bookman Old Style" pitchFamily="18" charset="0"/>
              </a:rPr>
              <a:t>.</a:t>
            </a:r>
          </a:p>
          <a:p>
            <a:pPr>
              <a:buNone/>
            </a:pPr>
            <a:r>
              <a:rPr lang="es-ES" sz="3100" dirty="0" smtClean="0">
                <a:latin typeface="Bookman Old Style" pitchFamily="18" charset="0"/>
              </a:rPr>
              <a:t>Esto puede ser parte del contraste entre Abraham y Noaj. </a:t>
            </a:r>
            <a:endParaRPr lang="es-ES" sz="3100" dirty="0" smtClean="0">
              <a:latin typeface="Bookman Old Style" pitchFamily="18" charset="0"/>
            </a:endParaRPr>
          </a:p>
          <a:p>
            <a:pPr>
              <a:buNone/>
            </a:pPr>
            <a:r>
              <a:rPr lang="es-ES" sz="3100" dirty="0" smtClean="0">
                <a:latin typeface="Bookman Old Style" pitchFamily="18" charset="0"/>
              </a:rPr>
              <a:t>A </a:t>
            </a:r>
            <a:r>
              <a:rPr lang="es-ES" sz="3100" dirty="0" smtClean="0">
                <a:latin typeface="Bookman Old Style" pitchFamily="18" charset="0"/>
              </a:rPr>
              <a:t>Noaj se le dieron 120 años para construir el arca, </a:t>
            </a:r>
          </a:p>
          <a:p>
            <a:pPr>
              <a:buNone/>
            </a:pP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Esto le proporcionó el contexto y el apoyo perfecto para advertir, enseñar y atraer a sus contemporáneos inmorales para que siguieran un camino mejor </a:t>
            </a:r>
            <a:r>
              <a:rPr lang="es-ES" sz="2000" b="1" dirty="0" smtClean="0">
                <a:latin typeface="Bookman Old Style" pitchFamily="18" charset="0"/>
              </a:rPr>
              <a:t>(Rashi a Bereshit 6:14). </a:t>
            </a:r>
            <a:endParaRPr lang="es-ES" sz="3100" b="1" dirty="0" smtClean="0">
              <a:latin typeface="Bookman Old Style" pitchFamily="18" charset="0"/>
            </a:endParaRPr>
          </a:p>
          <a:p>
            <a:pPr>
              <a:buNone/>
            </a:pPr>
            <a:r>
              <a:rPr lang="es-ES" sz="3100" dirty="0" smtClean="0">
                <a:latin typeface="Bookman Old Style" pitchFamily="18" charset="0"/>
              </a:rPr>
              <a:t>Sin embargo, cuando llegó el diluvio, fueron solo él y su familia los que entraron en el arca.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No hubo </a:t>
            </a:r>
            <a:r>
              <a:rPr lang="es-ES" sz="3100" b="1" i="1" dirty="0" smtClean="0">
                <a:latin typeface="Bookman Old Style" pitchFamily="18" charset="0"/>
              </a:rPr>
              <a:t>nefesh asher asu</a:t>
            </a:r>
            <a:r>
              <a:rPr lang="es-ES" sz="3100" dirty="0" smtClean="0">
                <a:latin typeface="Bookman Old Style" pitchFamily="18" charset="0"/>
              </a:rPr>
              <a:t>, ninguna “alma que él hubiera transformado” para unirse a su familia y ser salvada de manera similar. </a:t>
            </a:r>
          </a:p>
          <a:p>
            <a:pPr>
              <a:buNone/>
            </a:pPr>
            <a:r>
              <a:rPr lang="es-ES" sz="3100" dirty="0" smtClean="0">
                <a:latin typeface="Bookman Old Style" pitchFamily="18" charset="0"/>
              </a:rPr>
              <a:t>El mundo de Noaj permaneció corrupto y necesitaba ser destruido por completo.</a:t>
            </a:r>
          </a:p>
          <a:p>
            <a:pPr>
              <a:buNone/>
            </a:pPr>
            <a:r>
              <a:rPr lang="es-ES" sz="3100" dirty="0" smtClean="0">
                <a:latin typeface="Bookman Old Style" pitchFamily="18" charset="0"/>
              </a:rPr>
              <a:t>Por otra parte, Abraham vivió en tiempos de degeneración similares, pero su mundo no fue destruido </a:t>
            </a:r>
            <a:r>
              <a:rPr lang="es-ES" sz="2000" b="1" dirty="0" smtClean="0">
                <a:latin typeface="Bookman Old Style" pitchFamily="18" charset="0"/>
              </a:rPr>
              <a:t>(Avot 5:2-3; ver Rashi allí). </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a:t>
            </a:r>
            <a:r>
              <a:rPr lang="es-ES" sz="3100" dirty="0" smtClean="0">
                <a:latin typeface="Bookman Old Style" pitchFamily="18" charset="0"/>
              </a:rPr>
              <a:t>cuidado, la guía y la enseñanza de Abraham trajeron Teshuvá al mundo y los ayudaron a evitar una catástrofe. </a:t>
            </a:r>
            <a:endParaRPr lang="es-ES" sz="3100" dirty="0" smtClean="0">
              <a:latin typeface="Bookman Old Style" pitchFamily="18" charset="0"/>
            </a:endParaRPr>
          </a:p>
          <a:p>
            <a:pPr>
              <a:buNone/>
            </a:pPr>
            <a:r>
              <a:rPr lang="es-ES" sz="3100" dirty="0" smtClean="0">
                <a:latin typeface="Bookman Old Style" pitchFamily="18" charset="0"/>
              </a:rPr>
              <a:t>Su </a:t>
            </a:r>
            <a:r>
              <a:rPr lang="es-ES" sz="3100" dirty="0" smtClean="0">
                <a:latin typeface="Bookman Old Style" pitchFamily="18" charset="0"/>
              </a:rPr>
              <a:t>familia incluía multitudes de personas cuyas vidas él y su esposa Sara habían transformado y moldeado, </a:t>
            </a:r>
            <a:r>
              <a:rPr lang="es-ES" sz="3100" b="1" i="1" dirty="0" smtClean="0">
                <a:latin typeface="Bookman Old Style" pitchFamily="18" charset="0"/>
              </a:rPr>
              <a:t>hanefesh asher asu beJarán </a:t>
            </a:r>
            <a:r>
              <a:rPr lang="es-ES" sz="2000" b="1" dirty="0" smtClean="0">
                <a:latin typeface="Bookman Old Style" pitchFamily="18" charset="0"/>
              </a:rPr>
              <a:t>(Bereshit 12:5).</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¿Qué hizo que Abraham tuviera tanto éxito donde Noaj había fracasado? </a:t>
            </a:r>
            <a:endParaRPr lang="es-ES" sz="3100" dirty="0" smtClean="0">
              <a:latin typeface="Bookman Old Style" pitchFamily="18" charset="0"/>
            </a:endParaRPr>
          </a:p>
          <a:p>
            <a:pPr>
              <a:buNone/>
            </a:pPr>
            <a:r>
              <a:rPr lang="es-ES" sz="3100" dirty="0" smtClean="0">
                <a:latin typeface="Bookman Old Style" pitchFamily="18" charset="0"/>
              </a:rPr>
              <a:t>Noaj </a:t>
            </a:r>
            <a:r>
              <a:rPr lang="es-ES" sz="3100" dirty="0" smtClean="0">
                <a:latin typeface="Bookman Old Style" pitchFamily="18" charset="0"/>
              </a:rPr>
              <a:t>era un </a:t>
            </a:r>
            <a:r>
              <a:rPr lang="es-ES" sz="3100" dirty="0" smtClean="0">
                <a:latin typeface="Bookman Old Style" pitchFamily="18" charset="0"/>
              </a:rPr>
              <a:t>FDN </a:t>
            </a:r>
            <a:r>
              <a:rPr lang="es-ES" sz="3100" dirty="0" smtClean="0">
                <a:latin typeface="Bookman Old Style" pitchFamily="18" charset="0"/>
              </a:rPr>
              <a:t>(Fiel desde el nacimiento). Fue el único que se mantuvo fiel mientras el mundo experimentaba un declive moral. Noaj se aferró a su fe con las uñas mientras veía a otros a su alrededor caer como moscas.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No </a:t>
            </a:r>
            <a:r>
              <a:rPr lang="es-ES" sz="2900" dirty="0" smtClean="0">
                <a:latin typeface="Bookman Old Style" pitchFamily="18" charset="0"/>
              </a:rPr>
              <a:t>tenía ningún paradigma ni imagen de cómo podría ser para alguien encontrar su camino de regreso. </a:t>
            </a:r>
            <a:endParaRPr lang="es-ES" sz="2900" dirty="0" smtClean="0">
              <a:latin typeface="Bookman Old Style" pitchFamily="18" charset="0"/>
            </a:endParaRPr>
          </a:p>
          <a:p>
            <a:pPr>
              <a:buNone/>
            </a:pPr>
            <a:r>
              <a:rPr lang="es-ES" sz="2900" dirty="0" smtClean="0">
                <a:latin typeface="Bookman Old Style" pitchFamily="18" charset="0"/>
              </a:rPr>
              <a:t>Abraham</a:t>
            </a:r>
            <a:r>
              <a:rPr lang="es-ES" sz="2900" dirty="0" smtClean="0">
                <a:latin typeface="Bookman Old Style" pitchFamily="18" charset="0"/>
              </a:rPr>
              <a:t>, por otro lado, era un Baal Teshuvá, un converso, que sabía por su propia experiencia que el pasado no es una prisión. Él aplicó ese optimismo a su visión de los demás, creyendo verdaderamente en aquellos a quienes estaba tratando de ayudar.</a:t>
            </a:r>
            <a:endParaRPr lang="es-ES" sz="29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Ese optimismo no se limita a aquellos que, como Avraham, habían recorrido ese camino ellos mismos. </a:t>
            </a:r>
            <a:endParaRPr lang="es-ES" sz="3100" dirty="0" smtClean="0">
              <a:latin typeface="Bookman Old Style" pitchFamily="18" charset="0"/>
            </a:endParaRPr>
          </a:p>
          <a:p>
            <a:pPr>
              <a:buNone/>
            </a:pPr>
            <a:r>
              <a:rPr lang="es-ES" sz="3100" dirty="0" smtClean="0">
                <a:latin typeface="Bookman Old Style" pitchFamily="18" charset="0"/>
              </a:rPr>
              <a:t>Cada </a:t>
            </a:r>
            <a:r>
              <a:rPr lang="es-ES" sz="3100" dirty="0" smtClean="0">
                <a:latin typeface="Bookman Old Style" pitchFamily="18" charset="0"/>
              </a:rPr>
              <a:t>uno de nosotros ha tenido la oportunidad de ver un crecimiento transformador en otros que han superado los desafíos de la fe y la observancia o el trauma y la adicción.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Debemos </a:t>
            </a:r>
            <a:r>
              <a:rPr lang="es-ES" sz="3000" dirty="0" smtClean="0">
                <a:latin typeface="Bookman Old Style" pitchFamily="18" charset="0"/>
              </a:rPr>
              <a:t>reconocer que esas historias no se limitan al individuo heroico, sino que representan la condición humana, el poder en cada alma para liberarse de las limitaciones pasadas. </a:t>
            </a:r>
            <a:endParaRPr lang="es-ES" sz="3000" dirty="0" smtClean="0">
              <a:latin typeface="Bookman Old Style" pitchFamily="18" charset="0"/>
            </a:endParaRPr>
          </a:p>
          <a:p>
            <a:pPr>
              <a:buNone/>
            </a:pPr>
            <a:r>
              <a:rPr lang="es-ES" sz="3000" dirty="0" smtClean="0">
                <a:latin typeface="Bookman Old Style" pitchFamily="18" charset="0"/>
              </a:rPr>
              <a:t>Todos </a:t>
            </a:r>
            <a:r>
              <a:rPr lang="es-ES" sz="3000" dirty="0" smtClean="0">
                <a:latin typeface="Bookman Old Style" pitchFamily="18" charset="0"/>
              </a:rPr>
              <a:t>podemos compartir el optimismo de Avraham sobre cada persona que conocemos, incluidos nosotros mismos, viendo su potencial ilimitado para el bien.</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Y HaShem le dijo a Avram: Vete de tu tierra, de tu lugar de nacimiento y de la casa de tu padre a la tierra que Yo te mostraré</a:t>
            </a:r>
            <a:r>
              <a:rPr lang="es-ES" sz="3100" dirty="0" smtClean="0">
                <a:latin typeface="Bookman Old Style" pitchFamily="18" charset="0"/>
              </a:rPr>
              <a:t>”.</a:t>
            </a:r>
          </a:p>
          <a:p>
            <a:pPr>
              <a:buNone/>
            </a:pPr>
            <a:r>
              <a:rPr lang="es-ES" sz="3100" dirty="0" smtClean="0">
                <a:latin typeface="Bookman Old Style" pitchFamily="18" charset="0"/>
              </a:rPr>
              <a:t>La </a:t>
            </a:r>
            <a:r>
              <a:rPr lang="es-ES" sz="3100" dirty="0" smtClean="0">
                <a:latin typeface="Bookman Old Style" pitchFamily="18" charset="0"/>
              </a:rPr>
              <a:t>ubicación de las palabras en la Torá nunca es casual. Hay muchos ejemplos a lo largo de la </a:t>
            </a:r>
            <a:r>
              <a:rPr lang="es-ES" sz="3100" dirty="0" smtClean="0">
                <a:latin typeface="Bookman Old Style" pitchFamily="18" charset="0"/>
              </a:rPr>
              <a:t>Gemará </a:t>
            </a:r>
            <a:r>
              <a:rPr lang="es-ES" sz="3100" dirty="0" smtClean="0">
                <a:latin typeface="Bookman Old Style" pitchFamily="18" charset="0"/>
              </a:rPr>
              <a:t>de que se hace una </a:t>
            </a:r>
            <a:r>
              <a:rPr lang="es-ES" sz="3100" dirty="0" smtClean="0">
                <a:latin typeface="Bookman Old Style" pitchFamily="18" charset="0"/>
              </a:rPr>
              <a:t>derashá </a:t>
            </a:r>
            <a:r>
              <a:rPr lang="es-ES" sz="3100" dirty="0" smtClean="0">
                <a:latin typeface="Bookman Old Style" pitchFamily="18" charset="0"/>
              </a:rPr>
              <a:t>en base a la </a:t>
            </a:r>
            <a:r>
              <a:rPr lang="es-ES" sz="3100" dirty="0" smtClean="0">
                <a:latin typeface="Bookman Old Style" pitchFamily="18" charset="0"/>
              </a:rPr>
              <a:t>s'mijut </a:t>
            </a:r>
            <a:r>
              <a:rPr lang="es-ES" sz="3100" dirty="0" smtClean="0">
                <a:latin typeface="Bookman Old Style" pitchFamily="18" charset="0"/>
              </a:rPr>
              <a:t>(yuxtaposición), preguntando: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a:t>
            </a:r>
            <a:r>
              <a:rPr lang="es-ES" sz="3100" dirty="0" smtClean="0">
                <a:latin typeface="Bookman Old Style" pitchFamily="18" charset="0"/>
              </a:rPr>
              <a:t>Por qué este pasuk estaba al lado de ese pasuk?" </a:t>
            </a:r>
            <a:endParaRPr lang="es-ES" sz="3100" dirty="0" smtClean="0">
              <a:latin typeface="Bookman Old Style" pitchFamily="18" charset="0"/>
            </a:endParaRPr>
          </a:p>
          <a:p>
            <a:pPr>
              <a:buNone/>
            </a:pPr>
            <a:r>
              <a:rPr lang="es-ES" sz="3100" dirty="0" smtClean="0">
                <a:latin typeface="Bookman Old Style" pitchFamily="18" charset="0"/>
              </a:rPr>
              <a:t>En </a:t>
            </a:r>
            <a:r>
              <a:rPr lang="es-ES" sz="3100" dirty="0" smtClean="0">
                <a:latin typeface="Bookman Old Style" pitchFamily="18" charset="0"/>
              </a:rPr>
              <a:t>ocasiones, la Guemará establece una halajá importante como resultado de ello y en otras ocasiones, un consejo práctico</a:t>
            </a:r>
            <a:r>
              <a:rPr lang="es-ES" sz="3100" dirty="0" smtClean="0">
                <a:latin typeface="Bookman Old Style" pitchFamily="18" charset="0"/>
              </a:rPr>
              <a:t>.</a:t>
            </a:r>
          </a:p>
          <a:p>
            <a:pPr>
              <a:buNone/>
            </a:pPr>
            <a:r>
              <a:rPr lang="es-ES" sz="3100" dirty="0" smtClean="0">
                <a:latin typeface="Bookman Old Style" pitchFamily="18" charset="0"/>
              </a:rPr>
              <a:t>Incluso cuando los dos pesukim están en diferentes </a:t>
            </a:r>
            <a:r>
              <a:rPr lang="es-ES" sz="3100" dirty="0" smtClean="0">
                <a:latin typeface="Bookman Old Style" pitchFamily="18" charset="0"/>
              </a:rPr>
              <a:t>parashot, </a:t>
            </a:r>
            <a:r>
              <a:rPr lang="es-ES" sz="3100" dirty="0" smtClean="0">
                <a:latin typeface="Bookman Old Style" pitchFamily="18" charset="0"/>
              </a:rPr>
              <a:t>seguimos buscando un denominador común.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a:t>
            </a:r>
            <a:r>
              <a:rPr lang="es-ES" sz="3100" dirty="0" smtClean="0">
                <a:latin typeface="Bookman Old Style" pitchFamily="18" charset="0"/>
              </a:rPr>
              <a:t>último </a:t>
            </a:r>
            <a:r>
              <a:rPr lang="es-ES" sz="3100" dirty="0" smtClean="0">
                <a:latin typeface="Bookman Old Style" pitchFamily="18" charset="0"/>
              </a:rPr>
              <a:t>pasuk </a:t>
            </a:r>
            <a:r>
              <a:rPr lang="es-ES" sz="3100" dirty="0" smtClean="0">
                <a:latin typeface="Bookman Old Style" pitchFamily="18" charset="0"/>
              </a:rPr>
              <a:t>de la parashá Noaj concluye, </a:t>
            </a:r>
            <a:r>
              <a:rPr lang="he-IL" sz="3100" dirty="0" smtClean="0">
                <a:latin typeface="Bookman Old Style" pitchFamily="18" charset="0"/>
              </a:rPr>
              <a:t>וימת תרח </a:t>
            </a:r>
            <a:r>
              <a:rPr lang="he-IL" sz="3100" dirty="0" smtClean="0">
                <a:latin typeface="Bookman Old Style" pitchFamily="18" charset="0"/>
              </a:rPr>
              <a:t>בחרן</a:t>
            </a:r>
            <a:r>
              <a:rPr lang="en-US" sz="3100" dirty="0" smtClean="0">
                <a:latin typeface="Bookman Old Style" pitchFamily="18" charset="0"/>
              </a:rPr>
              <a:t> </a:t>
            </a:r>
            <a:r>
              <a:rPr lang="he-IL" sz="3100" dirty="0" smtClean="0">
                <a:latin typeface="Bookman Old Style" pitchFamily="18" charset="0"/>
              </a:rPr>
              <a:t>- </a:t>
            </a:r>
            <a:r>
              <a:rPr lang="es-ES" sz="3100" dirty="0" smtClean="0">
                <a:latin typeface="Bookman Old Style" pitchFamily="18" charset="0"/>
              </a:rPr>
              <a:t>Y </a:t>
            </a:r>
            <a:r>
              <a:rPr lang="es-ES" sz="3100" dirty="0" err="1" smtClean="0">
                <a:latin typeface="Bookman Old Style" pitchFamily="18" charset="0"/>
              </a:rPr>
              <a:t>Teraj</a:t>
            </a:r>
            <a:r>
              <a:rPr lang="es-ES" sz="3100" dirty="0" smtClean="0">
                <a:latin typeface="Bookman Old Style" pitchFamily="18" charset="0"/>
              </a:rPr>
              <a:t> murió en Jarán, seguido del primer pasuk de nuestra parashá, </a:t>
            </a:r>
            <a:r>
              <a:rPr lang="he-IL" sz="3100" dirty="0" smtClean="0">
                <a:latin typeface="Bookman Old Style" pitchFamily="18" charset="0"/>
              </a:rPr>
              <a:t>ויאמר ד' אל אברם לך לך מארצך. וממולדתך ומבית אביך אל הארץ אשר </a:t>
            </a:r>
            <a:r>
              <a:rPr lang="he-IL" sz="3100" dirty="0" smtClean="0">
                <a:latin typeface="Bookman Old Style" pitchFamily="18" charset="0"/>
              </a:rPr>
              <a:t>אראך</a:t>
            </a:r>
            <a:r>
              <a:rPr lang="en-US" sz="3100" dirty="0" smtClean="0">
                <a:latin typeface="Bookman Old Style" pitchFamily="18" charset="0"/>
              </a:rPr>
              <a:t> </a:t>
            </a:r>
            <a:r>
              <a:rPr lang="he-IL" sz="3100" dirty="0" smtClean="0">
                <a:latin typeface="Bookman Old Style" pitchFamily="18" charset="0"/>
              </a:rPr>
              <a:t>- </a:t>
            </a:r>
            <a:r>
              <a:rPr lang="es-ES" sz="3100" dirty="0" smtClean="0">
                <a:latin typeface="Bookman Old Style" pitchFamily="18" charset="0"/>
              </a:rPr>
              <a:t>Y HaShem dijo a Avram: Vete de tu tierra, de tu lugar de nacimiento y de la casa de tu padre, a la tierra que yo te mostraré”,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Los dos parecen </a:t>
            </a:r>
            <a:r>
              <a:rPr lang="es-ES" sz="3100" dirty="0" smtClean="0">
                <a:latin typeface="Bookman Old Style" pitchFamily="18" charset="0"/>
              </a:rPr>
              <a:t>contar una historia sencilla: el viaje de Avram lejos de </a:t>
            </a:r>
            <a:r>
              <a:rPr lang="es-ES" sz="3100" dirty="0" smtClean="0">
                <a:latin typeface="Bookman Old Style" pitchFamily="18" charset="0"/>
              </a:rPr>
              <a:t>Harán. </a:t>
            </a:r>
          </a:p>
          <a:p>
            <a:pPr>
              <a:buNone/>
            </a:pPr>
            <a:r>
              <a:rPr lang="es-ES" sz="3100" dirty="0" smtClean="0">
                <a:latin typeface="Bookman Old Style" pitchFamily="18" charset="0"/>
              </a:rPr>
              <a:t>Sin </a:t>
            </a:r>
            <a:r>
              <a:rPr lang="es-ES" sz="3100" dirty="0" smtClean="0">
                <a:latin typeface="Bookman Old Style" pitchFamily="18" charset="0"/>
              </a:rPr>
              <a:t>embargo, el Midrash señala (ver Rashi) que estos dos pesukim no están en orden cronológico. </a:t>
            </a:r>
            <a:endParaRPr lang="es-ES" sz="3100" dirty="0" smtClean="0">
              <a:latin typeface="Bookman Old Style" pitchFamily="18" charset="0"/>
            </a:endParaRPr>
          </a:p>
          <a:p>
            <a:pPr>
              <a:buNone/>
            </a:pPr>
            <a:r>
              <a:rPr lang="es-ES" sz="3100" dirty="0" smtClean="0">
                <a:latin typeface="Bookman Old Style" pitchFamily="18" charset="0"/>
              </a:rPr>
              <a:t>Téraj </a:t>
            </a:r>
            <a:r>
              <a:rPr lang="es-ES" sz="3100" dirty="0" smtClean="0">
                <a:latin typeface="Bookman Old Style" pitchFamily="18" charset="0"/>
              </a:rPr>
              <a:t>en realidad murió sesenta años después de este evento.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a:t>
            </a:r>
            <a:r>
              <a:rPr lang="es-ES" sz="3100" dirty="0" smtClean="0">
                <a:latin typeface="Bookman Old Style" pitchFamily="18" charset="0"/>
              </a:rPr>
              <a:t>Midrash explica que Avram no quería causar un jilul HaShem al hacer que la gente cuestionara cómo pudo alejarse de su propio padre para servir a HaShem. </a:t>
            </a:r>
            <a:endParaRPr lang="es-ES" sz="3100" dirty="0" smtClean="0">
              <a:latin typeface="Bookman Old Style" pitchFamily="18" charset="0"/>
            </a:endParaRPr>
          </a:p>
          <a:p>
            <a:pPr>
              <a:buNone/>
            </a:pPr>
            <a:r>
              <a:rPr lang="es-ES" sz="3100" dirty="0" smtClean="0">
                <a:latin typeface="Bookman Old Style" pitchFamily="18" charset="0"/>
              </a:rPr>
              <a:t>Por </a:t>
            </a:r>
            <a:r>
              <a:rPr lang="es-ES" sz="3100" dirty="0" smtClean="0">
                <a:latin typeface="Bookman Old Style" pitchFamily="18" charset="0"/>
              </a:rPr>
              <a:t>lo tanto, la Torá ya menciona la muerte del padre ahora</a:t>
            </a:r>
            <a:r>
              <a:rPr lang="es-ES" sz="3100" dirty="0" smtClean="0">
                <a:latin typeface="Bookman Old Style" pitchFamily="18" charset="0"/>
              </a:rPr>
              <a:t>.</a:t>
            </a:r>
          </a:p>
          <a:p>
            <a:pPr>
              <a:buNone/>
            </a:pPr>
            <a:r>
              <a:rPr lang="es-ES" sz="3100" dirty="0" smtClean="0">
                <a:latin typeface="Bookman Old Style" pitchFamily="18" charset="0"/>
              </a:rPr>
              <a:t>Los pesukim anteriores cuentan la historia de </a:t>
            </a:r>
            <a:r>
              <a:rPr lang="es-ES" sz="3100" dirty="0" smtClean="0">
                <a:latin typeface="Bookman Old Style" pitchFamily="18" charset="0"/>
              </a:rPr>
              <a:t>Téraj.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Téraj </a:t>
            </a:r>
            <a:r>
              <a:rPr lang="es-ES" sz="3100" dirty="0" smtClean="0">
                <a:latin typeface="Bookman Old Style" pitchFamily="18" charset="0"/>
              </a:rPr>
              <a:t>estaba entrando en edad y finalmente decidió retomar sus cosas en Ur Kasdim e ir a la Tierra de Canaán. Sin embargo, el pasuk nos informa que murió en Jarán, sin llegar nunca a su destino previsto. </a:t>
            </a:r>
            <a:endParaRPr lang="es-ES" sz="3100" dirty="0" smtClean="0">
              <a:latin typeface="Bookman Old Style" pitchFamily="18" charset="0"/>
            </a:endParaRPr>
          </a:p>
          <a:p>
            <a:pPr>
              <a:buNone/>
            </a:pPr>
            <a:r>
              <a:rPr lang="es-ES" sz="3100" dirty="0" smtClean="0">
                <a:latin typeface="Bookman Old Style" pitchFamily="18" charset="0"/>
              </a:rPr>
              <a:t>No </a:t>
            </a:r>
            <a:r>
              <a:rPr lang="es-ES" sz="3100" dirty="0" smtClean="0">
                <a:latin typeface="Bookman Old Style" pitchFamily="18" charset="0"/>
              </a:rPr>
              <a:t>es que no tuviera tiempo suficiente para llegar allí, lo hizo, pero terminó asentándose en el camino.</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Nuestra parashá comienza con el viaje de Abraham, que se aleja del mismo lugar y se dirige hacia la misma dirección. </a:t>
            </a:r>
            <a:endParaRPr lang="es-ES" sz="3100" dirty="0" smtClean="0">
              <a:latin typeface="Bookman Old Style" pitchFamily="18" charset="0"/>
            </a:endParaRPr>
          </a:p>
          <a:p>
            <a:pPr>
              <a:buNone/>
            </a:pPr>
            <a:r>
              <a:rPr lang="es-ES" sz="3100" dirty="0" smtClean="0">
                <a:latin typeface="Bookman Old Style" pitchFamily="18" charset="0"/>
              </a:rPr>
              <a:t>A </a:t>
            </a:r>
            <a:r>
              <a:rPr lang="es-ES" sz="3100" dirty="0" smtClean="0">
                <a:latin typeface="Bookman Old Style" pitchFamily="18" charset="0"/>
              </a:rPr>
              <a:t>diferencia de </a:t>
            </a:r>
            <a:r>
              <a:rPr lang="es-ES" sz="3100" dirty="0" smtClean="0">
                <a:latin typeface="Bookman Old Style" pitchFamily="18" charset="0"/>
              </a:rPr>
              <a:t>Téraj, </a:t>
            </a:r>
            <a:r>
              <a:rPr lang="es-ES" sz="3100" dirty="0" smtClean="0">
                <a:latin typeface="Bookman Old Style" pitchFamily="18" charset="0"/>
              </a:rPr>
              <a:t>Abraham triunfa donde </a:t>
            </a:r>
            <a:r>
              <a:rPr lang="es-ES" sz="3100" dirty="0" smtClean="0">
                <a:latin typeface="Bookman Old Style" pitchFamily="18" charset="0"/>
              </a:rPr>
              <a:t>Téraj </a:t>
            </a:r>
            <a:r>
              <a:rPr lang="es-ES" sz="3100" dirty="0" smtClean="0">
                <a:latin typeface="Bookman Old Style" pitchFamily="18" charset="0"/>
              </a:rPr>
              <a:t>había fracasado. </a:t>
            </a:r>
            <a:endParaRPr lang="es-ES" sz="3100" dirty="0" smtClean="0">
              <a:latin typeface="Bookman Old Style" pitchFamily="18" charset="0"/>
            </a:endParaRPr>
          </a:p>
          <a:p>
            <a:pPr>
              <a:buNone/>
            </a:pPr>
            <a:r>
              <a:rPr lang="es-ES" sz="3100" dirty="0" smtClean="0">
                <a:latin typeface="Bookman Old Style" pitchFamily="18" charset="0"/>
              </a:rPr>
              <a:t>Esto </a:t>
            </a:r>
            <a:r>
              <a:rPr lang="es-ES" sz="3100" dirty="0" smtClean="0">
                <a:latin typeface="Bookman Old Style" pitchFamily="18" charset="0"/>
              </a:rPr>
              <a:t>nos lleva a examinar la diferencia de enfoque entre padre e hijo.</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Sí, los objetivos eran idénticos al principio, pero las mentalidades eran completamente diferentes. </a:t>
            </a:r>
            <a:endParaRPr lang="es-ES" dirty="0" smtClean="0">
              <a:latin typeface="Bookman Old Style" pitchFamily="18" charset="0"/>
            </a:endParaRPr>
          </a:p>
          <a:p>
            <a:pPr>
              <a:buNone/>
            </a:pPr>
            <a:r>
              <a:rPr lang="es-ES" dirty="0" smtClean="0">
                <a:latin typeface="Bookman Old Style" pitchFamily="18" charset="0"/>
              </a:rPr>
              <a:t>Téraj </a:t>
            </a:r>
            <a:r>
              <a:rPr lang="es-ES" dirty="0" smtClean="0">
                <a:latin typeface="Bookman Old Style" pitchFamily="18" charset="0"/>
              </a:rPr>
              <a:t>tomó una decisión personal de mudarse, pero no había nada que lo obligara a estar allí. </a:t>
            </a:r>
            <a:endParaRPr lang="es-ES" dirty="0" smtClean="0">
              <a:latin typeface="Bookman Old Style" pitchFamily="18" charset="0"/>
            </a:endParaRPr>
          </a:p>
          <a:p>
            <a:pPr>
              <a:buNone/>
            </a:pPr>
            <a:r>
              <a:rPr lang="es-ES" dirty="0" smtClean="0">
                <a:latin typeface="Bookman Old Style" pitchFamily="18" charset="0"/>
              </a:rPr>
              <a:t>Nadie </a:t>
            </a:r>
            <a:r>
              <a:rPr lang="es-ES" dirty="0" smtClean="0">
                <a:latin typeface="Bookman Old Style" pitchFamily="18" charset="0"/>
              </a:rPr>
              <a:t>se sentiría decepcionado si no llegaba allí al final.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en algún momento se preguntaba qué había pasado con su sueño de Canaán, tendría muchas excusas basadas en distracciones circunstanciales que lo satisfarían sin ningún sentimiento de culpa. Para Avram, fue una historia diferente. HaShem le ordenó a Avram que emprendiera su viaje.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Cualquier </a:t>
            </a:r>
            <a:r>
              <a:rPr lang="es-ES" dirty="0" smtClean="0">
                <a:latin typeface="Bookman Old Style" pitchFamily="18" charset="0"/>
              </a:rPr>
              <a:t>defecto tendría que ser solucionado. Avram no podía permitirse el lujo de cometer un error ya que ahora había un Poder Superior que lo impulsaba a hacerlo. </a:t>
            </a:r>
            <a:endParaRPr lang="es-ES" dirty="0" smtClean="0">
              <a:latin typeface="Bookman Old Style" pitchFamily="18" charset="0"/>
            </a:endParaRPr>
          </a:p>
          <a:p>
            <a:pPr>
              <a:buNone/>
            </a:pPr>
            <a:r>
              <a:rPr lang="es-ES" dirty="0" smtClean="0">
                <a:latin typeface="Bookman Old Style" pitchFamily="18" charset="0"/>
              </a:rPr>
              <a:t>Ninguna </a:t>
            </a:r>
            <a:r>
              <a:rPr lang="es-ES" dirty="0" smtClean="0">
                <a:latin typeface="Bookman Old Style" pitchFamily="18" charset="0"/>
              </a:rPr>
              <a:t>excusa sería aceptable y no se convertiría en víctima de las circunstancias ya que ahora era un hombre con una misión.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Torá nos dice que “Avram se dispuso a ir a la tierra de Canaán, y llegó a la tierra de Canaán”. </a:t>
            </a:r>
            <a:endParaRPr lang="es-ES" dirty="0" smtClean="0">
              <a:latin typeface="Bookman Old Style" pitchFamily="18" charset="0"/>
            </a:endParaRPr>
          </a:p>
          <a:p>
            <a:pPr>
              <a:buNone/>
            </a:pPr>
            <a:r>
              <a:rPr lang="es-ES" dirty="0" smtClean="0">
                <a:latin typeface="Bookman Old Style" pitchFamily="18" charset="0"/>
              </a:rPr>
              <a:t>El Sforno </a:t>
            </a:r>
            <a:r>
              <a:rPr lang="es-ES" dirty="0" smtClean="0">
                <a:latin typeface="Bookman Old Style" pitchFamily="18" charset="0"/>
              </a:rPr>
              <a:t>señala que, a diferencia de </a:t>
            </a:r>
            <a:r>
              <a:rPr lang="es-ES" dirty="0" smtClean="0">
                <a:latin typeface="Bookman Old Style" pitchFamily="18" charset="0"/>
              </a:rPr>
              <a:t>Téraj, </a:t>
            </a:r>
            <a:r>
              <a:rPr lang="es-ES" dirty="0" smtClean="0">
                <a:latin typeface="Bookman Old Style" pitchFamily="18" charset="0"/>
              </a:rPr>
              <a:t>que partió hacia la tierra de Canaán, pero llegó sólo a Jarán, Avram llegó realmente a Canaán.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Estas </a:t>
            </a:r>
            <a:r>
              <a:rPr lang="es-ES" sz="3600" dirty="0" smtClean="0">
                <a:latin typeface="Bookman Old Style" pitchFamily="18" charset="0"/>
              </a:rPr>
              <a:t>son </a:t>
            </a:r>
            <a:r>
              <a:rPr lang="es-ES" sz="3600" dirty="0" smtClean="0">
                <a:latin typeface="Bookman Old Style" pitchFamily="18" charset="0"/>
              </a:rPr>
              <a:t>las palabras que </a:t>
            </a:r>
            <a:r>
              <a:rPr lang="es-ES" sz="3600" dirty="0" smtClean="0">
                <a:latin typeface="Bookman Old Style" pitchFamily="18" charset="0"/>
              </a:rPr>
              <a:t>escuchan </a:t>
            </a:r>
            <a:r>
              <a:rPr lang="es-ES" sz="3600" dirty="0" smtClean="0">
                <a:latin typeface="Bookman Old Style" pitchFamily="18" charset="0"/>
              </a:rPr>
              <a:t>en esta parashá, al comienzo de una larga sesión de invierno en la yeshivá. </a:t>
            </a:r>
            <a:endParaRPr lang="es-ES" sz="3600" dirty="0" smtClean="0">
              <a:latin typeface="Bookman Old Style" pitchFamily="18" charset="0"/>
            </a:endParaRPr>
          </a:p>
          <a:p>
            <a:pPr>
              <a:buNone/>
            </a:pPr>
            <a:r>
              <a:rPr lang="es-ES" sz="3600" dirty="0" smtClean="0">
                <a:latin typeface="Bookman Old Style" pitchFamily="18" charset="0"/>
              </a:rPr>
              <a:t>Por </a:t>
            </a:r>
            <a:r>
              <a:rPr lang="es-ES" sz="3600" dirty="0" smtClean="0">
                <a:latin typeface="Bookman Old Style" pitchFamily="18" charset="0"/>
              </a:rPr>
              <a:t>lo general, era durante estos meses en la yeshivá que los hombres se separaban de los </a:t>
            </a:r>
            <a:r>
              <a:rPr lang="es-ES" sz="3600" dirty="0" smtClean="0">
                <a:latin typeface="Bookman Old Style" pitchFamily="18" charset="0"/>
              </a:rPr>
              <a:t>chicos</a:t>
            </a:r>
            <a:r>
              <a:rPr lang="es-ES" sz="3600" dirty="0" smtClean="0">
                <a:latin typeface="Bookman Old Style" pitchFamily="18" charset="0"/>
              </a:rPr>
              <a:t>. </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supuesto, todos los </a:t>
            </a:r>
            <a:r>
              <a:rPr lang="es-ES" dirty="0" smtClean="0">
                <a:latin typeface="Bookman Old Style" pitchFamily="18" charset="0"/>
              </a:rPr>
              <a:t>chicos </a:t>
            </a:r>
            <a:r>
              <a:rPr lang="es-ES" dirty="0" smtClean="0">
                <a:latin typeface="Bookman Old Style" pitchFamily="18" charset="0"/>
              </a:rPr>
              <a:t>de la yeshivá se fijaban metas elevadas para lograr antes de que llegara Pesaj, pero sólo unos pocos elegidos lograban realmente sus objetivos al cruzar la línea de meta</a:t>
            </a:r>
            <a:r>
              <a:rPr lang="es-ES" dirty="0" smtClean="0">
                <a:latin typeface="Bookman Old Style" pitchFamily="18" charset="0"/>
              </a:rPr>
              <a:t>.</a:t>
            </a:r>
          </a:p>
          <a:p>
            <a:pPr>
              <a:buNone/>
            </a:pPr>
            <a:r>
              <a:rPr lang="es-ES" dirty="0" smtClean="0">
                <a:latin typeface="Bookman Old Style" pitchFamily="18" charset="0"/>
              </a:rPr>
              <a:t>Por supuesto, estas ideas no necesitan reservarse para la yeshivá.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No </a:t>
            </a:r>
            <a:r>
              <a:rPr lang="es-ES" sz="2800" dirty="0" smtClean="0">
                <a:latin typeface="Bookman Old Style" pitchFamily="18" charset="0"/>
              </a:rPr>
              <a:t>hace mucho tiempo, todos nos fijamos metas para este nuevo año. </a:t>
            </a:r>
            <a:endParaRPr lang="es-ES" sz="2800" dirty="0" smtClean="0">
              <a:latin typeface="Bookman Old Style" pitchFamily="18" charset="0"/>
            </a:endParaRPr>
          </a:p>
          <a:p>
            <a:pPr>
              <a:buNone/>
            </a:pPr>
            <a:r>
              <a:rPr lang="es-ES" sz="2800" dirty="0" smtClean="0">
                <a:latin typeface="Bookman Old Style" pitchFamily="18" charset="0"/>
              </a:rPr>
              <a:t>Lo </a:t>
            </a:r>
            <a:r>
              <a:rPr lang="es-ES" sz="2800" dirty="0" smtClean="0">
                <a:latin typeface="Bookman Old Style" pitchFamily="18" charset="0"/>
              </a:rPr>
              <a:t>mismo se aplica a cualquiera que intente realmente lograr algo</a:t>
            </a:r>
            <a:r>
              <a:rPr lang="es-ES" sz="2800" dirty="0" smtClean="0">
                <a:latin typeface="Bookman Old Style" pitchFamily="18" charset="0"/>
              </a:rPr>
              <a:t>.</a:t>
            </a:r>
          </a:p>
          <a:p>
            <a:pPr>
              <a:buNone/>
            </a:pPr>
            <a:r>
              <a:rPr lang="es-ES" sz="2800" dirty="0" smtClean="0">
                <a:latin typeface="Bookman Old Style" pitchFamily="18" charset="0"/>
              </a:rPr>
              <a:t>Entonces</a:t>
            </a:r>
            <a:r>
              <a:rPr lang="es-ES" sz="2800" dirty="0" smtClean="0">
                <a:latin typeface="Bookman Old Style" pitchFamily="18" charset="0"/>
              </a:rPr>
              <a:t>, ¿por qué tantos de nosotros tendemos a quedarnos cortos</a:t>
            </a:r>
            <a:r>
              <a:rPr lang="es-ES" sz="2800" dirty="0" smtClean="0">
                <a:latin typeface="Bookman Old Style" pitchFamily="18" charset="0"/>
              </a:rPr>
              <a:t>?</a:t>
            </a:r>
          </a:p>
          <a:p>
            <a:pPr>
              <a:buNone/>
            </a:pPr>
            <a:r>
              <a:rPr lang="es-ES" sz="2800" dirty="0" smtClean="0">
                <a:latin typeface="Bookman Old Style" pitchFamily="18" charset="0"/>
              </a:rPr>
              <a:t>Hace poco </a:t>
            </a:r>
            <a:r>
              <a:rPr lang="es-ES" sz="2800" dirty="0" smtClean="0">
                <a:latin typeface="Bookman Old Style" pitchFamily="18" charset="0"/>
              </a:rPr>
              <a:t>se le preguntó </a:t>
            </a:r>
            <a:r>
              <a:rPr lang="es-ES" sz="2800" dirty="0" smtClean="0">
                <a:latin typeface="Bookman Old Style" pitchFamily="18" charset="0"/>
              </a:rPr>
              <a:t>a un gran Rosh Yeshivá y a un brillante y exitoso médico cómo se las arreglaban para alcanzar sus elevados niveles.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Rosh Yeshivá dijo que se preguntaba constantemente: “¿Estoy donde HaShem quiere que esté en este momento?”. </a:t>
            </a:r>
            <a:r>
              <a:rPr lang="es-ES" dirty="0" smtClean="0">
                <a:latin typeface="Bookman Old Style" pitchFamily="18" charset="0"/>
              </a:rPr>
              <a:t>De </a:t>
            </a:r>
            <a:r>
              <a:rPr lang="es-ES" dirty="0" smtClean="0">
                <a:latin typeface="Bookman Old Style" pitchFamily="18" charset="0"/>
              </a:rPr>
              <a:t>manera similar, el médico respondió que en cada paso del camino, tenía la sensación de que “en este momento estoy haciendo lo que se supone que debo hacer y, si me mantengo en ello, llegaré allí”.</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Estas personas no fracasaron porque había algo superior que las estaba atrayendo. </a:t>
            </a:r>
            <a:r>
              <a:rPr lang="es-ES" dirty="0" smtClean="0">
                <a:latin typeface="Bookman Old Style" pitchFamily="18" charset="0"/>
              </a:rPr>
              <a:t>Todos </a:t>
            </a:r>
            <a:r>
              <a:rPr lang="es-ES" dirty="0" smtClean="0">
                <a:latin typeface="Bookman Old Style" pitchFamily="18" charset="0"/>
              </a:rPr>
              <a:t>quieren, pero hay un deseo y </a:t>
            </a:r>
            <a:r>
              <a:rPr lang="es-ES" dirty="0" smtClean="0">
                <a:latin typeface="Bookman Old Style" pitchFamily="18" charset="0"/>
              </a:rPr>
              <a:t>hay que querer. </a:t>
            </a:r>
          </a:p>
          <a:p>
            <a:pPr>
              <a:buNone/>
            </a:pPr>
            <a:r>
              <a:rPr lang="es-ES" dirty="0" smtClean="0">
                <a:latin typeface="Bookman Old Style" pitchFamily="18" charset="0"/>
              </a:rPr>
              <a:t>Si </a:t>
            </a:r>
            <a:r>
              <a:rPr lang="es-ES" dirty="0" smtClean="0">
                <a:latin typeface="Bookman Old Style" pitchFamily="18" charset="0"/>
              </a:rPr>
              <a:t>se establece una meta sin un plan concreto sobre cómo llegar allí, no hay forma de lograrla. </a:t>
            </a:r>
            <a:endParaRPr lang="es-ES" dirty="0" smtClean="0">
              <a:latin typeface="Bookman Old Style" pitchFamily="18" charset="0"/>
            </a:endParaRPr>
          </a:p>
          <a:p>
            <a:pPr>
              <a:buNone/>
            </a:pPr>
            <a:r>
              <a:rPr lang="es-ES" dirty="0" smtClean="0">
                <a:latin typeface="Bookman Old Style" pitchFamily="18" charset="0"/>
              </a:rPr>
              <a:t>Escribir </a:t>
            </a:r>
            <a:r>
              <a:rPr lang="es-ES" dirty="0" smtClean="0">
                <a:latin typeface="Bookman Old Style" pitchFamily="18" charset="0"/>
              </a:rPr>
              <a:t>#metas no ayudará.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Todos </a:t>
            </a:r>
            <a:r>
              <a:rPr lang="es-ES" dirty="0" smtClean="0">
                <a:latin typeface="Bookman Old Style" pitchFamily="18" charset="0"/>
              </a:rPr>
              <a:t>tenemos un mal día, pero la pregunta es ¿qué viene después</a:t>
            </a:r>
            <a:r>
              <a:rPr lang="es-ES" dirty="0" smtClean="0">
                <a:latin typeface="Bookman Old Style" pitchFamily="18" charset="0"/>
              </a:rPr>
              <a:t>?</a:t>
            </a:r>
          </a:p>
          <a:p>
            <a:pPr>
              <a:buNone/>
            </a:pPr>
            <a:r>
              <a:rPr lang="es-ES" dirty="0" smtClean="0">
                <a:latin typeface="Bookman Old Style" pitchFamily="18" charset="0"/>
              </a:rPr>
              <a:t>Debemos preguntarnos si somos serios acerca de nuestras metas y aspiraciones. ¿Seguiremos el ejemplo de </a:t>
            </a:r>
            <a:r>
              <a:rPr lang="es-ES" dirty="0" smtClean="0">
                <a:latin typeface="Bookman Old Style" pitchFamily="18" charset="0"/>
              </a:rPr>
              <a:t>Téraj </a:t>
            </a:r>
            <a:r>
              <a:rPr lang="es-ES" dirty="0" smtClean="0">
                <a:latin typeface="Bookman Old Style" pitchFamily="18" charset="0"/>
              </a:rPr>
              <a:t>y seremos otros fracasados ​​o </a:t>
            </a:r>
            <a:r>
              <a:rPr lang="es-ES" dirty="0" smtClean="0">
                <a:latin typeface="Bookman Old Style" pitchFamily="18" charset="0"/>
              </a:rPr>
              <a:t>de Avraham </a:t>
            </a:r>
            <a:r>
              <a:rPr lang="es-ES" dirty="0" smtClean="0">
                <a:latin typeface="Bookman Old Style" pitchFamily="18" charset="0"/>
              </a:rPr>
              <a:t>Avinu, dando ejemplos para el futuro?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141158" y="1097300"/>
            <a:ext cx="8493556" cy="554138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ES" b="1" dirty="0" smtClean="0">
                <a:solidFill>
                  <a:srgbClr val="FF0000"/>
                </a:solidFill>
                <a:latin typeface="Bookman Old Style" pitchFamily="18" charset="0"/>
              </a:rPr>
              <a:t>Fe y Fortaleza: </a:t>
            </a:r>
            <a:endParaRPr lang="es-ES" b="1" dirty="0" smtClean="0">
              <a:solidFill>
                <a:srgbClr val="FF0000"/>
              </a:solidFill>
              <a:latin typeface="Bookman Old Style" pitchFamily="18" charset="0"/>
            </a:endParaRPr>
          </a:p>
          <a:p>
            <a:pPr algn="ctr">
              <a:lnSpc>
                <a:spcPct val="90000"/>
              </a:lnSpc>
              <a:buNone/>
            </a:pPr>
            <a:r>
              <a:rPr lang="es-ES" sz="1800" b="1" dirty="0" smtClean="0">
                <a:solidFill>
                  <a:srgbClr val="FF0000"/>
                </a:solidFill>
                <a:latin typeface="Bookman Old Style" pitchFamily="18" charset="0"/>
              </a:rPr>
              <a:t>El </a:t>
            </a:r>
            <a:r>
              <a:rPr lang="es-ES" sz="1800" b="1" dirty="0" smtClean="0">
                <a:solidFill>
                  <a:srgbClr val="FF0000"/>
                </a:solidFill>
                <a:latin typeface="Bookman Old Style" pitchFamily="18" charset="0"/>
              </a:rPr>
              <a:t>Mensaje Inspirador de la Bendición de la Fuerza </a:t>
            </a:r>
            <a:r>
              <a:rPr lang="es-ES" sz="1800" b="1" dirty="0" smtClean="0">
                <a:solidFill>
                  <a:srgbClr val="FF0000"/>
                </a:solidFill>
                <a:latin typeface="Bookman Old Style" pitchFamily="18" charset="0"/>
              </a:rPr>
              <a:t>Renovada</a:t>
            </a:r>
          </a:p>
          <a:p>
            <a:pPr algn="ctr">
              <a:lnSpc>
                <a:spcPct val="90000"/>
              </a:lnSpc>
              <a:buNone/>
            </a:pPr>
            <a:r>
              <a:rPr lang="es-ES" sz="2000" dirty="0" smtClean="0">
                <a:latin typeface="Bookman Old Style" pitchFamily="18" charset="0"/>
              </a:rPr>
              <a:t>De </a:t>
            </a:r>
            <a:r>
              <a:rPr lang="es-ES" sz="2000" dirty="0" smtClean="0">
                <a:latin typeface="Bookman Old Style" pitchFamily="18" charset="0"/>
              </a:rPr>
              <a:t>las notas </a:t>
            </a:r>
            <a:r>
              <a:rPr lang="es-ES" sz="2000" dirty="0" smtClean="0">
                <a:latin typeface="Bookman Old Style" pitchFamily="18" charset="0"/>
              </a:rPr>
              <a:t>de Rebbetzin Dra. Adina </a:t>
            </a:r>
            <a:r>
              <a:rPr lang="es-ES" sz="2000" dirty="0" smtClean="0">
                <a:latin typeface="Bookman Old Style" pitchFamily="18" charset="0"/>
              </a:rPr>
              <a:t>Shmidman y Jajamim</a:t>
            </a:r>
            <a:endParaRPr lang="es-ES" sz="2000" dirty="0" smtClean="0">
              <a:latin typeface="Bookman Old Style" pitchFamily="18" charset="0"/>
            </a:endParaRPr>
          </a:p>
          <a:p>
            <a:pPr>
              <a:buNone/>
            </a:pPr>
            <a:r>
              <a:rPr lang="es-ES" sz="2600" dirty="0" smtClean="0">
                <a:latin typeface="Bookman Old Style" pitchFamily="18" charset="0"/>
              </a:rPr>
              <a:t>Él da fuerza al cansado y al débil, Él aumenta las </a:t>
            </a:r>
            <a:r>
              <a:rPr lang="es-ES" sz="2600" dirty="0" smtClean="0">
                <a:latin typeface="Bookman Old Style" pitchFamily="18" charset="0"/>
              </a:rPr>
              <a:t>fuerzas</a:t>
            </a:r>
          </a:p>
          <a:p>
            <a:pPr>
              <a:buNone/>
            </a:pPr>
            <a:r>
              <a:rPr lang="es-ES" sz="2600" dirty="0" smtClean="0">
                <a:latin typeface="Bookman Old Style" pitchFamily="18" charset="0"/>
              </a:rPr>
              <a:t>Los jóvenes pueden cansarse y desfallecer</a:t>
            </a:r>
            <a:r>
              <a:rPr lang="es-ES" sz="2600" dirty="0" smtClean="0">
                <a:latin typeface="Bookman Old Style" pitchFamily="18" charset="0"/>
              </a:rPr>
              <a:t>, y </a:t>
            </a:r>
            <a:r>
              <a:rPr lang="es-ES" sz="2600" dirty="0" smtClean="0">
                <a:latin typeface="Bookman Old Style" pitchFamily="18" charset="0"/>
              </a:rPr>
              <a:t>los jóvenes tropiezan y caen</a:t>
            </a:r>
            <a:r>
              <a:rPr lang="es-ES" sz="2600" dirty="0" smtClean="0">
                <a:latin typeface="Bookman Old Style" pitchFamily="18" charset="0"/>
              </a:rPr>
              <a:t>; pero </a:t>
            </a:r>
            <a:r>
              <a:rPr lang="es-ES" sz="2600" dirty="0" smtClean="0">
                <a:latin typeface="Bookman Old Style" pitchFamily="18" charset="0"/>
              </a:rPr>
              <a:t>los que confían en DIOS renovarán sus </a:t>
            </a:r>
            <a:r>
              <a:rPr lang="es-ES" sz="2600" dirty="0" smtClean="0">
                <a:latin typeface="Bookman Old Style" pitchFamily="18" charset="0"/>
              </a:rPr>
              <a:t>fuerzas como </a:t>
            </a:r>
            <a:r>
              <a:rPr lang="es-ES" sz="2600" dirty="0" smtClean="0">
                <a:latin typeface="Bookman Old Style" pitchFamily="18" charset="0"/>
              </a:rPr>
              <a:t>las águilas renuevan sus plumas</a:t>
            </a:r>
            <a:r>
              <a:rPr lang="es-ES" sz="2600" dirty="0" smtClean="0">
                <a:latin typeface="Bookman Old Style" pitchFamily="18" charset="0"/>
              </a:rPr>
              <a:t>: correrán </a:t>
            </a:r>
            <a:r>
              <a:rPr lang="es-ES" sz="2600" dirty="0" smtClean="0">
                <a:latin typeface="Bookman Old Style" pitchFamily="18" charset="0"/>
              </a:rPr>
              <a:t>y no se cansarán</a:t>
            </a:r>
            <a:r>
              <a:rPr lang="es-ES" sz="2600" dirty="0" smtClean="0">
                <a:latin typeface="Bookman Old Style" pitchFamily="18" charset="0"/>
              </a:rPr>
              <a:t>, marcharán </a:t>
            </a:r>
            <a:r>
              <a:rPr lang="es-ES" sz="2600" dirty="0" smtClean="0">
                <a:latin typeface="Bookman Old Style" pitchFamily="18" charset="0"/>
              </a:rPr>
              <a:t>y no desfallecerán</a:t>
            </a:r>
            <a:r>
              <a:rPr lang="es-ES" sz="2600" dirty="0" smtClean="0">
                <a:latin typeface="Bookman Old Style" pitchFamily="18" charset="0"/>
              </a:rPr>
              <a:t>. </a:t>
            </a:r>
            <a:r>
              <a:rPr lang="es-ES" sz="1800" b="1" dirty="0" smtClean="0">
                <a:latin typeface="Bookman Old Style" pitchFamily="18" charset="0"/>
              </a:rPr>
              <a:t>Yeshayahu 40: 29-31</a:t>
            </a:r>
            <a:endParaRPr lang="es-E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examinamos las bendiciones de la mañana de cerca, surge una estructura temática discernible, que se desarrolla en una secuencia coherente. </a:t>
            </a:r>
            <a:endParaRPr lang="es-ES" dirty="0" smtClean="0">
              <a:latin typeface="Bookman Old Style" pitchFamily="18" charset="0"/>
            </a:endParaRPr>
          </a:p>
          <a:p>
            <a:pPr>
              <a:buNone/>
            </a:pPr>
            <a:r>
              <a:rPr lang="es-ES" dirty="0" smtClean="0">
                <a:latin typeface="Bookman Old Style" pitchFamily="18" charset="0"/>
              </a:rPr>
              <a:t>Una </a:t>
            </a:r>
            <a:r>
              <a:rPr lang="es-ES" dirty="0" smtClean="0">
                <a:latin typeface="Bookman Old Style" pitchFamily="18" charset="0"/>
              </a:rPr>
              <a:t>brajá que se destaca como una anomalía es la "</a:t>
            </a:r>
            <a:r>
              <a:rPr lang="he-IL" b="1" dirty="0" smtClean="0">
                <a:latin typeface="Bookman Old Style" pitchFamily="18" charset="0"/>
              </a:rPr>
              <a:t>הַנּוֹתֵן לַיָּעֵף </a:t>
            </a:r>
            <a:r>
              <a:rPr lang="he-IL" b="1" dirty="0" smtClean="0">
                <a:latin typeface="Bookman Old Style" pitchFamily="18" charset="0"/>
              </a:rPr>
              <a:t>כֹּֽחַ</a:t>
            </a:r>
            <a:r>
              <a:rPr lang="en-US" b="1" dirty="0" smtClean="0">
                <a:latin typeface="Bookman Old Style" pitchFamily="18" charset="0"/>
              </a:rPr>
              <a:t> </a:t>
            </a:r>
            <a:r>
              <a:rPr lang="en-US" b="1" dirty="0" smtClean="0"/>
              <a:t>Notén </a:t>
            </a:r>
            <a:r>
              <a:rPr lang="en-US" b="1" dirty="0" smtClean="0"/>
              <a:t>laya'ef </a:t>
            </a:r>
            <a:r>
              <a:rPr lang="en-US" b="1" dirty="0" smtClean="0"/>
              <a:t>koaj</a:t>
            </a:r>
            <a:r>
              <a:rPr lang="en-US" dirty="0" smtClean="0"/>
              <a:t>.</a:t>
            </a:r>
            <a:r>
              <a:rPr lang="he-IL" dirty="0" smtClean="0">
                <a:latin typeface="Bookman Old Style" pitchFamily="18" charset="0"/>
              </a:rPr>
              <a:t>", </a:t>
            </a:r>
            <a:r>
              <a:rPr lang="he-IL" dirty="0" smtClean="0">
                <a:latin typeface="Bookman Old Style" pitchFamily="18" charset="0"/>
              </a:rPr>
              <a:t>"</a:t>
            </a:r>
            <a:r>
              <a:rPr lang="es-ES" dirty="0" smtClean="0">
                <a:latin typeface="Bookman Old Style" pitchFamily="18" charset="0"/>
              </a:rPr>
              <a:t>Él que da fuerza al cansado".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Curiosamente</a:t>
            </a:r>
            <a:r>
              <a:rPr lang="es-ES" dirty="0" smtClean="0">
                <a:latin typeface="Bookman Old Style" pitchFamily="18" charset="0"/>
              </a:rPr>
              <a:t>, esta brajá en particular no se encuentra en la Guemará y fue introducida por los Savoraim, un grupo de rabinos que vivieron entre los períodos de los Amoraim y los Geonim, alrededor del 500-600 </a:t>
            </a:r>
            <a:r>
              <a:rPr lang="es-ES" dirty="0" smtClean="0">
                <a:latin typeface="Bookman Old Style" pitchFamily="18" charset="0"/>
              </a:rPr>
              <a:t>E.C.</a:t>
            </a:r>
          </a:p>
          <a:p>
            <a:pPr>
              <a:buNone/>
            </a:pPr>
            <a:r>
              <a:rPr lang="es-ES" dirty="0" smtClean="0">
                <a:latin typeface="Bookman Old Style" pitchFamily="18" charset="0"/>
              </a:rPr>
              <a:t>El mensaje central de esta brajá es reconocer a Hashem como el restaurador de la fuerza al cansado.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t>
            </a:r>
            <a:r>
              <a:rPr lang="es-ES" dirty="0" smtClean="0">
                <a:latin typeface="Bookman Old Style" pitchFamily="18" charset="0"/>
              </a:rPr>
              <a:t>un mensaje valioso y práctico, ya que tenemos la suerte de haber sido creados con cuerpos que tienen la capacidad de reponer sus fuerzas con el sueño. </a:t>
            </a:r>
            <a:endParaRPr lang="es-ES" dirty="0" smtClean="0">
              <a:latin typeface="Bookman Old Style" pitchFamily="18" charset="0"/>
            </a:endParaRPr>
          </a:p>
          <a:p>
            <a:pPr>
              <a:buNone/>
            </a:pPr>
            <a:r>
              <a:rPr lang="es-ES" dirty="0" smtClean="0">
                <a:latin typeface="Bookman Old Style" pitchFamily="18" charset="0"/>
              </a:rPr>
              <a:t>Sin </a:t>
            </a:r>
            <a:r>
              <a:rPr lang="es-ES" dirty="0" smtClean="0">
                <a:latin typeface="Bookman Old Style" pitchFamily="18" charset="0"/>
              </a:rPr>
              <a:t>embargo, la ubicación de esta bendición parece incongruente.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a:t>
            </a:r>
            <a:r>
              <a:rPr lang="es-ES" dirty="0" smtClean="0">
                <a:latin typeface="Bookman Old Style" pitchFamily="18" charset="0"/>
              </a:rPr>
              <a:t>dos bendiciones anteriores se centran en la fuerza y ​​la gloria del pueblo judío, ofreciendo una perspectiva más amplia sobre nuestro destino colectivo.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cambio, esta bendición carece de una referencia directa al pueblo judío.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a:t>
            </a:r>
            <a:r>
              <a:rPr lang="es-ES" dirty="0" smtClean="0">
                <a:latin typeface="Bookman Old Style" pitchFamily="18" charset="0"/>
              </a:rPr>
              <a:t>nivel personal, ya hemos reconocido nuestra capacidad de ver, estar de pie, caminar y vestirnos, por lo que parece un poco fuera de lugar abordar el cansancio en este punto</a:t>
            </a:r>
            <a:r>
              <a:rPr lang="es-ES" dirty="0" smtClean="0">
                <a:latin typeface="Bookman Old Style" pitchFamily="18" charset="0"/>
              </a:rPr>
              <a:t>.</a:t>
            </a:r>
          </a:p>
          <a:p>
            <a:pPr>
              <a:buNone/>
            </a:pPr>
            <a:r>
              <a:rPr lang="es-ES" dirty="0" smtClean="0">
                <a:latin typeface="Bookman Old Style" pitchFamily="18" charset="0"/>
              </a:rPr>
              <a:t> </a:t>
            </a:r>
            <a:r>
              <a:rPr lang="es-ES" dirty="0" smtClean="0">
                <a:latin typeface="Bookman Old Style" pitchFamily="18" charset="0"/>
              </a:rPr>
              <a:t>Entonces, ¿por qué recitamos esta bendición ahora?</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fuente de esta bendición se encuentra en un versículo de la Haftará de esta semana: </a:t>
            </a:r>
            <a:r>
              <a:rPr lang="es-ES" b="1" dirty="0" smtClean="0">
                <a:latin typeface="Bookman Old Style" pitchFamily="18" charset="0"/>
              </a:rPr>
              <a:t>“</a:t>
            </a:r>
            <a:r>
              <a:rPr lang="he-IL" b="1" dirty="0" smtClean="0">
                <a:latin typeface="Bookman Old Style" pitchFamily="18" charset="0"/>
              </a:rPr>
              <a:t>נֹתֵ֥ן לַיָּעֵ֖ף כֹּ֑חַ וּלְאֵ֥ין אוֹנִ֖ים עׇצְמָ֥ה יַרְבֶּֽה”, </a:t>
            </a:r>
            <a:r>
              <a:rPr lang="en-US" b="1" dirty="0" smtClean="0">
                <a:latin typeface="Bookman Old Style" pitchFamily="18" charset="0"/>
              </a:rPr>
              <a:t> -Notén </a:t>
            </a:r>
            <a:r>
              <a:rPr lang="en-US" b="1" dirty="0" smtClean="0">
                <a:latin typeface="Bookman Old Style" pitchFamily="18" charset="0"/>
              </a:rPr>
              <a:t>laya'ef koaj ule'eyn onim otsmah yarbeh</a:t>
            </a:r>
            <a:r>
              <a:rPr lang="en-US" b="1" dirty="0" smtClean="0">
                <a:latin typeface="Bookman Old Style" pitchFamily="18" charset="0"/>
              </a:rPr>
              <a:t>.-</a:t>
            </a:r>
            <a:r>
              <a:rPr lang="es-ES" dirty="0" smtClean="0">
                <a:latin typeface="Bookman Old Style" pitchFamily="18" charset="0"/>
              </a:rPr>
              <a:t>que </a:t>
            </a:r>
            <a:r>
              <a:rPr lang="es-ES" dirty="0" smtClean="0">
                <a:latin typeface="Bookman Old Style" pitchFamily="18" charset="0"/>
              </a:rPr>
              <a:t>se traduce como “Él da fuerza al cansado y aumenta las fuerzas al débil” </a:t>
            </a:r>
            <a:r>
              <a:rPr lang="es-ES" sz="2000" b="1" dirty="0" smtClean="0">
                <a:latin typeface="Bookman Old Style" pitchFamily="18" charset="0"/>
              </a:rPr>
              <a:t>(Yeshayahu </a:t>
            </a:r>
            <a:r>
              <a:rPr lang="es-ES" sz="2000" b="1" dirty="0" smtClean="0">
                <a:latin typeface="Bookman Old Style" pitchFamily="18" charset="0"/>
              </a:rPr>
              <a:t>40:29).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a:t>
            </a:r>
            <a:r>
              <a:rPr lang="es-ES" sz="2900" dirty="0" smtClean="0">
                <a:latin typeface="Bookman Old Style" pitchFamily="18" charset="0"/>
              </a:rPr>
              <a:t>comentaristas explican que el tema de este versículo es el pueblo judío, refiriéndose a aquellos que han soportado el cansancio y la opresión a lo largo de siglos de exilio. </a:t>
            </a:r>
            <a:endParaRPr lang="es-ES" sz="2900" dirty="0" smtClean="0">
              <a:latin typeface="Bookman Old Style" pitchFamily="18" charset="0"/>
            </a:endParaRPr>
          </a:p>
          <a:p>
            <a:pPr>
              <a:buNone/>
            </a:pPr>
            <a:r>
              <a:rPr lang="es-ES" sz="2900" dirty="0" smtClean="0">
                <a:latin typeface="Bookman Old Style" pitchFamily="18" charset="0"/>
              </a:rPr>
              <a:t>Cabe </a:t>
            </a:r>
            <a:r>
              <a:rPr lang="es-ES" sz="2900" dirty="0" smtClean="0">
                <a:latin typeface="Bookman Old Style" pitchFamily="18" charset="0"/>
              </a:rPr>
              <a:t>destacar que el uso del término </a:t>
            </a:r>
            <a:r>
              <a:rPr lang="es-ES" sz="2900" b="1" dirty="0" smtClean="0">
                <a:latin typeface="Bookman Old Style" pitchFamily="18" charset="0"/>
              </a:rPr>
              <a:t>"</a:t>
            </a:r>
            <a:r>
              <a:rPr lang="he-IL" sz="2900" b="1" dirty="0" smtClean="0">
                <a:latin typeface="Bookman Old Style" pitchFamily="18" charset="0"/>
              </a:rPr>
              <a:t>יעף</a:t>
            </a:r>
            <a:r>
              <a:rPr lang="en-US" sz="2900" b="1" dirty="0" smtClean="0">
                <a:latin typeface="Bookman Old Style" pitchFamily="18" charset="0"/>
              </a:rPr>
              <a:t> -yaef </a:t>
            </a:r>
            <a:r>
              <a:rPr lang="he-IL" sz="2900" b="1" dirty="0" smtClean="0">
                <a:latin typeface="Bookman Old Style" pitchFamily="18" charset="0"/>
              </a:rPr>
              <a:t>" </a:t>
            </a:r>
            <a:r>
              <a:rPr lang="es-ES" sz="2900" dirty="0" smtClean="0">
                <a:latin typeface="Bookman Old Style" pitchFamily="18" charset="0"/>
              </a:rPr>
              <a:t>agotado</a:t>
            </a:r>
            <a:r>
              <a:rPr lang="es-ES" sz="2900" dirty="0" smtClean="0">
                <a:latin typeface="Bookman Old Style" pitchFamily="18" charset="0"/>
              </a:rPr>
              <a:t>) en lugar de </a:t>
            </a:r>
            <a:r>
              <a:rPr lang="es-ES" sz="2900" b="1" dirty="0" smtClean="0">
                <a:latin typeface="Bookman Old Style" pitchFamily="18" charset="0"/>
              </a:rPr>
              <a:t>"</a:t>
            </a:r>
            <a:r>
              <a:rPr lang="he-IL" sz="2900" b="1" dirty="0" smtClean="0">
                <a:latin typeface="Bookman Old Style" pitchFamily="18" charset="0"/>
              </a:rPr>
              <a:t>עיף</a:t>
            </a:r>
            <a:r>
              <a:rPr lang="en-US" sz="2900" b="1" dirty="0" smtClean="0">
                <a:latin typeface="Bookman Old Style" pitchFamily="18" charset="0"/>
              </a:rPr>
              <a:t> </a:t>
            </a:r>
            <a:r>
              <a:rPr lang="he-IL" sz="2900" b="1" dirty="0" smtClean="0">
                <a:latin typeface="Bookman Old Style" pitchFamily="18" charset="0"/>
              </a:rPr>
              <a:t>"</a:t>
            </a:r>
            <a:r>
              <a:rPr lang="en-US" sz="2900" b="1" dirty="0" smtClean="0">
                <a:latin typeface="Bookman Old Style" pitchFamily="18" charset="0"/>
              </a:rPr>
              <a:t>-ayef </a:t>
            </a:r>
            <a:r>
              <a:rPr lang="en-US" sz="2900" dirty="0" smtClean="0">
                <a:latin typeface="Bookman Old Style" pitchFamily="18" charset="0"/>
              </a:rPr>
              <a:t>“</a:t>
            </a:r>
            <a:r>
              <a:rPr lang="es-ES" sz="2900" dirty="0" smtClean="0">
                <a:latin typeface="Bookman Old Style" pitchFamily="18" charset="0"/>
              </a:rPr>
              <a:t>cansado</a:t>
            </a:r>
            <a:r>
              <a:rPr lang="es-ES" sz="2900" dirty="0" smtClean="0">
                <a:latin typeface="Bookman Old Style" pitchFamily="18" charset="0"/>
              </a:rPr>
              <a:t>) en el versículo subraya el profundo agotamiento que se describe, como observó Rav Schwab.</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b="1" dirty="0" smtClean="0">
                <a:latin typeface="Bookman Old Style" pitchFamily="18" charset="0"/>
              </a:rPr>
              <a:t>Cansado</a:t>
            </a:r>
            <a:r>
              <a:rPr lang="es-ES" dirty="0" smtClean="0">
                <a:latin typeface="Bookman Old Style" pitchFamily="18" charset="0"/>
              </a:rPr>
              <a:t>" se refiere a una falta de energía a corto </a:t>
            </a:r>
            <a:r>
              <a:rPr lang="es-ES" dirty="0" smtClean="0">
                <a:latin typeface="Bookman Old Style" pitchFamily="18" charset="0"/>
              </a:rPr>
              <a:t>plazo que se puede remediar al tomar una siesta o dormir un poco, </a:t>
            </a:r>
            <a:r>
              <a:rPr lang="es-ES" dirty="0" smtClean="0">
                <a:latin typeface="Bookman Old Style" pitchFamily="18" charset="0"/>
              </a:rPr>
              <a:t>mientras que "</a:t>
            </a:r>
            <a:r>
              <a:rPr lang="es-ES" b="1" dirty="0" smtClean="0">
                <a:latin typeface="Bookman Old Style" pitchFamily="18" charset="0"/>
              </a:rPr>
              <a:t>fatigado</a:t>
            </a:r>
            <a:r>
              <a:rPr lang="es-ES" dirty="0" smtClean="0">
                <a:latin typeface="Bookman Old Style" pitchFamily="18" charset="0"/>
              </a:rPr>
              <a:t>" se refiere a un estado de agotamiento que puede afectar todo </a:t>
            </a:r>
            <a:r>
              <a:rPr lang="es-ES" dirty="0" smtClean="0">
                <a:latin typeface="Bookman Old Style" pitchFamily="18" charset="0"/>
              </a:rPr>
              <a:t>tu </a:t>
            </a:r>
            <a:r>
              <a:rPr lang="es-ES" dirty="0" smtClean="0">
                <a:latin typeface="Bookman Old Style" pitchFamily="18" charset="0"/>
              </a:rPr>
              <a:t>ser</a:t>
            </a:r>
            <a:r>
              <a:rPr lang="es-ES" dirty="0" smtClean="0">
                <a:latin typeface="Bookman Old Style" pitchFamily="18" charset="0"/>
              </a:rPr>
              <a:t>.</a:t>
            </a:r>
          </a:p>
          <a:p>
            <a:pPr>
              <a:buNone/>
            </a:pPr>
            <a:r>
              <a:rPr lang="he-IL" b="1" dirty="0" smtClean="0">
                <a:latin typeface="Bookman Old Style" pitchFamily="18" charset="0"/>
              </a:rPr>
              <a:t>יעף</a:t>
            </a:r>
            <a:r>
              <a:rPr lang="en-US" b="1" dirty="0" smtClean="0">
                <a:latin typeface="Bookman Old Style" pitchFamily="18" charset="0"/>
              </a:rPr>
              <a:t> -yaef </a:t>
            </a:r>
            <a:r>
              <a:rPr lang="he-IL" b="1" dirty="0" smtClean="0">
                <a:latin typeface="Bookman Old Style" pitchFamily="18" charset="0"/>
              </a:rPr>
              <a:t>" </a:t>
            </a:r>
            <a:r>
              <a:rPr lang="es-ES" dirty="0" smtClean="0">
                <a:latin typeface="Bookman Old Style" pitchFamily="18" charset="0"/>
              </a:rPr>
              <a:t>agotado</a:t>
            </a:r>
          </a:p>
          <a:p>
            <a:pPr>
              <a:buNone/>
            </a:pPr>
            <a:r>
              <a:rPr lang="he-IL" b="1" dirty="0" smtClean="0">
                <a:latin typeface="Bookman Old Style" pitchFamily="18" charset="0"/>
              </a:rPr>
              <a:t>עיף</a:t>
            </a:r>
            <a:r>
              <a:rPr lang="en-US" b="1" dirty="0" smtClean="0">
                <a:latin typeface="Bookman Old Style" pitchFamily="18" charset="0"/>
              </a:rPr>
              <a:t> </a:t>
            </a:r>
            <a:r>
              <a:rPr lang="he-IL" b="1" dirty="0" smtClean="0">
                <a:latin typeface="Bookman Old Style" pitchFamily="18" charset="0"/>
              </a:rPr>
              <a:t>"</a:t>
            </a:r>
            <a:r>
              <a:rPr lang="en-US" b="1" dirty="0" smtClean="0">
                <a:latin typeface="Bookman Old Style" pitchFamily="18" charset="0"/>
              </a:rPr>
              <a:t>-ayef </a:t>
            </a:r>
            <a:r>
              <a:rPr lang="en-US" dirty="0" smtClean="0">
                <a:latin typeface="Bookman Old Style" pitchFamily="18" charset="0"/>
              </a:rPr>
              <a:t>“</a:t>
            </a:r>
            <a:r>
              <a:rPr lang="es-ES" dirty="0" smtClean="0">
                <a:latin typeface="Bookman Old Style" pitchFamily="18" charset="0"/>
              </a:rPr>
              <a:t>cansado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bien la ubicación de la </a:t>
            </a:r>
            <a:r>
              <a:rPr lang="es-ES" dirty="0" smtClean="0">
                <a:latin typeface="Bookman Old Style" pitchFamily="18" charset="0"/>
              </a:rPr>
              <a:t>brajá</a:t>
            </a:r>
          </a:p>
          <a:p>
            <a:pPr>
              <a:buNone/>
            </a:pPr>
            <a:r>
              <a:rPr lang="es-ES" dirty="0" smtClean="0">
                <a:latin typeface="Bookman Old Style" pitchFamily="18" charset="0"/>
              </a:rPr>
              <a:t> </a:t>
            </a:r>
            <a:r>
              <a:rPr lang="he-IL" dirty="0" smtClean="0">
                <a:latin typeface="Bookman Old Style" pitchFamily="18" charset="0"/>
              </a:rPr>
              <a:t>הַנּוֹתֵן לַיָּעֵף </a:t>
            </a:r>
            <a:r>
              <a:rPr lang="he-IL" dirty="0" smtClean="0">
                <a:latin typeface="Bookman Old Style" pitchFamily="18" charset="0"/>
              </a:rPr>
              <a:t>כֹּֽחַ</a:t>
            </a:r>
            <a:r>
              <a:rPr lang="en-US" dirty="0" smtClean="0">
                <a:latin typeface="Bookman Old Style" pitchFamily="18" charset="0"/>
              </a:rPr>
              <a:t> Notén yaef koaj</a:t>
            </a:r>
            <a:r>
              <a:rPr lang="he-IL" dirty="0" smtClean="0">
                <a:latin typeface="Bookman Old Style" pitchFamily="18" charset="0"/>
              </a:rPr>
              <a:t>, "</a:t>
            </a:r>
            <a:endParaRPr lang="en-U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que da fuerza al cansado", puede parecer fuera de lugar con respecto al flujo temático progresivo de las otras Birkot HaShajar, cuando profundizamos en sus orígenes y propósito, descubrimos una lección profunda de fe y resiliencia.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posición única de esta brajá nos invita a reflexionar sobre la extraordinaria fortaleza que se nos otorga, no solo física sino también espiritualmente, especialmente cuando nosotros, el pueblo judío, hemos enfrentado momentos de cansancio y adversidad a lo largo de nuestra historia.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a:t>
            </a:r>
            <a:r>
              <a:rPr lang="es-ES" dirty="0" smtClean="0">
                <a:latin typeface="Bookman Old Style" pitchFamily="18" charset="0"/>
              </a:rPr>
              <a:t>recitar esta brajá cada mañana durante estos tiempos tan difíciles, recordamos nuestro espíritu perseverante y la fortaleza Divina que nos ha sostenido a través de los siglos.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esencia, es un poderoso testimonio de nuestra fe inquebrantable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asimismo a </a:t>
            </a:r>
            <a:r>
              <a:rPr lang="es-ES" dirty="0" smtClean="0">
                <a:latin typeface="Bookman Old Style" pitchFamily="18" charset="0"/>
              </a:rPr>
              <a:t>la notable capacidad de encontrar fuerza incluso en las circunstancias más difíciles, reafirmando nuestra conexión con </a:t>
            </a:r>
            <a:r>
              <a:rPr lang="he-IL" dirty="0" smtClean="0">
                <a:latin typeface="Bookman Old Style" pitchFamily="18" charset="0"/>
              </a:rPr>
              <a:t>הקדוש ברוך הוא, </a:t>
            </a:r>
            <a:r>
              <a:rPr lang="en-US" dirty="0" smtClean="0">
                <a:latin typeface="Bookman Old Style" pitchFamily="18" charset="0"/>
              </a:rPr>
              <a:t> -Hakadosh Baruj Hu, </a:t>
            </a:r>
            <a:r>
              <a:rPr lang="es-ES" dirty="0" smtClean="0">
                <a:latin typeface="Bookman Old Style" pitchFamily="18" charset="0"/>
              </a:rPr>
              <a:t>quien </a:t>
            </a:r>
            <a:r>
              <a:rPr lang="es-ES" dirty="0" smtClean="0">
                <a:latin typeface="Bookman Old Style" pitchFamily="18" charset="0"/>
              </a:rPr>
              <a:t>continuamente restaura nuestra determinación.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Ibn </a:t>
            </a:r>
            <a:r>
              <a:rPr lang="es-ES" dirty="0" smtClean="0">
                <a:latin typeface="Bookman Old Style" pitchFamily="18" charset="0"/>
              </a:rPr>
              <a:t>Ezra</a:t>
            </a:r>
          </a:p>
          <a:p>
            <a:pPr>
              <a:buNone/>
            </a:pPr>
            <a:r>
              <a:rPr lang="es-ES" dirty="0" smtClean="0">
                <a:latin typeface="Bookman Old Style" pitchFamily="18" charset="0"/>
              </a:rPr>
              <a:t>Él </a:t>
            </a:r>
            <a:r>
              <a:rPr lang="es-ES" dirty="0" smtClean="0">
                <a:latin typeface="Bookman Old Style" pitchFamily="18" charset="0"/>
              </a:rPr>
              <a:t>da poder, etc. ¿Cómo puede cansarse, si da fuerzas al cansado y fortalece al que no tiene fuerzas</a:t>
            </a:r>
            <a:r>
              <a:rPr lang="es-ES" dirty="0" smtClean="0">
                <a:latin typeface="Bookman Old Style" pitchFamily="18" charset="0"/>
              </a:rPr>
              <a:t>?</a:t>
            </a:r>
          </a:p>
          <a:p>
            <a:pPr>
              <a:buNone/>
            </a:pPr>
            <a:r>
              <a:rPr lang="es-ES" b="1" dirty="0" smtClean="0">
                <a:latin typeface="Bookman Old Style" pitchFamily="18" charset="0"/>
              </a:rPr>
              <a:t> </a:t>
            </a:r>
            <a:r>
              <a:rPr lang="he-IL" b="1" dirty="0" smtClean="0">
                <a:latin typeface="Bookman Old Style" pitchFamily="18" charset="0"/>
              </a:rPr>
              <a:t>עָצְמָה</a:t>
            </a:r>
            <a:r>
              <a:rPr lang="en-US" b="1" dirty="0" smtClean="0">
                <a:latin typeface="Bookman Old Style" pitchFamily="18" charset="0"/>
              </a:rPr>
              <a:t> –otsmah</a:t>
            </a:r>
            <a:r>
              <a:rPr lang="en-US" dirty="0" smtClean="0">
                <a:latin typeface="Bookman Old Style" pitchFamily="18" charset="0"/>
              </a:rPr>
              <a:t>.</a:t>
            </a:r>
            <a:r>
              <a:rPr lang="he-IL" dirty="0" smtClean="0">
                <a:latin typeface="Bookman Old Style" pitchFamily="18" charset="0"/>
              </a:rPr>
              <a:t> </a:t>
            </a:r>
            <a:r>
              <a:rPr lang="es-ES" dirty="0" smtClean="0">
                <a:latin typeface="Bookman Old Style" pitchFamily="18" charset="0"/>
              </a:rPr>
              <a:t>Fuerza. Es un sustantivo similar en forma a </a:t>
            </a:r>
            <a:r>
              <a:rPr lang="es-ES" dirty="0" smtClean="0">
                <a:latin typeface="Bookman Old Style" pitchFamily="18" charset="0"/>
              </a:rPr>
              <a:t> </a:t>
            </a:r>
            <a:r>
              <a:rPr lang="es-ES" b="1" dirty="0" smtClean="0">
                <a:latin typeface="Bookman Old Style" pitchFamily="18" charset="0"/>
              </a:rPr>
              <a:t>Jojmá </a:t>
            </a:r>
            <a:r>
              <a:rPr lang="he-IL" b="1" dirty="0" smtClean="0">
                <a:latin typeface="Bookman Old Style" pitchFamily="18" charset="0"/>
              </a:rPr>
              <a:t>חכמה</a:t>
            </a:r>
            <a:r>
              <a:rPr lang="en-US" b="1" dirty="0" smtClean="0">
                <a:latin typeface="Bookman Old Style" pitchFamily="18" charset="0"/>
              </a:rPr>
              <a:t> </a:t>
            </a:r>
            <a:r>
              <a:rPr lang="he-IL" b="1" dirty="0" smtClean="0">
                <a:latin typeface="Bookman Old Style" pitchFamily="18" charset="0"/>
              </a:rPr>
              <a:t> </a:t>
            </a:r>
            <a:r>
              <a:rPr lang="es-ES" dirty="0" smtClean="0">
                <a:latin typeface="Bookman Old Style" pitchFamily="18" charset="0"/>
              </a:rPr>
              <a:t>sabiduría.</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Haamek </a:t>
            </a:r>
            <a:r>
              <a:rPr lang="es-ES" dirty="0" smtClean="0">
                <a:latin typeface="Bookman Old Style" pitchFamily="18" charset="0"/>
              </a:rPr>
              <a:t>Sheilah sobre Sheiltot d'Rav Achai Gaon, Kidmat HaEmek, </a:t>
            </a:r>
            <a:r>
              <a:rPr lang="es-ES" sz="2000" dirty="0" smtClean="0">
                <a:latin typeface="Bookman Old Style" pitchFamily="18" charset="0"/>
              </a:rPr>
              <a:t>Parte I </a:t>
            </a:r>
            <a:r>
              <a:rPr lang="es-ES" sz="2000" dirty="0" smtClean="0">
                <a:latin typeface="Bookman Old Style" pitchFamily="18" charset="0"/>
              </a:rPr>
              <a:t>13:3</a:t>
            </a:r>
            <a:endParaRPr lang="es-ES" dirty="0" smtClean="0">
              <a:latin typeface="Bookman Old Style" pitchFamily="18" charset="0"/>
            </a:endParaRPr>
          </a:p>
          <a:p>
            <a:pPr>
              <a:buNone/>
            </a:pPr>
            <a:r>
              <a:rPr lang="es-ES" dirty="0" smtClean="0">
                <a:latin typeface="Bookman Old Style" pitchFamily="18" charset="0"/>
              </a:rPr>
              <a:t>R</a:t>
            </a:r>
            <a:r>
              <a:rPr lang="es-ES" dirty="0" smtClean="0">
                <a:latin typeface="Bookman Old Style" pitchFamily="18" charset="0"/>
              </a:rPr>
              <a:t>. </a:t>
            </a:r>
            <a:r>
              <a:rPr lang="es-ES" dirty="0" smtClean="0">
                <a:latin typeface="Bookman Old Style" pitchFamily="18" charset="0"/>
              </a:rPr>
              <a:t>Bircaya </a:t>
            </a:r>
            <a:r>
              <a:rPr lang="es-ES" dirty="0" smtClean="0">
                <a:latin typeface="Bookman Old Style" pitchFamily="18" charset="0"/>
              </a:rPr>
              <a:t>solía aplicar al [momento de la hambruna] el versículo: “Él da fuerza al cansado”.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Midrash compara la hambruna con una canasta que contiene objetos de vidrio preciosos que con el tiempo traerán honor a su dueño.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Como </a:t>
            </a:r>
            <a:r>
              <a:rPr lang="es-ES" dirty="0" smtClean="0">
                <a:latin typeface="Bookman Old Style" pitchFamily="18" charset="0"/>
              </a:rPr>
              <a:t>el dueño debe tener cuidado de que no se rompa, es tan celoso que incluso se degradará para protegerlo.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Esto se menciona en el Midrash] en un pasaje que dice: Cuando un fabricante de vidrio necesita una clavija fuerte de la cual colgar la canasta, ¿qué hace?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Primero </a:t>
            </a:r>
            <a:r>
              <a:rPr lang="es-ES" dirty="0" smtClean="0">
                <a:latin typeface="Bookman Old Style" pitchFamily="18" charset="0"/>
              </a:rPr>
              <a:t>[prueba su fuerza] colgando su propio peso en la clavija [después de lo cual se siente lo suficientemente seguro] como para colgar su canasta de ella. </a:t>
            </a:r>
            <a:endParaRPr lang="es-ES" dirty="0" smtClean="0">
              <a:latin typeface="Bookman Old Style" pitchFamily="18" charset="0"/>
            </a:endParaRPr>
          </a:p>
          <a:p>
            <a:pPr>
              <a:buNone/>
            </a:pPr>
            <a:r>
              <a:rPr lang="es-ES" dirty="0" smtClean="0">
                <a:latin typeface="Bookman Old Style" pitchFamily="18" charset="0"/>
              </a:rPr>
              <a:t>Está </a:t>
            </a:r>
            <a:r>
              <a:rPr lang="es-ES" dirty="0" smtClean="0">
                <a:latin typeface="Bookman Old Style" pitchFamily="18" charset="0"/>
              </a:rPr>
              <a:t>dispuesto a degradarse, porque el honor resultará al final.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Así </a:t>
            </a:r>
            <a:r>
              <a:rPr lang="es-ES" dirty="0" smtClean="0">
                <a:latin typeface="Bookman Old Style" pitchFamily="18" charset="0"/>
              </a:rPr>
              <a:t>sucedió con la vergonzosa hambruna de Israel, que fue una profanación del nombre de Dios, ya que el pueblo se volvió necesitado y dependiente de [los] otros [pueblos], lo que a su vez condujo a su dispersión entre las otras naciones.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[la degradación de David, la hambruna], hizo que los valientes de Israel libraran la batalla de Dios [atacando a las naciones vecinas], para que pudieran mantenerse con el botín de guerra.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se informa en el Tratado Berajot 3b, [los sabios de Israel se acercaron al rey David con la solicitud]: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Tu nación Israel necesita provisiones”, [después de lo cual] el rey David respondió: “Ve, extiende tus manos como una banda de merodeadores”. </a:t>
            </a:r>
            <a:endParaRPr lang="es-ES" dirty="0" smtClean="0">
              <a:latin typeface="Bookman Old Style" pitchFamily="18" charset="0"/>
            </a:endParaRPr>
          </a:p>
          <a:p>
            <a:pPr>
              <a:buNone/>
            </a:pPr>
            <a:r>
              <a:rPr lang="es-ES" dirty="0" smtClean="0">
                <a:latin typeface="Bookman Old Style" pitchFamily="18" charset="0"/>
              </a:rPr>
              <a:t>Cuando </a:t>
            </a:r>
            <a:r>
              <a:rPr lang="es-ES" dirty="0" smtClean="0">
                <a:latin typeface="Bookman Old Style" pitchFamily="18" charset="0"/>
              </a:rPr>
              <a:t>[Israel] triunfa, el nombre de Dios se engrandece y se santifica, porque la salvación divina se vuelve bien conocida entre las naciones.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este no sería el caso si Israel hubiera vivido en seguridad, [ya que no habría ningún impulso para librar una guerra que resultara en la santificación del nombre de Dios</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Deberes </a:t>
            </a:r>
            <a:r>
              <a:rPr lang="es-ES" dirty="0" smtClean="0">
                <a:latin typeface="Bookman Old Style" pitchFamily="18" charset="0"/>
              </a:rPr>
              <a:t>del corazón, Cuarto tratado sobre la confianza, Introducción 28(6)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alquimista no es inmune a la enfermedad y la dolencia que obstaculizan su alegría de ser rico y le impiden beneficiarse de lo que tiene y disfrutar de lo que ha adquirido.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aquel que confía en Dios, es inmune a la enfermedad y a las dolencias, excepto como expiación o para aumentar su recompensa, como está escrito: “Ahora los jóvenes se cansarán y se </a:t>
            </a:r>
            <a:r>
              <a:rPr lang="es-ES" dirty="0" smtClean="0">
                <a:latin typeface="Bookman Old Style" pitchFamily="18" charset="0"/>
              </a:rPr>
              <a:t>agotarán</a:t>
            </a:r>
            <a:r>
              <a:rPr lang="es-ES" dirty="0" smtClean="0">
                <a:latin typeface="Bookman Old Style" pitchFamily="18" charset="0"/>
              </a:rPr>
              <a:t>, y los jóvenes tropezarán” </a:t>
            </a:r>
            <a:r>
              <a:rPr lang="es-ES" sz="2000" b="1" dirty="0" smtClean="0">
                <a:latin typeface="Bookman Old Style" pitchFamily="18" charset="0"/>
              </a:rPr>
              <a:t>(Yeshayá 40:30), </a:t>
            </a:r>
            <a:r>
              <a:rPr lang="es-ES" dirty="0" smtClean="0">
                <a:latin typeface="Bookman Old Style" pitchFamily="18" charset="0"/>
              </a:rPr>
              <a:t>“aquellos que esperan en Dios renovarán sus fuerzas” </a:t>
            </a:r>
            <a:r>
              <a:rPr lang="es-ES" sz="2000" b="1" dirty="0" smtClean="0">
                <a:latin typeface="Bookman Old Style" pitchFamily="18" charset="0"/>
              </a:rPr>
              <a:t>(Yeshayá 40:31)</a:t>
            </a:r>
            <a:r>
              <a:rPr lang="es-ES" dirty="0" smtClean="0">
                <a:latin typeface="Bookman Old Style" pitchFamily="18" charset="0"/>
              </a:rPr>
              <a:t>, y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Porque los brazos de los malvados serán quebrados, pero el Señor sostiene a los justos” (Tehilim 37:17</a:t>
            </a:r>
            <a:r>
              <a:rPr lang="es-ES" dirty="0" smtClean="0">
                <a:latin typeface="Bookman Old Style" pitchFamily="18" charset="0"/>
              </a:rPr>
              <a:t>).</a:t>
            </a:r>
          </a:p>
          <a:p>
            <a:pPr>
              <a:buNone/>
            </a:pPr>
            <a:r>
              <a:rPr lang="es-ES" i="1" dirty="0" smtClean="0">
                <a:latin typeface="Bookman Old Style" pitchFamily="18" charset="0"/>
              </a:rPr>
              <a:t>Tze'enah </a:t>
            </a:r>
            <a:r>
              <a:rPr lang="es-ES" i="1" dirty="0" smtClean="0">
                <a:latin typeface="Bookman Old Style" pitchFamily="18" charset="0"/>
              </a:rPr>
              <a:t>Ure'enáh</a:t>
            </a:r>
          </a:p>
          <a:p>
            <a:pPr>
              <a:buNone/>
            </a:pPr>
            <a:r>
              <a:rPr lang="es-ES" dirty="0" smtClean="0">
                <a:latin typeface="Bookman Old Style" pitchFamily="18" charset="0"/>
              </a:rPr>
              <a:t>“</a:t>
            </a:r>
            <a:r>
              <a:rPr lang="es-ES" dirty="0" smtClean="0">
                <a:latin typeface="Bookman Old Style" pitchFamily="18" charset="0"/>
              </a:rPr>
              <a:t>Aquellos que confían en el Señor renovarán sus fuerzas, etc.” [40:31]. Israel confía en Dios que tendrá buena fuerza.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Cambiarán </a:t>
            </a:r>
            <a:r>
              <a:rPr lang="es-ES" dirty="0" smtClean="0">
                <a:latin typeface="Bookman Old Style" pitchFamily="18" charset="0"/>
              </a:rPr>
              <a:t>su fuerza, tal como un águila cada diez años le crecen nuevas plumas, hasta los cien años. </a:t>
            </a:r>
            <a:endParaRPr lang="es-ES" dirty="0" smtClean="0">
              <a:latin typeface="Bookman Old Style" pitchFamily="18" charset="0"/>
            </a:endParaRPr>
          </a:p>
          <a:p>
            <a:pPr>
              <a:buNone/>
            </a:pPr>
            <a:r>
              <a:rPr lang="es-ES" dirty="0" smtClean="0">
                <a:latin typeface="Bookman Old Style" pitchFamily="18" charset="0"/>
              </a:rPr>
              <a:t>De </a:t>
            </a:r>
            <a:r>
              <a:rPr lang="es-ES" dirty="0" smtClean="0">
                <a:latin typeface="Bookman Old Style" pitchFamily="18" charset="0"/>
              </a:rPr>
              <a:t>la misma manera, Israel será fuerte y no se cansará. *Radak, Isaías, 40:31</a:t>
            </a:r>
            <a:r>
              <a:rPr lang="es-ES" dirty="0" smtClean="0">
                <a:latin typeface="Bookman Old Style" pitchFamily="18" charset="0"/>
              </a:rPr>
              <a:t>.</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Tur HaArokh, Génesis </a:t>
            </a:r>
            <a:r>
              <a:rPr lang="es-ES" dirty="0" smtClean="0">
                <a:latin typeface="Bookman Old Style" pitchFamily="18" charset="0"/>
              </a:rPr>
              <a:t>29:2:1</a:t>
            </a:r>
          </a:p>
          <a:p>
            <a:pPr>
              <a:buNone/>
            </a:pPr>
            <a:r>
              <a:rPr lang="he-IL" dirty="0" smtClean="0">
                <a:latin typeface="Bookman Old Style" pitchFamily="18" charset="0"/>
              </a:rPr>
              <a:t>וירא </a:t>
            </a:r>
            <a:r>
              <a:rPr lang="he-IL" dirty="0" smtClean="0">
                <a:latin typeface="Bookman Old Style" pitchFamily="18" charset="0"/>
              </a:rPr>
              <a:t>והנה באר </a:t>
            </a:r>
            <a:r>
              <a:rPr lang="he-IL" dirty="0" smtClean="0">
                <a:latin typeface="Bookman Old Style" pitchFamily="18" charset="0"/>
              </a:rPr>
              <a:t>בשדה</a:t>
            </a:r>
            <a:r>
              <a:rPr lang="en-US" dirty="0" smtClean="0">
                <a:latin typeface="Bookman Old Style" pitchFamily="18" charset="0"/>
              </a:rPr>
              <a:t> </a:t>
            </a:r>
            <a:r>
              <a:rPr lang="he-IL" dirty="0" smtClean="0">
                <a:latin typeface="Bookman Old Style" pitchFamily="18" charset="0"/>
              </a:rPr>
              <a:t>, </a:t>
            </a:r>
            <a:r>
              <a:rPr lang="he-IL" dirty="0" smtClean="0">
                <a:latin typeface="Bookman Old Style" pitchFamily="18" charset="0"/>
              </a:rPr>
              <a:t>“</a:t>
            </a:r>
            <a:r>
              <a:rPr lang="es-ES" dirty="0" smtClean="0">
                <a:latin typeface="Bookman Old Style" pitchFamily="18" charset="0"/>
              </a:rPr>
              <a:t>miró y vio un pozo en el campo”. El significado claro de este versículo es una ilustración práctica de Isaías 40,31 </a:t>
            </a:r>
            <a:r>
              <a:rPr lang="he-IL" b="1" dirty="0" smtClean="0">
                <a:latin typeface="Bookman Old Style" pitchFamily="18" charset="0"/>
              </a:rPr>
              <a:t>וקווי ה' יחליפו </a:t>
            </a:r>
            <a:r>
              <a:rPr lang="he-IL" b="1" dirty="0" smtClean="0">
                <a:latin typeface="Bookman Old Style" pitchFamily="18" charset="0"/>
              </a:rPr>
              <a:t>כח</a:t>
            </a:r>
            <a:r>
              <a:rPr lang="en-US" b="1" dirty="0" smtClean="0">
                <a:latin typeface="Bookman Old Style" pitchFamily="18" charset="0"/>
              </a:rPr>
              <a:t> </a:t>
            </a:r>
            <a:r>
              <a:rPr lang="en-US" b="1" dirty="0" err="1" smtClean="0">
                <a:latin typeface="Bookman Old Style" pitchFamily="18" charset="0"/>
              </a:rPr>
              <a:t>Vekovey</a:t>
            </a:r>
            <a:r>
              <a:rPr lang="en-US" b="1" dirty="0" smtClean="0">
                <a:latin typeface="Bookman Old Style" pitchFamily="18" charset="0"/>
              </a:rPr>
              <a:t> </a:t>
            </a:r>
            <a:r>
              <a:rPr lang="en-US" b="1" dirty="0" err="1" smtClean="0">
                <a:latin typeface="Bookman Old Style" pitchFamily="18" charset="0"/>
              </a:rPr>
              <a:t>Adonay</a:t>
            </a:r>
            <a:r>
              <a:rPr lang="en-US" b="1" dirty="0" smtClean="0">
                <a:latin typeface="Bookman Old Style" pitchFamily="18" charset="0"/>
              </a:rPr>
              <a:t> </a:t>
            </a:r>
            <a:r>
              <a:rPr lang="en-US" b="1" dirty="0" err="1" smtClean="0">
                <a:latin typeface="Bookman Old Style" pitchFamily="18" charset="0"/>
              </a:rPr>
              <a:t>yajalifu</a:t>
            </a:r>
            <a:r>
              <a:rPr lang="en-US" b="1" dirty="0" smtClean="0">
                <a:latin typeface="Bookman Old Style" pitchFamily="18" charset="0"/>
              </a:rPr>
              <a:t> </a:t>
            </a:r>
            <a:r>
              <a:rPr lang="en-US" b="1" dirty="0" err="1" smtClean="0">
                <a:latin typeface="Bookman Old Style" pitchFamily="18" charset="0"/>
              </a:rPr>
              <a:t>joaj</a:t>
            </a:r>
            <a:r>
              <a:rPr lang="he-IL" b="1" dirty="0" smtClean="0">
                <a:latin typeface="Bookman Old Style" pitchFamily="18" charset="0"/>
              </a:rPr>
              <a:t>, </a:t>
            </a:r>
            <a:r>
              <a:rPr lang="he-IL" b="1" dirty="0" smtClean="0">
                <a:latin typeface="Bookman Old Style" pitchFamily="18" charset="0"/>
              </a:rPr>
              <a:t>“</a:t>
            </a:r>
            <a:r>
              <a:rPr lang="es-ES" dirty="0" smtClean="0">
                <a:latin typeface="Bookman Old Style" pitchFamily="18" charset="0"/>
              </a:rPr>
              <a:t>el pueblo que pone su esperanza y confianza en el Señor experimentará rejuvenecimiento físico, etc.”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capacidad de Yaakov de sacar la piedra del pozo, algo que varios pastores no habían podido hacer ni siquiera juntos, prueba que la nueva esperanza que había recibido a través de su sueño sobre la escalera había dejado su marca también en su cuerpo.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Nuestros </a:t>
            </a:r>
            <a:r>
              <a:rPr lang="es-ES" dirty="0" smtClean="0">
                <a:latin typeface="Bookman Old Style" pitchFamily="18" charset="0"/>
              </a:rPr>
              <a:t>sabios también dedujeron de la descripción del texto que el pozo mencionado es una alusión al Templo, y que los tres rebaños de ovejas descritos como recostados alrededor del pozo representan las tres festividades anuales en las que el pueblo judío hacía peregrinaciones al Templo,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ya </a:t>
            </a:r>
            <a:r>
              <a:rPr lang="es-ES" sz="2900" dirty="0" smtClean="0">
                <a:latin typeface="Bookman Old Style" pitchFamily="18" charset="0"/>
              </a:rPr>
              <a:t>que el Templo sirve al pueblo judío como su inspiración espiritual, así como el agua sirve como el líquido que mantiene el cuerpo vivo y saludable. </a:t>
            </a:r>
            <a:endParaRPr lang="es-ES" sz="2900" dirty="0" smtClean="0">
              <a:latin typeface="Bookman Old Style" pitchFamily="18" charset="0"/>
            </a:endParaRPr>
          </a:p>
          <a:p>
            <a:pPr>
              <a:buNone/>
            </a:pPr>
            <a:r>
              <a:rPr lang="es-ES" sz="2900" dirty="0" smtClean="0">
                <a:latin typeface="Bookman Old Style" pitchFamily="18" charset="0"/>
              </a:rPr>
              <a:t>No </a:t>
            </a:r>
            <a:r>
              <a:rPr lang="es-ES" sz="2900" dirty="0" smtClean="0">
                <a:latin typeface="Bookman Old Style" pitchFamily="18" charset="0"/>
              </a:rPr>
              <a:t>sólo eso, sino que la Torá misma ha sido comparada con el agua de manantial, ya que le da sentido a la vida, y las personas que la estudian y la observan se convierten en personas que ven un propósito en su existencia.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Los </a:t>
            </a:r>
            <a:r>
              <a:rPr lang="es-ES" sz="2800" dirty="0" smtClean="0">
                <a:latin typeface="Bookman Old Style" pitchFamily="18" charset="0"/>
              </a:rPr>
              <a:t>“diversos rebaños” que se describen como recostados alrededor de ese pozo simbolizan a las personas que se congregan alrededor del Templo, o alrededor de los eruditos de la Torá, esperando recibir inspiración. </a:t>
            </a:r>
            <a:endParaRPr lang="es-ES" sz="2800" dirty="0" smtClean="0">
              <a:latin typeface="Bookman Old Style" pitchFamily="18" charset="0"/>
            </a:endParaRPr>
          </a:p>
          <a:p>
            <a:pPr>
              <a:buNone/>
            </a:pPr>
            <a:r>
              <a:rPr lang="es-ES" sz="2800" dirty="0" smtClean="0">
                <a:latin typeface="Bookman Old Style" pitchFamily="18" charset="0"/>
              </a:rPr>
              <a:t>El </a:t>
            </a:r>
            <a:r>
              <a:rPr lang="es-ES" sz="2800" dirty="0" smtClean="0">
                <a:latin typeface="Bookman Old Style" pitchFamily="18" charset="0"/>
              </a:rPr>
              <a:t>reemplazo de la piedra en el pozo simboliza el período posterior a las peregrinaciones, cuando el Templo se encuentra en un estado relativamente inactivo.</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Rabeinu </a:t>
            </a:r>
            <a:r>
              <a:rPr lang="es-ES" i="1" dirty="0" smtClean="0">
                <a:latin typeface="Bookman Old Style" pitchFamily="18" charset="0"/>
              </a:rPr>
              <a:t>Yonah sobre Pirkei Avot </a:t>
            </a:r>
            <a:r>
              <a:rPr lang="es-ES" i="1" dirty="0" smtClean="0">
                <a:latin typeface="Bookman Old Style" pitchFamily="18" charset="0"/>
              </a:rPr>
              <a:t>5:20:1</a:t>
            </a:r>
          </a:p>
          <a:p>
            <a:pPr>
              <a:buNone/>
            </a:pPr>
            <a:r>
              <a:rPr lang="es-ES" dirty="0" smtClean="0">
                <a:latin typeface="Bookman Old Style" pitchFamily="18" charset="0"/>
              </a:rPr>
              <a:t>Yehudah </a:t>
            </a:r>
            <a:r>
              <a:rPr lang="es-ES" dirty="0" smtClean="0">
                <a:latin typeface="Bookman Old Style" pitchFamily="18" charset="0"/>
              </a:rPr>
              <a:t>ben </a:t>
            </a:r>
            <a:r>
              <a:rPr lang="es-ES" dirty="0" smtClean="0">
                <a:latin typeface="Bookman Old Style" pitchFamily="18" charset="0"/>
              </a:rPr>
              <a:t>Teimáh </a:t>
            </a:r>
            <a:r>
              <a:rPr lang="es-ES" dirty="0" smtClean="0">
                <a:latin typeface="Bookman Old Style" pitchFamily="18" charset="0"/>
              </a:rPr>
              <a:t>dice, etc. Sé descarado como el leopardo para reprender a los que cometen pecados; y estar muy involucrado en la Torá. 'No te cansarás ni desmayarás'. Y así lo afirmó </a:t>
            </a:r>
            <a:r>
              <a:rPr lang="es-ES" dirty="0" smtClean="0">
                <a:latin typeface="Bookman Old Style" pitchFamily="18" charset="0"/>
              </a:rPr>
              <a:t>Yeshayahu </a:t>
            </a:r>
            <a:r>
              <a:rPr lang="es-ES" dirty="0" smtClean="0">
                <a:latin typeface="Bookman Old Style" pitchFamily="18" charset="0"/>
              </a:rPr>
              <a:t>(Isaías 40:31), "Pero los que esperan en el Señor renovarán sus fuerzas".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a:t>
            </a:r>
            <a:r>
              <a:rPr lang="es-ES" dirty="0" smtClean="0">
                <a:latin typeface="Bookman Old Style" pitchFamily="18" charset="0"/>
              </a:rPr>
              <a:t>se cansen, los que esperan en el Señor verán aumentada su fuerza y ​​la renovarán para que sea una nueva fuerza para ellos, [con la cual] hacer la obra del Señor </a:t>
            </a:r>
            <a:r>
              <a:rPr lang="es-ES" dirty="0" smtClean="0">
                <a:latin typeface="Bookman Old Style" pitchFamily="18" charset="0"/>
              </a:rPr>
              <a:t>perdurará aún </a:t>
            </a:r>
            <a:r>
              <a:rPr lang="es-ES" dirty="0" smtClean="0">
                <a:latin typeface="Bookman Old Style" pitchFamily="18" charset="0"/>
              </a:rPr>
              <a:t>más.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b="1" dirty="0" smtClean="0">
                <a:solidFill>
                  <a:srgbClr val="FF0000"/>
                </a:solidFill>
                <a:latin typeface="Bookman Old Style" pitchFamily="18" charset="0"/>
              </a:rPr>
              <a:t>Las Etapas de las Generaciones</a:t>
            </a:r>
          </a:p>
          <a:p>
            <a:pPr>
              <a:buNone/>
            </a:pPr>
            <a:r>
              <a:rPr lang="es-ES" sz="2000" dirty="0" smtClean="0">
                <a:latin typeface="Bookman Old Style" pitchFamily="18" charset="0"/>
              </a:rPr>
              <a:t>De las notas del R. Jonathan Sacks y Dr. Tzvi Hersh</a:t>
            </a:r>
          </a:p>
          <a:p>
            <a:pPr>
              <a:buNone/>
            </a:pPr>
            <a:r>
              <a:rPr lang="es-ES" sz="3100" dirty="0" smtClean="0">
                <a:latin typeface="Bookman Old Style" pitchFamily="18" charset="0"/>
              </a:rPr>
              <a:t>Mark Twain lo dijo de manera muy concisa: Cuando yo tenía catorce años, mi padre era tan ignorante que apenas podía soportar tener al viejo cerca. Pero cuando cumplí veintiún años, me sorprendió lo mucho que había aprendido el anciano en siete años.</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Ya sea que Freud tuviera razón o no acerca del complejo de Edipo, seguramente hay algo de verdad en ello: que el poder y el dolor de la adolescencia es que buscamos definirnos a nosotros mismos como diferentes, individualizados, alguien distinto de nuestros padres.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Cuando éramos jóvenes, eran la presencia sustentadora en nuestras vidas, nuestra seguridad, nuestra estabilidad, la fuente que nos cimenta en este mundo.</a:t>
            </a:r>
          </a:p>
          <a:p>
            <a:pPr>
              <a:buNone/>
            </a:pPr>
            <a:r>
              <a:rPr lang="es-ES" sz="2900" dirty="0" smtClean="0">
                <a:latin typeface="Bookman Old Style" pitchFamily="18" charset="0"/>
              </a:rPr>
              <a:t>El primer y más profundo terror que tenemos cuando somos niños muy pequeños es la ansiedad por separación: la ausencia de los padres, especialmente de la madre.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niños pequeños jugarán felices siempre que su madre o su cuidador estén a la vista. Sin eso, hay pánico. </a:t>
            </a:r>
          </a:p>
          <a:p>
            <a:pPr>
              <a:buNone/>
            </a:pPr>
            <a:r>
              <a:rPr lang="es-ES" sz="2900" dirty="0" smtClean="0">
                <a:latin typeface="Bookman Old Style" pitchFamily="18" charset="0"/>
              </a:rPr>
              <a:t>Estamos demasiado jóvenes para aventurarnos en el mundo por nuestra cuenta. Es precisamente la presencia estable y predecible de los padres en nuestros primeros años lo que nos da un sentido básico de confianza en la vida.</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luego llega el momento, a medida que nos acercamos a la edad adulta, en que tenemos que aprender a abrirnos camino en el mundo. </a:t>
            </a:r>
          </a:p>
          <a:p>
            <a:pPr>
              <a:buNone/>
            </a:pPr>
            <a:r>
              <a:rPr lang="es-ES" dirty="0" smtClean="0">
                <a:latin typeface="Bookman Old Style" pitchFamily="18" charset="0"/>
              </a:rPr>
              <a:t>Son años de búsqueda y en algunos casos de rebelión. </a:t>
            </a:r>
          </a:p>
          <a:p>
            <a:pPr>
              <a:buNone/>
            </a:pPr>
            <a:r>
              <a:rPr lang="es-ES" dirty="0" smtClean="0">
                <a:latin typeface="Bookman Old Style" pitchFamily="18" charset="0"/>
              </a:rPr>
              <a:t>Son ellos los que hacen que la adolescencia sea tan tensa.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palabra hebrea para juventud –la raíz es n-a-r– tiene estas connotaciones de “despertar” y “sacudir”. </a:t>
            </a:r>
          </a:p>
          <a:p>
            <a:pPr>
              <a:buNone/>
            </a:pPr>
            <a:r>
              <a:rPr lang="es-ES" dirty="0" smtClean="0">
                <a:latin typeface="Bookman Old Style" pitchFamily="18" charset="0"/>
              </a:rPr>
              <a:t>Empezamos a definirnos a nosotros mismos en referencia a nuestros amigos, a nuestro grupo de pares, en lugar de a nuestra familia. A menudo hay tensiones entre generaciones.</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teórico literario Harold Bloom escribió dos libros fascinantes, The Anxiety of Influence y Maps of Misreading,[1] en los que, en estilo freudiano, argumentaba que los poetas fuertes se hacen espacio al malinterpretar o comprender mal deliberadamente a sus predecesores.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De lo contrario, si estuviera realmente asombrado por los grandes poetas que le precedieron, se sentiría bloqueado por la sensación de que todo lo que se podía decir ya está dicho, y mejor de lo que usted podría hacer.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Crear el espacio que necesitamos para ser nosotros mismos a menudo implica una relación de confrontación con quienes nos precedieron, y eso incluye a nuestros padres.</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Uno de los grandes descubrimientos que suele surgir con la edad es que, después de haber pasado lo que parece toda una vida huyendo de nuestros padres, nos hemos vuelto muy parecidos a ellos, y cuanto más nos alejábamos, más nos acercábamos.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ahí la verdad en la idea de Mark Twain. </a:t>
            </a:r>
          </a:p>
          <a:p>
            <a:pPr>
              <a:buNone/>
            </a:pPr>
            <a:r>
              <a:rPr lang="es-ES" dirty="0" smtClean="0">
                <a:latin typeface="Bookman Old Style" pitchFamily="18" charset="0"/>
              </a:rPr>
              <a:t>Se necesita tiempo y distancia para ver su sabiduría, ver cuánto les debemos a nuestros padres y reconocer cuánto de ellos sigue vivo en nosotros.</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La forma en que la Torá hace esto en relación con Abraham (o Abram como se le llamaba entonces) es notable por su sutileza. </a:t>
            </a:r>
          </a:p>
          <a:p>
            <a:pPr>
              <a:buNone/>
            </a:pPr>
            <a:r>
              <a:rPr lang="es-ES" sz="3100" dirty="0" smtClean="0">
                <a:latin typeface="Bookman Old Style" pitchFamily="18" charset="0"/>
              </a:rPr>
              <a:t>Lej Lejá, y de hecho la historia judía, comienza con las palabras: “Dios dijo a Abraham: Ve de tu tierra, de tu lugar de nacimiento y de la casa de tu padre, a la tierra que yo te mostraré” </a:t>
            </a:r>
            <a:r>
              <a:rPr lang="es-ES" sz="1600" b="1" dirty="0" smtClean="0">
                <a:latin typeface="Bookman Old Style" pitchFamily="18" charset="0"/>
              </a:rPr>
              <a:t>(Génesis 12:1). </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es el comienzo más audaz de cualquier relato de una vida en la Biblia hebrea. </a:t>
            </a:r>
          </a:p>
          <a:p>
            <a:pPr>
              <a:buNone/>
            </a:pPr>
            <a:r>
              <a:rPr lang="es-ES" dirty="0" smtClean="0">
                <a:latin typeface="Bookman Old Style" pitchFamily="18" charset="0"/>
              </a:rPr>
              <a:t>Parece venir de la nada. </a:t>
            </a:r>
          </a:p>
          <a:p>
            <a:pPr>
              <a:buNone/>
            </a:pPr>
            <a:r>
              <a:rPr lang="es-ES" dirty="0" smtClean="0">
                <a:latin typeface="Bookman Old Style" pitchFamily="18" charset="0"/>
              </a:rPr>
              <a:t>La Torá no nos da ningún retrato de la infancia de Abraham, su juventud, su relación con los otros miembros de su familia, cómo llegó a casarse con Sara,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 las cualidades de carácter que hicieron que Dios lo escogiera para convertirse en el iniciador de lo que finalmente resultó ser: la mayor revolución en la historia religiosa de la humanidad, lo que hoy se llama monoteísmo abrahámico.</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Fue este silencio bíblico el que llevó a la tradición midráshica que casi todos aprendimos cuando éramos niños: que Abraham rompió los ídolos en la casa de su padre. </a:t>
            </a:r>
          </a:p>
          <a:p>
            <a:pPr>
              <a:buNone/>
            </a:pPr>
            <a:r>
              <a:rPr lang="es-ES" dirty="0" smtClean="0">
                <a:latin typeface="Bookman Old Style" pitchFamily="18" charset="0"/>
              </a:rPr>
              <a:t>Este es Abraham el Revolucionario, el iconoclasta, el hombre de nuevos comienzos que derribó todo lo que su padre representaba.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Éste es, si se quiere, el Abraham de Freud.</a:t>
            </a:r>
          </a:p>
          <a:p>
            <a:pPr>
              <a:buNone/>
            </a:pPr>
            <a:r>
              <a:rPr lang="es-ES" dirty="0" smtClean="0">
                <a:latin typeface="Bookman Old Style" pitchFamily="18" charset="0"/>
              </a:rPr>
              <a:t>Quizás sólo a medida que crecemos podemos volver atrás y leer la historia nuevamente y darnos cuenta del significado del pasaje al final de la parashá anterior. </a:t>
            </a:r>
          </a:p>
          <a:p>
            <a:pPr>
              <a:buNone/>
            </a:pPr>
            <a:r>
              <a:rPr lang="es-ES" dirty="0" smtClean="0">
                <a:latin typeface="Bookman Old Style" pitchFamily="18" charset="0"/>
              </a:rPr>
              <a:t>Dice esto:</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Téraj tomó a su hijo Avram, a su nieto Lot, hijo de Harán, y a su nuera Sarai, esposa de su hijo Avram, y juntos partieron de Ur Kasdim para ir a la tierra de Canaán. </a:t>
            </a:r>
          </a:p>
          <a:p>
            <a:pPr>
              <a:buNone/>
            </a:pPr>
            <a:r>
              <a:rPr lang="es-ES" dirty="0" smtClean="0">
                <a:latin typeface="Bookman Old Style" pitchFamily="18" charset="0"/>
              </a:rPr>
              <a:t>Pero cuando llegaron a Harán, se establecieron allí. </a:t>
            </a:r>
            <a:r>
              <a:rPr lang="es-ES" sz="1800" b="1" dirty="0" smtClean="0">
                <a:latin typeface="Bookman Old Style" pitchFamily="18" charset="0"/>
              </a:rPr>
              <a:t>Génesis 11:31</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otras palabras, resulta que Abraham abandonó la casa de su padre mucho después de haber abandonado su tierra y su lugar de nacimiento. </a:t>
            </a:r>
          </a:p>
          <a:p>
            <a:pPr>
              <a:buNone/>
            </a:pPr>
            <a:r>
              <a:rPr lang="es-ES" dirty="0" smtClean="0">
                <a:latin typeface="Bookman Old Style" pitchFamily="18" charset="0"/>
              </a:rPr>
              <a:t>Su lugar de nacimiento fue Ur, en lo que hoy es el sur de Irak, pero sólo se separó de su padre en Harán, en lo que hoy es el norte de Siria.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Téraj, el padre de Abraham, lo acompañó durante la primera mitad de su viaje. </a:t>
            </a:r>
          </a:p>
          <a:p>
            <a:pPr>
              <a:buNone/>
            </a:pPr>
            <a:r>
              <a:rPr lang="es-ES" sz="3100" dirty="0" smtClean="0">
                <a:latin typeface="Bookman Old Style" pitchFamily="18" charset="0"/>
              </a:rPr>
              <a:t>Fue con su hijo, al menos parte del camino.</a:t>
            </a:r>
          </a:p>
          <a:p>
            <a:pPr>
              <a:buNone/>
            </a:pPr>
            <a:r>
              <a:rPr lang="es-ES" sz="3100" dirty="0" smtClean="0">
                <a:latin typeface="Bookman Old Style" pitchFamily="18" charset="0"/>
              </a:rPr>
              <a:t>¿Qué es lo que realmente pasó? </a:t>
            </a:r>
          </a:p>
          <a:p>
            <a:pPr>
              <a:buNone/>
            </a:pPr>
            <a:r>
              <a:rPr lang="es-ES" sz="3100" dirty="0" smtClean="0">
                <a:latin typeface="Bookman Old Style" pitchFamily="18" charset="0"/>
              </a:rPr>
              <a:t>Hay dos posibilidades. La primera es que Abraham recibió su llamado en Ur.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 padre Téraj accedió entonces a ir con él, con la intención de acompañarlo a la tierra de Canaán, aunque no completó el viaje, tal vez debido a su edad. La segunda es que el llamado le llegó a Abraham en Harán, en cuyo caso su padre ya había iniciado el viaje por iniciativa propia al salir de Ur.</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cualquier manera, la ruptura entre Abraham y su padre fue mucho menos dramática de lo que pensábamos al principio.</a:t>
            </a:r>
          </a:p>
          <a:p>
            <a:pPr>
              <a:buNone/>
            </a:pPr>
            <a:r>
              <a:rPr lang="es-ES" dirty="0" smtClean="0">
                <a:latin typeface="Bookman Old Style" pitchFamily="18" charset="0"/>
              </a:rPr>
              <a:t>Comenta el Rabino Sacks: He argumentado en otro lugar[2] que la narrativa bíblica es mucho más sutil de lo que normalmente pensamos.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Está escrito deliberadamente para ser entendido en diferentes niveles y en diferentes etapas de nuestro crecimiento moral. </a:t>
            </a:r>
          </a:p>
          <a:p>
            <a:pPr>
              <a:buNone/>
            </a:pPr>
            <a:r>
              <a:rPr lang="es-ES" sz="2800" dirty="0" smtClean="0">
                <a:latin typeface="Bookman Old Style" pitchFamily="18" charset="0"/>
              </a:rPr>
              <a:t>Hay una narrativa superficial. Pero también hay, a menudo, una historia más profunda que sólo llegamos a notar y comprender cuando hemos alcanzado un cierto nivel de madurez (a esto lo llamo la contra narrativa oculta).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Génesis 11-12 es un ejemplo clásico.</a:t>
            </a:r>
          </a:p>
          <a:p>
            <a:pPr>
              <a:buNone/>
            </a:pPr>
            <a:r>
              <a:rPr lang="es-ES" dirty="0" smtClean="0">
                <a:latin typeface="Bookman Old Style" pitchFamily="18" charset="0"/>
              </a:rPr>
              <a:t>Cuando somos jóvenes escuchamos la encantadora –y realmente empoderadora– historia de Abraham rompiendo los ídolos de su padre, con su mensaje de que a veces un niño puede tener razón y un padre equivocado, especialmente cuando se trata de espiritualidad y fe.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Sólo mucho más tarde en la vida escuchamos la verdad mucho más profunda – escondida bajo la apariencia de una simple genealogía al final de la parashá anterior – de que Abraham en realidad estaba completando un viaje que comenzó su padre.</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Hay una línea en el libro de Josué (la leemos como parte de la Hagadá en la noche del Séder) que dice:</a:t>
            </a:r>
          </a:p>
          <a:p>
            <a:pPr>
              <a:buNone/>
            </a:pPr>
            <a:r>
              <a:rPr lang="es-ES" dirty="0" smtClean="0">
                <a:latin typeface="Bookman Old Style" pitchFamily="18" charset="0"/>
              </a:rPr>
              <a:t>En el pasado, vuestros antepasados vivieron al otro lado del río Éufrates, incluido Téraj, el padre de Avraham y Nacor. Adoraban a otros dioses. </a:t>
            </a:r>
            <a:r>
              <a:rPr lang="es-ES" sz="1800" b="1" dirty="0" smtClean="0">
                <a:latin typeface="Bookman Old Style" pitchFamily="18" charset="0"/>
              </a:rPr>
              <a:t>Josué 24:2</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modo que había idolatría en el trasfondo familiar de Abraham. </a:t>
            </a:r>
          </a:p>
          <a:p>
            <a:pPr>
              <a:buNone/>
            </a:pPr>
            <a:r>
              <a:rPr lang="es-ES" dirty="0" smtClean="0">
                <a:latin typeface="Bookman Old Style" pitchFamily="18" charset="0"/>
              </a:rPr>
              <a:t>Pero Génesis 11 dice que fue Téraj quien tomó a Abraham de Ur – no Abraham quien tomó a Téraj – para ir a la tierra de Canaán. No hubo una ruptura inmediata y radical entre padre e hijo.</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 hecho, es difícil imaginar cómo podría haber sido de otra manera. </a:t>
            </a:r>
          </a:p>
          <a:p>
            <a:pPr>
              <a:buNone/>
            </a:pPr>
            <a:r>
              <a:rPr lang="es-ES" sz="2900" dirty="0" smtClean="0">
                <a:latin typeface="Bookman Old Style" pitchFamily="18" charset="0"/>
              </a:rPr>
              <a:t>Avram – nombre original de Abraham – significa “padre poderoso”. El mismo Abraham fue elegido “para ordenar a sus hijos y a su casa después de él que guarden el camino del Eterno, haciendo lo correcto y lo justo…” (Gén. 18:19) – es decir, fue elegido para ser un padre modelo.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¿Cómo podría un muchacho que rechazó el camino de su padre convertirse en padre de hijos que a su vez no rechazarían su camino?[3] </a:t>
            </a:r>
          </a:p>
          <a:p>
            <a:pPr>
              <a:buNone/>
            </a:pPr>
            <a:r>
              <a:rPr lang="es-ES" dirty="0" smtClean="0">
                <a:latin typeface="Bookman Old Style" pitchFamily="18" charset="0"/>
              </a:rPr>
              <a:t>Tiene más sentido decir que Téraj ya tenía dudas sobre la idolatría y fue él quien inspiró a Abraham a ir más allá, espiritual y físicamente.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Abraham continuó un viaje que su padre había comenzado, ayudando así a Isaac y Jacob, su hijo y nieto, a trazar sus propias formas de servir a Dios: el mismo Dios pero encontrado de diferentes maneras.</a:t>
            </a:r>
          </a:p>
          <a:p>
            <a:pPr>
              <a:buNone/>
            </a:pPr>
            <a:r>
              <a:rPr lang="es-ES" dirty="0" smtClean="0">
                <a:latin typeface="Bookman Old Style" pitchFamily="18" charset="0"/>
              </a:rPr>
              <a:t>Lo que nos lleva de nuevo a Mark Twain.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menudo comenzamos pensando en lo diferentes que somos de nuestros padres. </a:t>
            </a:r>
          </a:p>
          <a:p>
            <a:pPr>
              <a:buNone/>
            </a:pPr>
            <a:r>
              <a:rPr lang="es-ES" dirty="0" smtClean="0">
                <a:latin typeface="Bookman Old Style" pitchFamily="18" charset="0"/>
              </a:rPr>
              <a:t>Nos lleva tiempo apreciar cuánto nos ayudaron a convertirnos en las personas que somos. </a:t>
            </a:r>
          </a:p>
          <a:p>
            <a:pPr>
              <a:buNone/>
            </a:pPr>
            <a:r>
              <a:rPr lang="es-ES" dirty="0" smtClean="0">
                <a:latin typeface="Bookman Old Style" pitchFamily="18" charset="0"/>
              </a:rPr>
              <a:t>Incluso cuando pensábamos que estábamos huyendo, en realidad estábamos continuando su viaje.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Gran parte de lo que somos se debe a lo que ellos fueron.</a:t>
            </a:r>
          </a:p>
          <a:p>
            <a:pPr>
              <a:buNone/>
            </a:pPr>
            <a:r>
              <a:rPr lang="es-ES" dirty="0" smtClean="0">
                <a:latin typeface="Bookman Old Style" pitchFamily="18" charset="0"/>
              </a:rPr>
              <a:t>Hay una lección pedagógica del rabino Kamenetzky que es muy convincente y contundente. </a:t>
            </a:r>
          </a:p>
          <a:p>
            <a:pPr>
              <a:buNone/>
            </a:pPr>
            <a:r>
              <a:rPr lang="es-ES" dirty="0" smtClean="0">
                <a:latin typeface="Bookman Old Style" pitchFamily="18" charset="0"/>
              </a:rPr>
              <a:t>Así como un hombre adulto no puede usar ropa de niño, la comprensión de la Torá de una persona adulta debe crecer a medida que madura.</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un niño de diez años se le debe enseñar Torá a su nivel. </a:t>
            </a:r>
          </a:p>
          <a:p>
            <a:pPr>
              <a:buNone/>
            </a:pPr>
            <a:r>
              <a:rPr lang="es-ES" dirty="0" smtClean="0">
                <a:latin typeface="Bookman Old Style" pitchFamily="18" charset="0"/>
              </a:rPr>
              <a:t>De la misma manera, las personas de veinte, treinta, cincuenta y ochenta años deben acercarse a la Torá de nuevo a medida que avanzan a través de las etapas de la vida.</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Cada año de nuestra vida requiere que volvamos al principio. </a:t>
            </a:r>
          </a:p>
          <a:p>
            <a:pPr>
              <a:buNone/>
            </a:pPr>
            <a:r>
              <a:rPr lang="es-ES" dirty="0" smtClean="0">
                <a:latin typeface="Bookman Old Style" pitchFamily="18" charset="0"/>
              </a:rPr>
              <a:t>Volver a Bereshit nuevamente. </a:t>
            </a:r>
          </a:p>
          <a:p>
            <a:pPr>
              <a:buNone/>
            </a:pPr>
            <a:r>
              <a:rPr lang="es-ES" dirty="0" smtClean="0">
                <a:latin typeface="Bookman Old Style" pitchFamily="18" charset="0"/>
              </a:rPr>
              <a:t>Reajustar nuestra comprensión para adaptarla a las lecciones que hemos aprendido anteriormente en nuestras vidas.</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esta coyuntura trágica de la historia de nuestro pueblo, debemos estar preparados para comenzar de nuevo a determinar dónde nos hemos equivocado en todos los aspectos de nuestro comportamiento, en nuestra fe, en nuestras oraciones, en nuestra comprensión de lo que el Todopoderoso espera de nosotros.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Las Etapas de las Generaciones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 y especialmente en nuestras relaciones con los demás.</a:t>
            </a:r>
          </a:p>
          <a:p>
            <a:pPr>
              <a:buNone/>
            </a:pPr>
            <a:r>
              <a:rPr lang="es-ES" dirty="0" smtClean="0">
                <a:latin typeface="Bookman Old Style" pitchFamily="18" charset="0"/>
              </a:rPr>
              <a:t>Orad por la paz verdadera y total. ¡Shabat shalom!</a:t>
            </a:r>
          </a:p>
          <a:p>
            <a:pPr>
              <a:buNone/>
            </a:pPr>
            <a:r>
              <a:rPr lang="es-ES" sz="1800" dirty="0" smtClean="0">
                <a:latin typeface="Bookman Old Style" pitchFamily="18" charset="0"/>
              </a:rPr>
              <a:t>[1] Harold Bloom, La ansiedad de la influencia: una teoría de la poesía (Nueva York: Oxford University Press, 1973); Un mapa de malas lecturas (Nueva York: Oxford University Press, 1975).[2] Jonathan Sacks, No en el nombre de Dios: confrontar la violencia religiosa (Nueva York: Schocken Books, 2017).[3] Rashi (a Génesis 11:31) dice que fue para ocultar la ruptura entre hijo y padre que la Torá registra la muerte de Téraj antes del llamado de Dios a Abraham. Sin embargo, véase Rambán ad loc.</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338151" y="671331"/>
            <a:ext cx="8552886" cy="5787342"/>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Lej Lejá </a:t>
            </a:r>
          </a:p>
          <a:p>
            <a:pPr>
              <a:buNone/>
            </a:pPr>
            <a:r>
              <a:rPr lang="es-ES" sz="2000" dirty="0" smtClean="0">
                <a:latin typeface="Bookman Old Style" pitchFamily="18" charset="0"/>
              </a:rPr>
              <a:t>Notas de Zachary Beer y el rabino Barry Kornblau </a:t>
            </a:r>
          </a:p>
          <a:p>
            <a:pPr>
              <a:buNone/>
            </a:pPr>
            <a:r>
              <a:rPr lang="es-ES" sz="2400" b="1" dirty="0" smtClean="0">
                <a:latin typeface="Bookman Old Style" pitchFamily="18" charset="0"/>
              </a:rPr>
              <a:t>Isaías 40:27-41:16 </a:t>
            </a:r>
          </a:p>
          <a:p>
            <a:pPr>
              <a:buNone/>
            </a:pPr>
            <a:r>
              <a:rPr lang="es-ES" dirty="0" smtClean="0">
                <a:latin typeface="Bookman Old Style" pitchFamily="18" charset="0"/>
              </a:rPr>
              <a:t>Después del primero de los “Siete de Consolación”, “Najamu”, al que sigue inmediatamente esta Haftará en el libro de Isaías, los exiliados judíos siguen siendo escépticos sobre si Dios se preocupa por ellos en absoluto.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Dios afirma que dado que Su dominio como Creador se extiende hasta los confines de la Tierra, Él controla la historia humana y seguramente los redimirá.</a:t>
            </a:r>
          </a:p>
          <a:p>
            <a:pPr>
              <a:buNone/>
            </a:pPr>
            <a:r>
              <a:rPr lang="es-ES" dirty="0" smtClean="0">
                <a:latin typeface="Bookman Old Style" pitchFamily="18" charset="0"/>
              </a:rPr>
              <a:t>Para demostrar ese control, Isaías señala el papel de Dios al traer un “conquistador” justo del Este.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Se discute la identidad del conquistador. </a:t>
            </a:r>
          </a:p>
          <a:p>
            <a:pPr>
              <a:buNone/>
            </a:pPr>
            <a:r>
              <a:rPr lang="es-ES" sz="3100" dirty="0" smtClean="0">
                <a:latin typeface="Bookman Old Style" pitchFamily="18" charset="0"/>
              </a:rPr>
              <a:t>Ibn Ezra y otros lo identifican como Ciro el Grande de Persia, quien conquistó el antiguo Cercano Oriente y luego facilitó el regreso de los judíos del exilio a Sión. </a:t>
            </a:r>
          </a:p>
          <a:p>
            <a:pPr>
              <a:buNone/>
            </a:pPr>
            <a:r>
              <a:rPr lang="es-ES" sz="3100" dirty="0" smtClean="0">
                <a:latin typeface="Bookman Old Style" pitchFamily="18" charset="0"/>
              </a:rPr>
              <a:t>Malbim identifica al conquistador como el futuro Mesías.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Talmud, Rashi y Radak identifican al conquistador como Abraham. </a:t>
            </a:r>
          </a:p>
          <a:p>
            <a:pPr>
              <a:buNone/>
            </a:pPr>
            <a:r>
              <a:rPr lang="es-ES" dirty="0" smtClean="0">
                <a:latin typeface="Bookman Old Style" pitchFamily="18" charset="0"/>
              </a:rPr>
              <a:t>Nacido en Ur (en el actual Irak), él y su mensaje de justicia viajaron hacia el oeste, hasta Canaán, que más tarde sus descendientes conquistaron físicamente.</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De todos modos, este conquistador avanza el plan de Dios para la humanidad, al que otras naciones se unen para oponerse. </a:t>
            </a:r>
          </a:p>
          <a:p>
            <a:pPr>
              <a:buNone/>
            </a:pPr>
            <a:r>
              <a:rPr lang="es-ES" sz="3100" dirty="0" smtClean="0">
                <a:latin typeface="Bookman Old Style" pitchFamily="18" charset="0"/>
              </a:rPr>
              <a:t>Dios asegura a los vulnerables judíos exiliados dispersos por todo el mundo que los eligió entre las naciones porque son descendientes de Abraham, a quien Él ama y quien lo amó.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Dios siempre los apoyará y protegerá, y los fortalecerá para derrotar a sus enemigos. </a:t>
            </a:r>
          </a:p>
          <a:p>
            <a:pPr>
              <a:buNone/>
            </a:pPr>
            <a:r>
              <a:rPr lang="es-ES" sz="3000" dirty="0" smtClean="0">
                <a:latin typeface="Bookman Old Style" pitchFamily="18" charset="0"/>
              </a:rPr>
              <a:t>Ellos, a su vez, alabarán a Dios.</a:t>
            </a:r>
          </a:p>
          <a:p>
            <a:pPr>
              <a:buNone/>
            </a:pPr>
            <a:r>
              <a:rPr lang="es-ES" sz="3000" i="1" dirty="0" smtClean="0">
                <a:latin typeface="Bookman Old Style" pitchFamily="18" charset="0"/>
              </a:rPr>
              <a:t>Desglose de Haftará</a:t>
            </a:r>
          </a:p>
          <a:p>
            <a:pPr>
              <a:buNone/>
            </a:pPr>
            <a:r>
              <a:rPr lang="es-ES" sz="3000" dirty="0" smtClean="0">
                <a:latin typeface="Bookman Old Style" pitchFamily="18" charset="0"/>
              </a:rPr>
              <a:t>Versículo 40:27: Israel exiliado se desespera porque Dios ya no se preocupa por ellos. </a:t>
            </a:r>
          </a:p>
          <a:p>
            <a:pPr>
              <a:buNone/>
            </a:pPr>
            <a:r>
              <a:rPr lang="es-ES" sz="3000" dirty="0" smtClean="0">
                <a:latin typeface="Bookman Old Style" pitchFamily="18" charset="0"/>
              </a:rPr>
              <a:t>¿Quizás Él no los redimirá?</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Isaías 40:27¿Por qué dices, oh Jacob, y hablas, oh Israel: “Mi camino está escondido de Hashem, y mi juicio ha pasado de mi Dios”?</a:t>
            </a:r>
          </a:p>
          <a:p>
            <a:pPr>
              <a:buNone/>
            </a:pPr>
            <a:r>
              <a:rPr lang="es-ES" dirty="0" smtClean="0">
                <a:latin typeface="Bookman Old Style" pitchFamily="18" charset="0"/>
              </a:rPr>
              <a:t>Versículos 40:28-31: ¡No! Dios creó toda la Tierra y su poder nunca disminuye. Dios da energía a los impotentes y a aquellos que lo miran.</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Dios fácilmente traerá fieles exiliados a la Tierra desde lejos.</a:t>
            </a:r>
          </a:p>
          <a:p>
            <a:pPr>
              <a:buNone/>
            </a:pPr>
            <a:r>
              <a:rPr lang="es-ES" dirty="0" smtClean="0">
                <a:latin typeface="Bookman Old Style" pitchFamily="18" charset="0"/>
              </a:rPr>
              <a:t>Isaías 40:31 Los que esperan al Eterno renovarán sus fuerzas. </a:t>
            </a:r>
          </a:p>
          <a:p>
            <a:pPr>
              <a:buNone/>
            </a:pPr>
            <a:r>
              <a:rPr lang="es-ES" dirty="0" smtClean="0">
                <a:latin typeface="Bookman Old Style" pitchFamily="18" charset="0"/>
              </a:rPr>
              <a:t>Les crecerán alas como a los buitres. Correrán y no se cansarán. </a:t>
            </a:r>
          </a:p>
          <a:p>
            <a:pPr>
              <a:buNone/>
            </a:pPr>
            <a:r>
              <a:rPr lang="es-ES" dirty="0" smtClean="0">
                <a:latin typeface="Bookman Old Style" pitchFamily="18" charset="0"/>
              </a:rPr>
              <a:t>Caminarán y no desmayarán.</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Versículos 41:1-4: Como Creador, Dios existe fuera del tiempo y de la historia humana, dirigiéndola con un plan eterno y reuniendo a las naciones ante Él. </a:t>
            </a:r>
          </a:p>
          <a:p>
            <a:pPr>
              <a:buNone/>
            </a:pPr>
            <a:r>
              <a:rPr lang="es-ES" dirty="0" smtClean="0">
                <a:latin typeface="Bookman Old Style" pitchFamily="18" charset="0"/>
              </a:rPr>
              <a:t>A instancias de Dios, un conquistador justo surge del Este.</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Isaías 41:2 ¿Quién levantó de Oriente a uno a quien la justicia encontraba dondequiera que pisaba, colocando naciones delante de él y sometiendo a reyes? </a:t>
            </a:r>
          </a:p>
          <a:p>
            <a:pPr>
              <a:buNone/>
            </a:pPr>
            <a:r>
              <a:rPr lang="es-ES" dirty="0" smtClean="0">
                <a:latin typeface="Bookman Old Style" pitchFamily="18" charset="0"/>
              </a:rPr>
              <a:t>Su espada [del vencedor] los convierte en polvo; su arco [los convierte] en paja arrojada.</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Versículos 41:5-7: Las naciones y las islas aterrorizadas se reúnen, trabajan juntas y reúnen su fuerza material y su destreza para oponerse al conquistador.</a:t>
            </a:r>
          </a:p>
          <a:p>
            <a:pPr>
              <a:buNone/>
            </a:pPr>
            <a:r>
              <a:rPr lang="es-ES" dirty="0" smtClean="0">
                <a:latin typeface="Bookman Old Style" pitchFamily="18" charset="0"/>
              </a:rPr>
              <a:t>Isaías 41:5 Las islas vieron y temieron. Los confines de la Tierra temblaron. Se acercaron y se juntaron.</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Versículos 41:8-13: Dios asegura a los temerosos exiliados que, como su pueblo escogido y como descendientes de su amado Abraham, Él los protegerá para siempre y destruirá a sus enemigos.</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Isaías 41:8 [Pero] tú eres Israel - Mi siervo Jacob, a quien he elegido; la descendencia de Mi amado Abraham.</a:t>
            </a:r>
          </a:p>
          <a:p>
            <a:pPr>
              <a:buNone/>
            </a:pPr>
            <a:r>
              <a:rPr lang="es-ES" dirty="0" smtClean="0">
                <a:latin typeface="Bookman Old Style" pitchFamily="18" charset="0"/>
              </a:rPr>
              <a:t>Versículos 41:14-16: Aunque los exiliados puedan ser vulnerables como gusanos, Dios los hará poderosos para que puedan destruir fácilmente a sus enemigos.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Después de esta destrucción, los exiliados se regocijarán y alabarán a Dios.</a:t>
            </a:r>
          </a:p>
          <a:p>
            <a:pPr>
              <a:buNone/>
            </a:pPr>
            <a:r>
              <a:rPr lang="es-ES" dirty="0" smtClean="0">
                <a:latin typeface="Bookman Old Style" pitchFamily="18" charset="0"/>
              </a:rPr>
              <a:t>Isaías 41:14 “No temáis, gusano de Jacob, varones de Israel; ¡yo os ayudo!”, declara el Señor y vuestro Redentor, el Santo de Israel.</a:t>
            </a:r>
          </a:p>
          <a:p>
            <a:pPr>
              <a:buNone/>
            </a:pPr>
            <a:r>
              <a:rPr lang="es-ES" dirty="0" smtClean="0">
                <a:latin typeface="Bookman Old Style" pitchFamily="18" charset="0"/>
              </a:rPr>
              <a:t>Conexiones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bendición matutina diaria incluye la frase </a:t>
            </a:r>
            <a:r>
              <a:rPr lang="he-IL" dirty="0" smtClean="0">
                <a:latin typeface="Bookman Old Style" pitchFamily="18" charset="0"/>
              </a:rPr>
              <a:t>הַנּוֹתֵן לַיָּעֵף כֹּֽחַ</a:t>
            </a:r>
            <a:r>
              <a:rPr lang="en-US" dirty="0" smtClean="0">
                <a:latin typeface="Bookman Old Style" pitchFamily="18" charset="0"/>
              </a:rPr>
              <a:t> </a:t>
            </a:r>
            <a:r>
              <a:rPr lang="he-IL" dirty="0" smtClean="0">
                <a:latin typeface="Bookman Old Style" pitchFamily="18" charset="0"/>
              </a:rPr>
              <a:t> </a:t>
            </a:r>
            <a:r>
              <a:rPr lang="en-US" dirty="0" smtClean="0">
                <a:latin typeface="Bookman Old Style" pitchFamily="18" charset="0"/>
              </a:rPr>
              <a:t>(</a:t>
            </a:r>
            <a:r>
              <a:rPr lang="he-IL" dirty="0" smtClean="0">
                <a:latin typeface="Bookman Old Style" pitchFamily="18" charset="0"/>
              </a:rPr>
              <a:t>“</a:t>
            </a:r>
            <a:r>
              <a:rPr lang="es-ES" dirty="0" smtClean="0">
                <a:latin typeface="Bookman Old Style" pitchFamily="18" charset="0"/>
              </a:rPr>
              <a:t>Quien da fuerza al cansado”), del versículo 40:29.</a:t>
            </a:r>
          </a:p>
          <a:p>
            <a:pPr>
              <a:buNone/>
            </a:pPr>
            <a:r>
              <a:rPr lang="es-ES" sz="2800" i="1" dirty="0" smtClean="0">
                <a:latin typeface="Bookman Old Style" pitchFamily="18" charset="0"/>
              </a:rPr>
              <a:t>Sidur Askenazi, </a:t>
            </a:r>
            <a:r>
              <a:rPr lang="es-ES" sz="2800" i="1" dirty="0" err="1" smtClean="0">
                <a:latin typeface="Bookman Old Style" pitchFamily="18" charset="0"/>
              </a:rPr>
              <a:t>Díario</a:t>
            </a:r>
            <a:r>
              <a:rPr lang="es-ES" sz="2800" i="1" dirty="0" smtClean="0">
                <a:latin typeface="Bookman Old Style" pitchFamily="18" charset="0"/>
              </a:rPr>
              <a:t>, Shaharit, Bendiciones de la mañana</a:t>
            </a:r>
          </a:p>
          <a:p>
            <a:pPr>
              <a:buNone/>
            </a:pPr>
            <a:r>
              <a:rPr lang="es-ES" dirty="0" smtClean="0">
                <a:latin typeface="Bookman Old Style" pitchFamily="18" charset="0"/>
              </a:rPr>
              <a:t>Bendito eres Tú, el Señor nuestro Dios, Rey del Universo, que da fuerza al cansado.</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Código de Ley Judía de R. Jacob ben Asher concluye con “</a:t>
            </a:r>
            <a:r>
              <a:rPr lang="es-ES" b="1" i="1" dirty="0" smtClean="0">
                <a:latin typeface="Bookman Old Style" pitchFamily="18" charset="0"/>
              </a:rPr>
              <a:t>Joshen Mishpat”</a:t>
            </a:r>
            <a:r>
              <a:rPr lang="es-ES" dirty="0" smtClean="0">
                <a:latin typeface="Bookman Old Style" pitchFamily="18" charset="0"/>
              </a:rPr>
              <a:t>, que codifica las leyes relacionadas con jueces, tribunales y asuntos monetarios. Su apertura declara que Dios ama a los descendientes de Abraham cuando se dedican al camino de Dios de tzedaká u'mishpat (justicia justa).</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Tur, Joshen Mishpat 1:2...El juez que rompe los altos brazos de los impíos, quitándoles bienes injustamente adquiridos y devolviéndolos a sus dueños apropiados, sostiene al mundo y completa la voluntad del Creador que lo creó de [continuar] existiendo.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[Tal juez] se convierte, por así decirlo, en un socio de [Dios] en la Creación. </a:t>
            </a:r>
          </a:p>
          <a:p>
            <a:pPr>
              <a:buNone/>
            </a:pPr>
            <a:r>
              <a:rPr lang="es-ES" dirty="0" smtClean="0">
                <a:latin typeface="Bookman Old Style" pitchFamily="18" charset="0"/>
              </a:rPr>
              <a:t>Dios conoció [es decir, eligió] a nuestro padre Abraham y lo llamó “Mi amado” (Isaías 41:8) sólo porque caminó por el camino de la justicia y guió a sus hijos en él, como está escrito: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“Porque yo [Dios] Lo conozco [a Abraham] porque él mandará a sus hijos y a su casa después de él, para que guarden el camino de Dios, haciendo justicia y juicio…” (Gén. 18:19)</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examinas de cerca las bendiciones de la mañana, emerge una estructura temática discernible, que se desarrolla en una secuencia coherente. </a:t>
            </a:r>
          </a:p>
          <a:p>
            <a:pPr>
              <a:buNone/>
            </a:pPr>
            <a:r>
              <a:rPr lang="es-ES" dirty="0" smtClean="0">
                <a:latin typeface="Bookman Old Style" pitchFamily="18" charset="0"/>
              </a:rPr>
              <a:t>Una brajá que se destaca como anomalía es la "</a:t>
            </a:r>
            <a:r>
              <a:rPr lang="he-IL" dirty="0" smtClean="0">
                <a:latin typeface="Bookman Old Style" pitchFamily="18" charset="0"/>
              </a:rPr>
              <a:t>הַנּוֹתֵן לַיָּעֵף כֹּֽחַ</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El que da fuerza al cansado.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Curiosamente, esta brajá en particular no se encuentra en la Guemará y fue introducida por los Savoraim, un grupo de rabinos que vivieron entre los períodos Amoraim y Geonim, alrededor del 500-600 EC.</a:t>
            </a:r>
          </a:p>
          <a:p>
            <a:pPr>
              <a:buNone/>
            </a:pPr>
            <a:r>
              <a:rPr lang="es-ES" dirty="0" smtClean="0">
                <a:latin typeface="Bookman Old Style" pitchFamily="18" charset="0"/>
              </a:rPr>
              <a:t>El mensaje central de esta berajá es reconocer a Hashem como el restaurador de la fuerza del cansado.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un mensaje valioso y práctico, ya que tenemos la suerte de haber sido creados con cuerpos que tienen la capacidad de reponer fuerzas con el sueño. </a:t>
            </a:r>
          </a:p>
          <a:p>
            <a:pPr>
              <a:buNone/>
            </a:pPr>
            <a:r>
              <a:rPr lang="es-ES" dirty="0" smtClean="0">
                <a:latin typeface="Bookman Old Style" pitchFamily="18" charset="0"/>
              </a:rPr>
              <a:t>Sin embargo, la ubicación de esta bendición parece incongruente.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dos bendiciones que le preceden se centran en la fuerza y la gloria del pueblo judío y ofrecen una perspectiva más amplia de nuestro destino colectivo. </a:t>
            </a:r>
          </a:p>
          <a:p>
            <a:pPr>
              <a:buNone/>
            </a:pPr>
            <a:r>
              <a:rPr lang="es-ES" dirty="0" smtClean="0">
                <a:latin typeface="Bookman Old Style" pitchFamily="18" charset="0"/>
              </a:rPr>
              <a:t>En contraste, esta brajá carece de una referencia directa al pueblo judío.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nivel personal, ya hemos reconocido nuestra capacidad para ver, pararnos, caminar y vestirnos, por lo que parece algo fuera de lugar abordar el cansancio en este momento. </a:t>
            </a:r>
          </a:p>
          <a:p>
            <a:pPr>
              <a:buNone/>
            </a:pPr>
            <a:r>
              <a:rPr lang="es-ES" dirty="0" smtClean="0">
                <a:latin typeface="Bookman Old Style" pitchFamily="18" charset="0"/>
              </a:rPr>
              <a:t>Entonces, ¿por qué recitamos esta bendición ahora?</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fuente de esta berajá se encuentra en un verso de la Haftará de esta semana,</a:t>
            </a:r>
            <a:r>
              <a:rPr lang="en-US" dirty="0" smtClean="0">
                <a:latin typeface="Bookman Old Style" pitchFamily="18" charset="0"/>
              </a:rPr>
              <a:t> </a:t>
            </a:r>
          </a:p>
          <a:p>
            <a:pPr>
              <a:buNone/>
            </a:pPr>
            <a:r>
              <a:rPr lang="he-IL" dirty="0" smtClean="0"/>
              <a:t>נֹתֵ֥ן </a:t>
            </a:r>
            <a:r>
              <a:rPr lang="he-IL" b="1" dirty="0" smtClean="0">
                <a:solidFill>
                  <a:srgbClr val="FF0000"/>
                </a:solidFill>
              </a:rPr>
              <a:t>לַיָּעֵ֖ף</a:t>
            </a:r>
            <a:r>
              <a:rPr lang="he-IL" dirty="0" smtClean="0"/>
              <a:t> כֹּ֑חַ וּלְאֵ֥ין אֹונִ֖ים עָצְמָ֥ה יַרְבֶּֽה</a:t>
            </a:r>
            <a:r>
              <a:rPr lang="en-US" i="1" dirty="0" smtClean="0">
                <a:latin typeface="Bookman Old Style" pitchFamily="18" charset="0"/>
              </a:rPr>
              <a:t> </a:t>
            </a:r>
            <a:r>
              <a:rPr lang="en-US" i="1" dirty="0" err="1" smtClean="0">
                <a:latin typeface="Bookman Old Style" pitchFamily="18" charset="0"/>
              </a:rPr>
              <a:t>noten</a:t>
            </a:r>
            <a:r>
              <a:rPr lang="en-US" i="1" dirty="0" smtClean="0">
                <a:latin typeface="Bookman Old Style" pitchFamily="18" charset="0"/>
              </a:rPr>
              <a:t> </a:t>
            </a:r>
            <a:r>
              <a:rPr lang="en-US" i="1" dirty="0" err="1" smtClean="0">
                <a:latin typeface="Bookman Old Style" pitchFamily="18" charset="0"/>
              </a:rPr>
              <a:t>layaef</a:t>
            </a:r>
            <a:r>
              <a:rPr lang="en-US" i="1" dirty="0" smtClean="0">
                <a:latin typeface="Bookman Old Style" pitchFamily="18" charset="0"/>
              </a:rPr>
              <a:t> koaj </a:t>
            </a:r>
            <a:r>
              <a:rPr lang="en-US" i="1" dirty="0" err="1" smtClean="0">
                <a:latin typeface="Bookman Old Style" pitchFamily="18" charset="0"/>
              </a:rPr>
              <a:t>uleen</a:t>
            </a:r>
            <a:r>
              <a:rPr lang="en-US" i="1" dirty="0" smtClean="0">
                <a:latin typeface="Bookman Old Style" pitchFamily="18" charset="0"/>
              </a:rPr>
              <a:t> onim </a:t>
            </a:r>
            <a:r>
              <a:rPr lang="en-US" i="1" dirty="0" err="1" smtClean="0">
                <a:latin typeface="Bookman Old Style" pitchFamily="18" charset="0"/>
              </a:rPr>
              <a:t>atzemah</a:t>
            </a:r>
            <a:r>
              <a:rPr lang="en-US" i="1" dirty="0" smtClean="0">
                <a:latin typeface="Bookman Old Style" pitchFamily="18" charset="0"/>
              </a:rPr>
              <a:t> </a:t>
            </a:r>
            <a:r>
              <a:rPr lang="en-US" i="1" dirty="0" err="1" smtClean="0">
                <a:latin typeface="Bookman Old Style" pitchFamily="18" charset="0"/>
              </a:rPr>
              <a:t>yarbe</a:t>
            </a:r>
            <a:r>
              <a:rPr lang="en-US" i="1" dirty="0" smtClean="0">
                <a:latin typeface="Bookman Old Style" pitchFamily="18" charset="0"/>
              </a:rPr>
              <a:t> -</a:t>
            </a:r>
            <a:r>
              <a:rPr lang="es-ES" dirty="0" smtClean="0">
                <a:latin typeface="Bookman Old Style" pitchFamily="18" charset="0"/>
              </a:rPr>
              <a:t>que se traduce como "Él da fuerzas al cansado, y aumenta las fuerzas a los débiles" (Yeshayahu 40:29) .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comentarios explican que es el pueblo judío el tema de este versículo, refiriéndose a aquellos que han soportado cansancio y opresión a lo largo de siglos de exilio. </a:t>
            </a:r>
          </a:p>
          <a:p>
            <a:pPr>
              <a:buNone/>
            </a:pPr>
            <a:r>
              <a:rPr lang="es-ES" sz="2900" dirty="0" smtClean="0">
                <a:latin typeface="Bookman Old Style" pitchFamily="18" charset="0"/>
              </a:rPr>
              <a:t>En particular, el uso del término "</a:t>
            </a:r>
            <a:r>
              <a:rPr lang="he-IL" sz="2900" dirty="0" smtClean="0">
                <a:latin typeface="Bookman Old Style" pitchFamily="18" charset="0"/>
              </a:rPr>
              <a:t>יעף</a:t>
            </a:r>
            <a:r>
              <a:rPr lang="en-US" sz="2900" dirty="0" smtClean="0">
                <a:latin typeface="Bookman Old Style" pitchFamily="18" charset="0"/>
              </a:rPr>
              <a:t> </a:t>
            </a:r>
            <a:r>
              <a:rPr lang="he-IL" sz="2900" dirty="0" smtClean="0">
                <a:latin typeface="Bookman Old Style" pitchFamily="18" charset="0"/>
              </a:rPr>
              <a:t>" </a:t>
            </a:r>
            <a:r>
              <a:rPr lang="en-US" sz="2900" dirty="0" smtClean="0">
                <a:latin typeface="Bookman Old Style" pitchFamily="18" charset="0"/>
              </a:rPr>
              <a:t>(</a:t>
            </a:r>
            <a:r>
              <a:rPr lang="es-ES" sz="2900" dirty="0" smtClean="0">
                <a:latin typeface="Bookman Old Style" pitchFamily="18" charset="0"/>
              </a:rPr>
              <a:t>fatigado) en lugar de "</a:t>
            </a:r>
            <a:r>
              <a:rPr lang="he-IL" sz="2900" dirty="0" smtClean="0">
                <a:latin typeface="Bookman Old Style" pitchFamily="18" charset="0"/>
              </a:rPr>
              <a:t>עיף</a:t>
            </a:r>
            <a:r>
              <a:rPr lang="en-US" sz="2900" dirty="0" smtClean="0">
                <a:latin typeface="Bookman Old Style" pitchFamily="18" charset="0"/>
              </a:rPr>
              <a:t> </a:t>
            </a:r>
            <a:r>
              <a:rPr lang="he-IL" sz="2900" dirty="0" smtClean="0">
                <a:latin typeface="Bookman Old Style" pitchFamily="18" charset="0"/>
              </a:rPr>
              <a:t>" </a:t>
            </a:r>
            <a:r>
              <a:rPr lang="es-ES" sz="2900" dirty="0" smtClean="0">
                <a:latin typeface="Bookman Old Style" pitchFamily="18" charset="0"/>
              </a:rPr>
              <a:t>cansado) en el versículo subraya el profundo agotamiento que se describe, como lo observó Rav Schwab.</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bien la ubicación de la brajá de </a:t>
            </a:r>
            <a:r>
              <a:rPr lang="he-IL" dirty="0" smtClean="0">
                <a:latin typeface="Bookman Old Style" pitchFamily="18" charset="0"/>
              </a:rPr>
              <a:t>הַנּוֹתֵן לַיָּעֵף כֹּֽחַ, "</a:t>
            </a:r>
            <a:r>
              <a:rPr lang="en-US" dirty="0" smtClean="0">
                <a:latin typeface="Bookman Old Style" pitchFamily="18" charset="0"/>
              </a:rPr>
              <a:t> Noten laya’ef </a:t>
            </a:r>
            <a:r>
              <a:rPr lang="en-US" dirty="0" err="1" smtClean="0">
                <a:latin typeface="Bookman Old Style" pitchFamily="18" charset="0"/>
              </a:rPr>
              <a:t>koaj</a:t>
            </a:r>
            <a:r>
              <a:rPr lang="en-US" dirty="0" smtClean="0">
                <a:latin typeface="Bookman Old Style" pitchFamily="18" charset="0"/>
              </a:rPr>
              <a:t>- </a:t>
            </a:r>
            <a:r>
              <a:rPr lang="es-ES" dirty="0" smtClean="0">
                <a:latin typeface="Bookman Old Style" pitchFamily="18" charset="0"/>
              </a:rPr>
              <a:t>El que da fuerza al cansado", puede parecer fuera de orden con el flujo temático progresivo de las otras Birkot HaShahar, cuando profundizamos en sus orígenes y propósito, descubrimos una profunda lección de fe y resiliencia.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posición única de esta brajá nos invita a reflexionar sobre la extraordinaria fuerza que se nos otorga, no sólo física sino también espiritualmente, especialmente cuando nosotros, el pueblo judío, hemos enfrentado tiempos de cansancio y adversidad a lo largo de nuestra historia.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Escepticismo y Esperanza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500" dirty="0" smtClean="0">
                <a:latin typeface="Bookman Old Style" pitchFamily="18" charset="0"/>
              </a:rPr>
              <a:t>Mientras recitamos esta brajá cada mañana durante estos momentos más desafiantes, recordamos nuestro espíritu perdurable y la fortaleza Divina que nos ha sostenido a través de los siglos. </a:t>
            </a:r>
          </a:p>
          <a:p>
            <a:pPr>
              <a:buNone/>
            </a:pPr>
            <a:r>
              <a:rPr lang="es-ES" sz="2500" dirty="0" smtClean="0">
                <a:latin typeface="Bookman Old Style" pitchFamily="18" charset="0"/>
              </a:rPr>
              <a:t>En esencia, es un testimonio poderoso de nuestra fe inquebrantable y de nuestra notable capacidad para encontrar fuerza incluso en las circunstancias más difíciles, reafirmando nuestra conexión con </a:t>
            </a:r>
            <a:r>
              <a:rPr lang="he-IL" sz="2500" dirty="0" smtClean="0">
                <a:latin typeface="Bookman Old Style" pitchFamily="18" charset="0"/>
              </a:rPr>
              <a:t>הקדוש ברוך הוא </a:t>
            </a:r>
            <a:r>
              <a:rPr lang="en-US" sz="2500" dirty="0" smtClean="0">
                <a:latin typeface="Bookman Old Style" pitchFamily="18" charset="0"/>
              </a:rPr>
              <a:t> </a:t>
            </a:r>
            <a:r>
              <a:rPr lang="es-ES" sz="2500" dirty="0" smtClean="0">
                <a:latin typeface="Bookman Old Style" pitchFamily="18" charset="0"/>
              </a:rPr>
              <a:t>quien continuamente restaura nuestra determinación.</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pPr>
            <a:r>
              <a:rPr lang="es-CO" b="1" dirty="0" smtClean="0">
                <a:solidFill>
                  <a:srgbClr val="FF0000"/>
                </a:solidFill>
                <a:latin typeface="Bookman Old Style" pitchFamily="18" charset="0"/>
              </a:rPr>
              <a:t>Qué es estar Completo con Dios?</a:t>
            </a:r>
          </a:p>
          <a:p>
            <a:r>
              <a:rPr lang="es-ES" sz="2000" dirty="0" smtClean="0">
                <a:latin typeface="Bookman Old Style" pitchFamily="18" charset="0"/>
              </a:rPr>
              <a:t>De las notas del R. Bernie Fox</a:t>
            </a:r>
          </a:p>
          <a:p>
            <a:r>
              <a:rPr lang="es-ES" dirty="0" smtClean="0">
                <a:latin typeface="Bookman Old Style" pitchFamily="18" charset="0"/>
              </a:rPr>
              <a:t>Y Hashem se apareció a Abram y le dijo: Yo soy El Shadai. Anda delante de Mi y estarás completo. (Séfer Bereshit 17:1)</a:t>
            </a:r>
          </a:p>
          <a:p>
            <a:r>
              <a:rPr lang="es-ES" dirty="0" smtClean="0">
                <a:latin typeface="Bookman Old Style" pitchFamily="18" charset="0"/>
              </a:rPr>
              <a:t>1. La directiva enigmática de Hashem a Avraham</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En el pasaje anterior, Hashem se le aparece a Avraham (en este punto, su nombre todavía es Abram) y se identifica como El Shadai. </a:t>
            </a:r>
          </a:p>
          <a:p>
            <a:r>
              <a:rPr lang="es-ES" dirty="0" smtClean="0">
                <a:latin typeface="Bookman Old Style" pitchFamily="18" charset="0"/>
              </a:rPr>
              <a:t>Luego le dice a Avraham que vaya delante de Él y que esté completo. Cada aspecto de este pasaje es difícil de entender.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900" dirty="0" smtClean="0">
                <a:latin typeface="Bookman Old Style" pitchFamily="18" charset="0"/>
              </a:rPr>
              <a:t>Primero, Hashem se identifica a sí mismo con el nombre de El Shadai.</a:t>
            </a:r>
          </a:p>
          <a:p>
            <a:r>
              <a:rPr lang="es-ES" sz="2900" dirty="0" smtClean="0">
                <a:latin typeface="Bookman Old Style" pitchFamily="18" charset="0"/>
              </a:rPr>
              <a:t>¿Cuál es el significado de este nombre y por qué Hashem se identifica con este nombre en este momento? </a:t>
            </a:r>
          </a:p>
          <a:p>
            <a:r>
              <a:rPr lang="es-ES" sz="2900" dirty="0" smtClean="0">
                <a:latin typeface="Bookman Old Style" pitchFamily="18" charset="0"/>
              </a:rPr>
              <a:t>Luego, le dice a Avraham que vaya delante de Él y que esté completo. </a:t>
            </a:r>
          </a:p>
          <a:p>
            <a:r>
              <a:rPr lang="es-ES" sz="2900" dirty="0" smtClean="0">
                <a:latin typeface="Bookman Old Style" pitchFamily="18" charset="0"/>
              </a:rPr>
              <a:t>¿Cuál es el significado de estas directivas vagas?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¿Cómo “ir delante” de Hashem? </a:t>
            </a:r>
          </a:p>
          <a:p>
            <a:r>
              <a:rPr lang="es-ES" sz="3000" dirty="0" smtClean="0">
                <a:latin typeface="Bookman Old Style" pitchFamily="18" charset="0"/>
              </a:rPr>
              <a:t>¿Qué constituye ser “completo”?</a:t>
            </a:r>
          </a:p>
          <a:p>
            <a:r>
              <a:rPr lang="es-ES" sz="3000" i="1" dirty="0" smtClean="0">
                <a:latin typeface="Bookman Old Style" pitchFamily="18" charset="0"/>
              </a:rPr>
              <a:t>2. Dos interpretaciones de El Shadai</a:t>
            </a:r>
          </a:p>
          <a:p>
            <a:r>
              <a:rPr lang="es-ES" sz="3000" dirty="0" smtClean="0">
                <a:latin typeface="Bookman Old Style" pitchFamily="18" charset="0"/>
              </a:rPr>
              <a:t>Los comentaristas ofrecen una variedad de respuestas a estas preguntas. Rashí sugiere que el nombre El Shadai comunica que Hashem sustenta a todas las criaturas.[</a:t>
            </a:r>
            <a:r>
              <a:rPr lang="es-ES" sz="2000" b="1" dirty="0" smtClean="0">
                <a:latin typeface="Bookman Old Style" pitchFamily="18" charset="0"/>
              </a:rPr>
              <a:t>Séfer Bereshit 17:1</a:t>
            </a:r>
            <a:r>
              <a:rPr lang="es-ES" sz="30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650" dirty="0" smtClean="0">
                <a:latin typeface="Bookman Old Style" pitchFamily="18" charset="0"/>
              </a:rPr>
              <a:t>Najmanides sugiere que el nombre representa la omnipotencia de Hashem. </a:t>
            </a:r>
          </a:p>
          <a:p>
            <a:r>
              <a:rPr lang="es-ES" sz="2650" dirty="0" smtClean="0">
                <a:latin typeface="Bookman Old Style" pitchFamily="18" charset="0"/>
              </a:rPr>
              <a:t>Él reina sobre la creación y tiene la capacidad de suspender o violar las leyes físicas. </a:t>
            </a:r>
          </a:p>
          <a:p>
            <a:r>
              <a:rPr lang="es-ES" sz="2650" dirty="0" smtClean="0">
                <a:latin typeface="Bookman Old Style" pitchFamily="18" charset="0"/>
              </a:rPr>
              <a:t>Además, explica que las recompensas descritas por la Torá por la observancia de los mandamientos y las consecuencias de su incumplimiento son una expresión de la omnipotencia de Hashem.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Todas estas recompensas y castigos requieren cierto grado de manipulación de la naturaleza. </a:t>
            </a:r>
          </a:p>
          <a:p>
            <a:r>
              <a:rPr lang="es-ES" dirty="0" smtClean="0">
                <a:latin typeface="Bookman Old Style" pitchFamily="18" charset="0"/>
              </a:rPr>
              <a:t>Por ejemplo: la Torá nos dice que a través de la observancia de las mitzvot tenemos la seguridad de que la lluvia caerá en su estación y regará nuestros cultivos.</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Esto no es una consecuencia de la ley natural. </a:t>
            </a:r>
          </a:p>
          <a:p>
            <a:r>
              <a:rPr lang="es-ES" dirty="0" smtClean="0">
                <a:latin typeface="Bookman Old Style" pitchFamily="18" charset="0"/>
              </a:rPr>
              <a:t>Esta es una manifestación de la manipulación de Hashem del mundo material en respuesta a nuestra observancia de los mandamientos.[</a:t>
            </a:r>
            <a:r>
              <a:rPr lang="es-ES" sz="2000" b="1" dirty="0" smtClean="0">
                <a:latin typeface="Bookman Old Style" pitchFamily="18" charset="0"/>
              </a:rPr>
              <a:t>Rambán Séfer Bereshit 17:1</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i="1" dirty="0" smtClean="0">
                <a:latin typeface="Bookman Old Style" pitchFamily="18" charset="0"/>
              </a:rPr>
              <a:t>3. Dos interpretaciones de “ir delante” de Hashem</a:t>
            </a:r>
          </a:p>
          <a:p>
            <a:r>
              <a:rPr lang="es-ES" dirty="0" smtClean="0">
                <a:latin typeface="Bookman Old Style" pitchFamily="18" charset="0"/>
              </a:rPr>
              <a:t>Los comentaristas ofrecen varias interpretaciones de la directiva "ir delante de mí". </a:t>
            </a:r>
          </a:p>
          <a:p>
            <a:r>
              <a:rPr lang="es-ES" dirty="0" smtClean="0">
                <a:latin typeface="Bookman Old Style" pitchFamily="18" charset="0"/>
              </a:rPr>
              <a:t>Rashí y muchos otros entienden la frase como una instrucción para servir a Hashem.</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Najmanides amplía esta interpretación y relaciona la frase con el temor a Hashem. El que teme debidamente a Hashem irá delante de Él. Él hará lo que Hashem le indique. </a:t>
            </a:r>
          </a:p>
          <a:p>
            <a:r>
              <a:rPr lang="es-ES" sz="3000" dirty="0" smtClean="0">
                <a:latin typeface="Bookman Old Style" pitchFamily="18" charset="0"/>
              </a:rPr>
              <a:t>Según la interpretación de Najmanides, el mensaje es que Avraham debe reconocer que Hashem reina sobre aspectos del universo.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Él tiene capacidad ilimitada para recompensarnos o castigarnos. Por lo tanto, debemos temer solo a Hashem y hacer lo que Él indique.</a:t>
            </a:r>
          </a:p>
          <a:p>
            <a:r>
              <a:rPr lang="es-ES" dirty="0" smtClean="0">
                <a:latin typeface="Bookman Old Style" pitchFamily="18" charset="0"/>
              </a:rPr>
              <a:t>Sé completo con Hashem tu Di-s. (</a:t>
            </a:r>
            <a:r>
              <a:rPr lang="es-ES" sz="2000" b="1" dirty="0" smtClean="0">
                <a:latin typeface="Bookman Old Style" pitchFamily="18" charset="0"/>
              </a:rPr>
              <a:t>Séfer Devarim 18:13</a:t>
            </a:r>
            <a:r>
              <a:rPr lang="es-ES" dirty="0" smtClean="0">
                <a:latin typeface="Bookman Old Style" pitchFamily="18" charset="0"/>
              </a:rPr>
              <a:t>)</a:t>
            </a:r>
          </a:p>
          <a:p>
            <a:r>
              <a:rPr lang="es-ES" dirty="0" smtClean="0">
                <a:latin typeface="Bookman Old Style" pitchFamily="18" charset="0"/>
              </a:rPr>
              <a:t>4. Las interpretaciones contextuales de Rashí de “estar completo”</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Los comentaristas interpretan la frase “sean completos” de muchas maneras diferentes. </a:t>
            </a:r>
          </a:p>
          <a:p>
            <a:r>
              <a:rPr lang="es-ES" dirty="0" smtClean="0">
                <a:latin typeface="Bookman Old Style" pitchFamily="18" charset="0"/>
              </a:rPr>
              <a:t>Moshé también usa esta expresión en sus instrucciones de despedida a la nación. </a:t>
            </a:r>
          </a:p>
          <a:p>
            <a:r>
              <a:rPr lang="es-ES" dirty="0" smtClean="0">
                <a:latin typeface="Bookman Old Style" pitchFamily="18" charset="0"/>
              </a:rPr>
              <a:t>Él le dice a la gente que "estén completos con Hashem".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¿El uso de Moshé de este término proporciona alguna idea de su mensaje en nuestra parashá?</a:t>
            </a:r>
          </a:p>
          <a:p>
            <a:r>
              <a:rPr lang="es-ES" sz="3000" dirty="0" smtClean="0">
                <a:latin typeface="Bookman Old Style" pitchFamily="18" charset="0"/>
              </a:rPr>
              <a:t>Muchos de los comentaristas atribuyen un significado diferente a la frase en estos dos casos en que se usa. </a:t>
            </a:r>
          </a:p>
          <a:p>
            <a:r>
              <a:rPr lang="es-ES" sz="3000" dirty="0" smtClean="0">
                <a:latin typeface="Bookman Old Style" pitchFamily="18" charset="0"/>
              </a:rPr>
              <a:t>Las interpretaciones de Rashí ejemplifican este tratamiento de la frase.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En sus comentarios sobre la frase en Séfer Devarim, sugiere que su mensaje es que no debemos intentar predecir el futuro recurriendo a diversas prácticas paganas o adoptando supersticiones. </a:t>
            </a:r>
          </a:p>
          <a:p>
            <a:r>
              <a:rPr lang="es-ES" dirty="0" smtClean="0">
                <a:latin typeface="Bookman Old Style" pitchFamily="18" charset="0"/>
              </a:rPr>
              <a:t>Debemos confiar en Hashem y aceptar lo que nos sucede.</a:t>
            </a:r>
            <a:r>
              <a:rPr lang="es-ES" sz="2000" b="1" dirty="0" smtClean="0">
                <a:latin typeface="Bookman Old Style" pitchFamily="18" charset="0"/>
              </a:rPr>
              <a:t>[Devarim 18:13]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Al comentar sobre la frase en nuestra parashá, Rashí ofrece varias interpretaciones. No incluye entre ellos la interpretación ofrecida en Séfer Devarim.</a:t>
            </a:r>
          </a:p>
          <a:p>
            <a:r>
              <a:rPr lang="es-ES" sz="3000" dirty="0" smtClean="0">
                <a:latin typeface="Bookman Old Style" pitchFamily="18" charset="0"/>
              </a:rPr>
              <a:t>El tratamiento de Rashí de la frase, siendo completa, en estos dos casos sugiere que él no atribuye un significado específico a la frase.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Según Rashí, en cada caso, la frase debe evaluarse en su contexto. </a:t>
            </a:r>
          </a:p>
          <a:p>
            <a:r>
              <a:rPr lang="es-ES" sz="3000" dirty="0" smtClean="0">
                <a:latin typeface="Bookman Old Style" pitchFamily="18" charset="0"/>
              </a:rPr>
              <a:t>En Séfer Devarim, la frase está precedida por una serie de prohibiciones contra las prácticas paganas diseñadas para predecir o manipular el futuro. </a:t>
            </a:r>
          </a:p>
          <a:p>
            <a:r>
              <a:rPr lang="es-ES" sz="3000" dirty="0" smtClean="0">
                <a:latin typeface="Bookman Old Style" pitchFamily="18" charset="0"/>
              </a:rPr>
              <a:t>Le sigue el mandamiento de obedecer a los profetas de Hashem.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Por lo tanto, Rashí interpreta la frase como una extensión de las prohibiciones descritas en los pasajes anteriores y como una introducción a la admonición de obedecer al profeta. </a:t>
            </a:r>
          </a:p>
          <a:p>
            <a:r>
              <a:rPr lang="es-ES" sz="3000" dirty="0" smtClean="0">
                <a:latin typeface="Bookman Old Style" pitchFamily="18" charset="0"/>
              </a:rPr>
              <a:t>El mensaje de Moshé es no recurrir a las prácticas de los paganos en un vano intento de protegerse de la incertidumbre del futuro.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En cambio, uno debe confiar completamente y de todo corazón en Hashem. Debemos aceptar lo que nos sucede. </a:t>
            </a:r>
          </a:p>
          <a:p>
            <a:r>
              <a:rPr lang="es-ES" sz="3000" dirty="0" smtClean="0">
                <a:latin typeface="Bookman Old Style" pitchFamily="18" charset="0"/>
              </a:rPr>
              <a:t>Si se busca una percepción del futuro, entonces el profeta, que habla en nombre de Hashem, es el único que puede brindar un conocimiento significativo del futuro.</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En nuestra parashá, la frase aparece en un contexto muy diferente al de Séfer Devarim. </a:t>
            </a:r>
          </a:p>
          <a:p>
            <a:r>
              <a:rPr lang="es-ES" dirty="0" smtClean="0">
                <a:latin typeface="Bookman Old Style" pitchFamily="18" charset="0"/>
              </a:rPr>
              <a:t>Aquí, la frase presenta el pacto de Hashem con Avraham con respecto a su futura descendencia, su posesión de la Tierra de Canaán y el mandamiento de la circuncisión.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900" dirty="0" smtClean="0">
                <a:latin typeface="Bookman Old Style" pitchFamily="18" charset="0"/>
              </a:rPr>
              <a:t>Por lo tanto, Rashí ofrece interpretaciones que son consistentes con este contexto. </a:t>
            </a:r>
          </a:p>
          <a:p>
            <a:r>
              <a:rPr lang="es-ES" sz="2900" dirty="0" smtClean="0">
                <a:latin typeface="Bookman Old Style" pitchFamily="18" charset="0"/>
              </a:rPr>
              <a:t>Por ejemplo: la frase “sé completo” es una referencia al mandamiento de la circuncisión. Hashem le está diciendo a Avraham que el proceso de la circuncisión debe considerarse como una forma humana completa y no como una mutilación del cuerpo.</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i="1" dirty="0" smtClean="0">
                <a:latin typeface="Bookman Old Style" pitchFamily="18" charset="0"/>
              </a:rPr>
              <a:t>5. Najmánides sugiere una única interpretación de “estar completo”</a:t>
            </a:r>
          </a:p>
          <a:p>
            <a:r>
              <a:rPr lang="es-ES" dirty="0" smtClean="0">
                <a:latin typeface="Bookman Old Style" pitchFamily="18" charset="0"/>
              </a:rPr>
              <a:t>Najmánides rechaza el enfoque de Rashí para interpretar la frase "estar completo". </a:t>
            </a:r>
          </a:p>
          <a:p>
            <a:r>
              <a:rPr lang="es-ES" dirty="0" smtClean="0">
                <a:latin typeface="Bookman Old Style" pitchFamily="18" charset="0"/>
              </a:rPr>
              <a:t>Sugiere que la frase “sé completo” tiene un significado único y consistente.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Él no niega que este significado debe ser consistente con su contexto. En cambio, su argumento es que este significado único es consistente con ambos contextos. </a:t>
            </a:r>
          </a:p>
          <a:p>
            <a:r>
              <a:rPr lang="es-ES" sz="3000" dirty="0" smtClean="0">
                <a:latin typeface="Bookman Old Style" pitchFamily="18" charset="0"/>
              </a:rPr>
              <a:t>Él sugiere que para entender correctamente la frase, su significado en Séfer Devarim debe entenderse completamente.</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Como se explicó anteriormente, en Séfer Devarim, la frase aparece en el contexto del rechazo de la Torá a las diversas prácticas paganas diseñadas para predecir o manipular el futuro. </a:t>
            </a:r>
          </a:p>
          <a:p>
            <a:r>
              <a:rPr lang="es-ES" dirty="0" smtClean="0">
                <a:latin typeface="Bookman Old Style" pitchFamily="18" charset="0"/>
              </a:rPr>
              <a:t>Najmánides comienza planteando una simple pregunta: ¿Por qué se prohíben estas prácticas?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Uno podría sugerir que estas prácticas son rechazadas por la Torá porque son supersticiones tontas. Sin embargo, Najmánides sugiere una explicación alternativa. Antes de poder considerar su explicación, debe explicarse su punto de vista sobre la naturaleza de estas prácticas.</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900" i="1" dirty="0" smtClean="0">
                <a:latin typeface="Bookman Old Style" pitchFamily="18" charset="0"/>
              </a:rPr>
              <a:t>6. Comprensión y rechazo de la astrología por parte de Najmánides</a:t>
            </a:r>
          </a:p>
          <a:p>
            <a:r>
              <a:rPr lang="es-ES" sz="2900" dirty="0" smtClean="0">
                <a:latin typeface="Bookman Old Style" pitchFamily="18" charset="0"/>
              </a:rPr>
              <a:t>Según Najmánides, cada una de estas prácticas intenta “aprovechar” las fuerzas de la naturaleza y “leerlas”. </a:t>
            </a:r>
          </a:p>
          <a:p>
            <a:r>
              <a:rPr lang="es-ES" sz="2900" dirty="0" smtClean="0">
                <a:latin typeface="Bookman Old Style" pitchFamily="18" charset="0"/>
              </a:rPr>
              <a:t>Un ejemplo sencillo ilustrará su posición. </a:t>
            </a:r>
          </a:p>
          <a:p>
            <a:r>
              <a:rPr lang="es-ES" sz="2900" dirty="0" smtClean="0">
                <a:latin typeface="Bookman Old Style" pitchFamily="18" charset="0"/>
              </a:rPr>
              <a:t>Najmánides incluye la astrología entre las prácticas prohibidas.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La astrología fue ampliamente aceptada como una ciencia legítima durante la época de Najmánides. </a:t>
            </a:r>
          </a:p>
          <a:p>
            <a:r>
              <a:rPr lang="es-ES" sz="3000" dirty="0" smtClean="0">
                <a:latin typeface="Bookman Old Style" pitchFamily="18" charset="0"/>
              </a:rPr>
              <a:t>Él lo entendió bien. Su premisa no es que las estrellas de algún modo mágicamente predigan el futuro. Su premisa es que las fuerzas ejercidas por las estrellas y las constelaciones en realidad determinan los eventos.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Desde esta perspectiva, el astrólogo no es un adivino primitivo. </a:t>
            </a:r>
          </a:p>
          <a:p>
            <a:r>
              <a:rPr lang="es-ES" sz="3000" dirty="0" smtClean="0">
                <a:latin typeface="Bookman Old Style" pitchFamily="18" charset="0"/>
              </a:rPr>
              <a:t>Es un científico que analiza las fuerzas materiales que influyen en los acontecimientos. </a:t>
            </a:r>
          </a:p>
          <a:p>
            <a:r>
              <a:rPr lang="es-ES" sz="3000" dirty="0" smtClean="0">
                <a:latin typeface="Bookman Old Style" pitchFamily="18" charset="0"/>
              </a:rPr>
              <a:t>Najmánides asume que las otras prácticas enumeradas en la Torá como prohibidas son de un tipo similar.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900" dirty="0" smtClean="0">
                <a:latin typeface="Bookman Old Style" pitchFamily="18" charset="0"/>
              </a:rPr>
              <a:t>Sus practicantes pueden estar equivocados en sus creencias sobre estas prácticas. </a:t>
            </a:r>
          </a:p>
          <a:p>
            <a:r>
              <a:rPr lang="es-ES" sz="2900" dirty="0" smtClean="0">
                <a:latin typeface="Bookman Old Style" pitchFamily="18" charset="0"/>
              </a:rPr>
              <a:t>Sin embargo, su intención es analizar indicaciones reveladoras de fuerzas en juego en el mundo material y, basándose en este análisis, desarrollar una imagen de estas fuerzas, evaluarlas y, por lo tanto, predecir el futuro.</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800" dirty="0" smtClean="0">
                <a:latin typeface="Bookman Old Style" pitchFamily="18" charset="0"/>
              </a:rPr>
              <a:t>Por supuesto, si esta es la interpretación correcta de estas prácticas, parece extraño que se prohíban. </a:t>
            </a:r>
          </a:p>
          <a:p>
            <a:r>
              <a:rPr lang="es-ES" sz="2800" dirty="0" smtClean="0">
                <a:latin typeface="Bookman Old Style" pitchFamily="18" charset="0"/>
              </a:rPr>
              <a:t>Najmánides explica que estas prácticas están prohibidas porque asumen que las fuerzas que el practicante está descubriendo y sintetizando para formar una imagen del futuro son los determinantes reales de los eventos.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El error del astrólogo radica no solo en su creencia de que está comprometido en una búsqueda científica. </a:t>
            </a:r>
          </a:p>
          <a:p>
            <a:r>
              <a:rPr lang="es-ES" dirty="0" smtClean="0">
                <a:latin typeface="Bookman Old Style" pitchFamily="18" charset="0"/>
              </a:rPr>
              <a:t>Está cometiendo un error más fundamental. Ninguna fuerza natural opera independientemente de la voluntad Divina.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Hashem sostiene el mundo natural y sus leyes. </a:t>
            </a:r>
          </a:p>
          <a:p>
            <a:r>
              <a:rPr lang="es-ES" dirty="0" smtClean="0">
                <a:latin typeface="Bookman Old Style" pitchFamily="18" charset="0"/>
              </a:rPr>
              <a:t>Además, tiene la capacidad de suspender o violar sus leyes como Él quiera. </a:t>
            </a:r>
          </a:p>
          <a:p>
            <a:r>
              <a:rPr lang="es-ES" dirty="0" smtClean="0">
                <a:latin typeface="Bookman Old Style" pitchFamily="18" charset="0"/>
              </a:rPr>
              <a:t>El error más fundamental del astrólogo es creer que las fuerzas que está analizando determinan el futuro.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Las fuerzas naturales están sujetas a la voluntad de Hashem y pueden ser suspendidas o redirigidas por Él.</a:t>
            </a:r>
          </a:p>
          <a:p>
            <a:r>
              <a:rPr lang="es-ES" dirty="0" smtClean="0">
                <a:latin typeface="Bookman Old Style" pitchFamily="18" charset="0"/>
              </a:rPr>
              <a:t>“Ser completo” significa aceptar de todo corazón que Hashem es la causa última de todos los eventos. Por lo tanto, debemos temerle solo a El y servirle solo a El.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Si nos acercamos a Él, entonces disfrutaremos de Su protección y ninguna fuerza o ley natural podrá dañarnos. </a:t>
            </a:r>
          </a:p>
          <a:p>
            <a:r>
              <a:rPr lang="es-ES" dirty="0" smtClean="0">
                <a:latin typeface="Bookman Old Style" pitchFamily="18" charset="0"/>
              </a:rPr>
              <a:t>Si lo ignoramos, entonces ninguna fuerza natural de la ley puede protegernos de Sus consecuencias.</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i="1" dirty="0" smtClean="0">
                <a:latin typeface="Bookman Old Style" pitchFamily="18" charset="0"/>
              </a:rPr>
              <a:t>7. Comprensión de Najmánides de “estar completo” en nuestra parashá</a:t>
            </a:r>
          </a:p>
          <a:p>
            <a:r>
              <a:rPr lang="es-ES" dirty="0" smtClean="0">
                <a:latin typeface="Bookman Old Style" pitchFamily="18" charset="0"/>
              </a:rPr>
              <a:t>Najmánides explica que esta misma interpretación de "estar completo" se aplica a nuestra parashá. </a:t>
            </a:r>
          </a:p>
          <a:p>
            <a:r>
              <a:rPr lang="es-ES" dirty="0" smtClean="0">
                <a:latin typeface="Bookman Old Style" pitchFamily="18" charset="0"/>
              </a:rPr>
              <a:t>Hashem comienza identificándose como El Shadai. Este nombre comunica Su omnipotencia. </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45502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2800" dirty="0" smtClean="0">
                <a:latin typeface="Bookman Old Style" pitchFamily="18" charset="0"/>
              </a:rPr>
              <a:t>Él le dice a Avraham que debe ir delante de Él. </a:t>
            </a:r>
          </a:p>
          <a:p>
            <a:r>
              <a:rPr lang="es-ES" sz="2800" dirty="0" smtClean="0">
                <a:latin typeface="Bookman Old Style" pitchFamily="18" charset="0"/>
              </a:rPr>
              <a:t>Esto significa que debe temer y servir solo a Hashem. </a:t>
            </a:r>
          </a:p>
          <a:p>
            <a:r>
              <a:rPr lang="es-ES" sz="2800" dirty="0" smtClean="0">
                <a:latin typeface="Bookman Old Style" pitchFamily="18" charset="0"/>
              </a:rPr>
              <a:t>Estos son mensajes relacionados. </a:t>
            </a:r>
          </a:p>
          <a:p>
            <a:r>
              <a:rPr lang="es-ES" sz="2800" dirty="0" smtClean="0">
                <a:latin typeface="Bookman Old Style" pitchFamily="18" charset="0"/>
              </a:rPr>
              <a:t>Debido a que Hashem es la causa última de todos los eventos y todo lo que nos sucede es una consecuencia de Su voluntad, debemos temer y servirle solo a Él.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Finalmente, le dice a Avraham que esté completo. </a:t>
            </a:r>
          </a:p>
          <a:p>
            <a:r>
              <a:rPr lang="es-ES" dirty="0" smtClean="0">
                <a:latin typeface="Bookman Old Style" pitchFamily="18" charset="0"/>
              </a:rPr>
              <a:t>Debe entender que ninguna de las fuerzas de la naturaleza o sus leyes darán forma a su futuro. </a:t>
            </a:r>
          </a:p>
          <a:p>
            <a:r>
              <a:rPr lang="es-ES" dirty="0" smtClean="0">
                <a:latin typeface="Bookman Old Style" pitchFamily="18" charset="0"/>
              </a:rPr>
              <a:t>Todas las fuerzas y leyes están sujetas a la voluntad de Hashem. </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sz="3000" dirty="0" smtClean="0">
                <a:latin typeface="Bookman Old Style" pitchFamily="18" charset="0"/>
              </a:rPr>
              <a:t>Estas ideas preceden al mensaje de Hashem a Avraham con respecto a su futuro. </a:t>
            </a:r>
          </a:p>
          <a:p>
            <a:r>
              <a:rPr lang="es-ES" sz="3000" dirty="0" smtClean="0">
                <a:latin typeface="Bookman Old Style" pitchFamily="18" charset="0"/>
              </a:rPr>
              <a:t>Hashem le dice que él y sus descendientes experimentarán una relación providencial con Hashem. Su destino no estará determinado por las leyes y fuerzas naturales, sino por la voluntad de Hashem.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lnSpc>
                <a:spcPct val="90000"/>
              </a:lnSpc>
              <a:buNone/>
            </a:pPr>
            <a:r>
              <a:rPr lang="es-CO" sz="1600" b="1" dirty="0" smtClean="0">
                <a:latin typeface="Bookman Old Style" pitchFamily="18" charset="0"/>
              </a:rPr>
              <a:t>Qué es estar Completo con Dios?</a:t>
            </a:r>
          </a:p>
          <a:p>
            <a:r>
              <a:rPr lang="es-ES" dirty="0" smtClean="0">
                <a:latin typeface="Bookman Old Style" pitchFamily="18" charset="0"/>
              </a:rPr>
              <a:t>Debido a esta relación, él y Sara tendrán un hijo; su descendencia poseerá la Tierra de Canaán; y que ellos y su descendencia experimentarán una relación de pacto con Hashem para todas las generaciones.</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latin typeface="Bookman Old Style" pitchFamily="18" charset="0"/>
              </a:rPr>
              <a:t>Hotel de cinco estrellas llamado vida</a:t>
            </a:r>
          </a:p>
          <a:p>
            <a:r>
              <a:rPr lang="es-ES" sz="2000" dirty="0" smtClean="0">
                <a:latin typeface="Bookman Old Style" pitchFamily="18" charset="0"/>
              </a:rPr>
              <a:t>De las notas del R. Ben Tzion Shafier</a:t>
            </a:r>
          </a:p>
          <a:p>
            <a:r>
              <a:rPr lang="es-ES" dirty="0" smtClean="0">
                <a:latin typeface="Bookman Old Style" pitchFamily="18" charset="0"/>
              </a:rPr>
              <a:t>“Después de estos asuntos, HASHEM se le apareció a Avram en un sueño y le dijo:“ No temas, Avram. Yo te protegeré. Tu recompensa es grandiosa ". - </a:t>
            </a:r>
            <a:r>
              <a:rPr lang="es-ES" dirty="0" err="1" smtClean="0">
                <a:latin typeface="Bookman Old Style" pitchFamily="18" charset="0"/>
              </a:rPr>
              <a:t>Bereshis</a:t>
            </a:r>
            <a:r>
              <a:rPr lang="es-ES" dirty="0" smtClean="0">
                <a:latin typeface="Bookman Old Style" pitchFamily="18" charset="0"/>
              </a:rPr>
              <a:t> 16: 1</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Cuando se le informó a Abraham Avinu que su sobrino, Lot, fue capturado, contra todo pronóstico y de la manera más valiente, libró la guerra contra los ejércitos combinados de los cuatro reyes. Milagrosamente, salió victorioso y liberó a Lot.</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sz="3000" dirty="0" smtClean="0">
                <a:latin typeface="Bookman Old Style" pitchFamily="18" charset="0"/>
              </a:rPr>
              <a:t>Después de estos eventos, HASHEM se apareció a Abraham y le dijo: “No temas; tu recompensa es grandiosa ".</a:t>
            </a:r>
          </a:p>
          <a:p>
            <a:r>
              <a:rPr lang="es-ES" sz="3000" dirty="0" err="1" smtClean="0">
                <a:latin typeface="Bookman Old Style" pitchFamily="18" charset="0"/>
              </a:rPr>
              <a:t>Rashi</a:t>
            </a:r>
            <a:r>
              <a:rPr lang="es-ES" sz="3000" dirty="0" smtClean="0">
                <a:latin typeface="Bookman Old Style" pitchFamily="18" charset="0"/>
              </a:rPr>
              <a:t> explica que Abraham temía que, dado que se había hecho este gran milagro para él, había agotado todos sus méritos y no tenía ninguna recompensa esperándolo en el Mundo Venidero.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sz="3000" dirty="0" smtClean="0">
                <a:latin typeface="Bookman Old Style" pitchFamily="18" charset="0"/>
              </a:rPr>
              <a:t>HASHEM apaciguó esos temores diciendo: “Todo lo que he hecho por ti no te costará nada. No temas; tu recompensa es grandiosa".</a:t>
            </a:r>
          </a:p>
          <a:p>
            <a:r>
              <a:rPr lang="es-ES" sz="3000" dirty="0" smtClean="0">
                <a:latin typeface="Bookman Old Style" pitchFamily="18" charset="0"/>
              </a:rPr>
              <a:t>Este Rashí es muy difícil de entender. ¿Cómo es posible que un hombre tan grande como Abraham haya pensado que había gastado toda su recompensa? </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Después de años y años de servir a HASHEM, seguramente la recompensa que le esperaba era fenomenal.</a:t>
            </a:r>
          </a:p>
          <a:p>
            <a:r>
              <a:rPr lang="es-ES" dirty="0" smtClean="0">
                <a:latin typeface="Bookman Old Style" pitchFamily="18" charset="0"/>
              </a:rPr>
              <a:t>La respuesta a esto se basa en ver la vida desde un punto de vista diferente.</a:t>
            </a:r>
          </a:p>
          <a:p>
            <a:r>
              <a:rPr lang="es-ES" dirty="0" err="1" smtClean="0">
                <a:latin typeface="Bookman Old Style" pitchFamily="18" charset="0"/>
              </a:rPr>
              <a:t>Pesaj</a:t>
            </a:r>
            <a:r>
              <a:rPr lang="es-ES" dirty="0" smtClean="0">
                <a:latin typeface="Bookman Old Style" pitchFamily="18" charset="0"/>
              </a:rPr>
              <a:t> en Arizona</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Imagina que tu suegro te invita a acompañarlo a </a:t>
            </a:r>
            <a:r>
              <a:rPr lang="es-ES" dirty="0" err="1" smtClean="0">
                <a:latin typeface="Bookman Old Style" pitchFamily="18" charset="0"/>
              </a:rPr>
              <a:t>Pesaj</a:t>
            </a:r>
            <a:r>
              <a:rPr lang="es-ES" dirty="0" smtClean="0">
                <a:latin typeface="Bookman Old Style" pitchFamily="18" charset="0"/>
              </a:rPr>
              <a:t> en </a:t>
            </a:r>
            <a:r>
              <a:rPr lang="es-ES" dirty="0" err="1" smtClean="0">
                <a:latin typeface="Bookman Old Style" pitchFamily="18" charset="0"/>
              </a:rPr>
              <a:t>Sedona</a:t>
            </a:r>
            <a:r>
              <a:rPr lang="es-ES" dirty="0" smtClean="0">
                <a:latin typeface="Bookman Old Style" pitchFamily="18" charset="0"/>
              </a:rPr>
              <a:t>, Arizona. </a:t>
            </a:r>
          </a:p>
          <a:p>
            <a:r>
              <a:rPr lang="es-ES" dirty="0" smtClean="0">
                <a:latin typeface="Bookman Old Style" pitchFamily="18" charset="0"/>
              </a:rPr>
              <a:t>Esta es la máxima extravagancia de </a:t>
            </a:r>
            <a:r>
              <a:rPr lang="es-ES" dirty="0" err="1" smtClean="0">
                <a:latin typeface="Bookman Old Style" pitchFamily="18" charset="0"/>
              </a:rPr>
              <a:t>Pesaj</a:t>
            </a:r>
            <a:r>
              <a:rPr lang="es-ES" dirty="0" smtClean="0">
                <a:latin typeface="Bookman Old Style" pitchFamily="18" charset="0"/>
              </a:rPr>
              <a:t>. </a:t>
            </a:r>
          </a:p>
          <a:p>
            <a:r>
              <a:rPr lang="es-ES" dirty="0" smtClean="0">
                <a:latin typeface="Bookman Old Style" pitchFamily="18" charset="0"/>
              </a:rPr>
              <a:t>No se repara en gastos; los huéspedes se bañan con todos los lujos y comodidades imaginables. </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Un hotel de cinco estrellas, chefs franceses, un campo de golf de 18 hoyos en las instalaciones: lo mejor de lo mejor. </a:t>
            </a:r>
          </a:p>
          <a:p>
            <a:r>
              <a:rPr lang="es-ES" dirty="0" smtClean="0">
                <a:latin typeface="Bookman Old Style" pitchFamily="18" charset="0"/>
              </a:rPr>
              <a:t>Aceptas gentilmente y estás listo para pasar el mejor momento de tu vida.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sz="3100" dirty="0" smtClean="0">
                <a:latin typeface="Bookman Old Style" pitchFamily="18" charset="0"/>
              </a:rPr>
              <a:t>Pero resulta que, para cuando llega Pésaj, las cosas en el trabajo no van bien, y últimamente has estado peleando con tu esposa, como resultado, estás de peor humor en el que has estado. </a:t>
            </a:r>
          </a:p>
          <a:p>
            <a:r>
              <a:rPr lang="es-ES" sz="3100" dirty="0" smtClean="0">
                <a:latin typeface="Bookman Old Style" pitchFamily="18" charset="0"/>
              </a:rPr>
              <a:t>Durante los nueve días que estás allí, apenas sales de tu habitación de hotel.</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Cuando terminan las vacaciones, su suegro se acerca al gerente del hotel y le dice: “Mi yerno casi no comió en todo el tiempo que estuvo aquí. No vino a una sola gala de Kidush. No usó el campo de golf. Ni una sola vez puso un pie en el spa. Normalmente, no soy del tipo que se queja. </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Pero no veo que pague la tarifa normal, así que decidí pagar la mitad de la factura y espero que renuncie a la otra mitad".</a:t>
            </a:r>
          </a:p>
          <a:p>
            <a:r>
              <a:rPr lang="es-ES" dirty="0" smtClean="0">
                <a:latin typeface="Bookman Old Style" pitchFamily="18" charset="0"/>
              </a:rPr>
              <a:t>¿Cómo crees que respondería el representante del hotel?</a:t>
            </a:r>
          </a:p>
          <a:p>
            <a:r>
              <a:rPr lang="es-ES" dirty="0" smtClean="0">
                <a:latin typeface="Bookman Old Style" pitchFamily="18" charset="0"/>
              </a:rPr>
              <a:t>Tierra: un hotel de cinco estrellas</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Este planeta que ocupamos es un hotel de cinco estrellas. Tenemos todos los placeres y comodidades imaginables disponibles para nosotros. </a:t>
            </a:r>
          </a:p>
          <a:p>
            <a:r>
              <a:rPr lang="es-ES" dirty="0" smtClean="0">
                <a:latin typeface="Bookman Old Style" pitchFamily="18" charset="0"/>
              </a:rPr>
              <a:t>Disfrutamos de majestuosas vistas y experiencias que nos rodean constantemente. </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Desde magníficas escenas florales hasta exótica vida marina, desde la gloria del cielo nocturno hasta el claro verde agua del océano, desde una flor en flor hasta el plumaje de un loro de la jungla, toda la pompa y ceremonia de un amanecer: un mundo creado en </a:t>
            </a:r>
            <a:r>
              <a:rPr lang="es-ES" dirty="0" err="1" smtClean="0">
                <a:latin typeface="Bookman Old Style" pitchFamily="18" charset="0"/>
              </a:rPr>
              <a:t>Technicolor</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Y más que eso, nos dieron las herramientas para disfrutarlo. </a:t>
            </a:r>
          </a:p>
          <a:p>
            <a:r>
              <a:rPr lang="es-ES" dirty="0" smtClean="0">
                <a:latin typeface="Bookman Old Style" pitchFamily="18" charset="0"/>
              </a:rPr>
              <a:t>Tenemos piernas con las que caminar y manos con las que agarrarnos. </a:t>
            </a:r>
          </a:p>
          <a:p>
            <a:r>
              <a:rPr lang="es-ES" dirty="0" smtClean="0">
                <a:latin typeface="Bookman Old Style" pitchFamily="18" charset="0"/>
              </a:rPr>
              <a:t>Tenemos oídos, lengua, nariz y dedos que nos brindan una asombrosa variedad de placeres del mundo que nos rodea.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Tenemos alimentos que explotan con una explosión de diferentes sabores, aromas, texturas y colores. </a:t>
            </a:r>
          </a:p>
          <a:p>
            <a:r>
              <a:rPr lang="es-ES" dirty="0" smtClean="0">
                <a:latin typeface="Bookman Old Style" pitchFamily="18" charset="0"/>
              </a:rPr>
              <a:t>Estamos rodeados de placeres y riquezas incalculables.</a:t>
            </a:r>
          </a:p>
          <a:p>
            <a:r>
              <a:rPr lang="es-ES" dirty="0" smtClean="0">
                <a:latin typeface="Bookman Old Style" pitchFamily="18" charset="0"/>
              </a:rPr>
              <a:t>Pero más que nada, se nos ha concedido el extraordinario privilegio llamado vida. </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Se nos dio esta oportunidad de oro para moldearnos a nosotros mismos en lo que podemos ser para la eternidad. </a:t>
            </a:r>
          </a:p>
          <a:p>
            <a:r>
              <a:rPr lang="es-ES" dirty="0" smtClean="0">
                <a:latin typeface="Bookman Old Style" pitchFamily="18" charset="0"/>
              </a:rPr>
              <a:t>¿Existe alguna forma de medir el valor de la vida? ¿Vale un millón de dólares? ¿Diez millones? ¿Cien mil millones?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¿Es posible siquiera poner un valor a nuestra existencia?</a:t>
            </a:r>
          </a:p>
          <a:p>
            <a:r>
              <a:rPr lang="es-ES" dirty="0" smtClean="0">
                <a:latin typeface="Bookman Old Style" pitchFamily="18" charset="0"/>
              </a:rPr>
              <a:t>Ya sea que lo reconozcamos por su valor extraordinario o no, somos los destinatarios de una cantidad insondable de bien. </a:t>
            </a:r>
          </a:p>
          <a:p>
            <a:r>
              <a:rPr lang="es-ES" dirty="0" smtClean="0">
                <a:latin typeface="Bookman Old Style" pitchFamily="18" charset="0"/>
              </a:rPr>
              <a:t>Y como tal, se lo debemos.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Desde el momento en que nacemos, el reloj comienza a correr y comienza la deuda. Por cada respiración que respiramos, por cada placer que disfrutamos, por cada momento de nuestro ser, la factura aumenta. </a:t>
            </a:r>
          </a:p>
          <a:p>
            <a:r>
              <a:rPr lang="es-ES" dirty="0" smtClean="0">
                <a:latin typeface="Bookman Old Style" pitchFamily="18" charset="0"/>
              </a:rPr>
              <a:t>Le debemos a nuestro Creador lo que nos ha dado.</a:t>
            </a: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sz="3000" dirty="0" smtClean="0">
                <a:latin typeface="Bookman Old Style" pitchFamily="18" charset="0"/>
              </a:rPr>
              <a:t>No hay almuerzo gratis</a:t>
            </a:r>
          </a:p>
          <a:p>
            <a:r>
              <a:rPr lang="es-ES" sz="3000" dirty="0" smtClean="0">
                <a:latin typeface="Bookman Old Style" pitchFamily="18" charset="0"/>
              </a:rPr>
              <a:t>De alguna manera, asumimos que todos los placeres de este mundo son gratis, en la casa. Ciertamente no me cobrarán por ellos. </a:t>
            </a:r>
          </a:p>
          <a:p>
            <a:r>
              <a:rPr lang="es-ES" sz="3000" dirty="0" smtClean="0">
                <a:latin typeface="Bookman Old Style" pitchFamily="18" charset="0"/>
              </a:rPr>
              <a:t>Sin embargo, </a:t>
            </a:r>
            <a:r>
              <a:rPr lang="es-ES" sz="3000" dirty="0" err="1" smtClean="0">
                <a:latin typeface="Bookman Old Style" pitchFamily="18" charset="0"/>
              </a:rPr>
              <a:t>Jovot</a:t>
            </a:r>
            <a:r>
              <a:rPr lang="es-ES" sz="3000" dirty="0" smtClean="0">
                <a:latin typeface="Bookman Old Style" pitchFamily="18" charset="0"/>
              </a:rPr>
              <a:t> </a:t>
            </a:r>
            <a:r>
              <a:rPr lang="es-ES" sz="3000" dirty="0" err="1" smtClean="0">
                <a:latin typeface="Bookman Old Style" pitchFamily="18" charset="0"/>
              </a:rPr>
              <a:t>Ha'Levavot</a:t>
            </a:r>
            <a:r>
              <a:rPr lang="es-ES" sz="3000" dirty="0" smtClean="0">
                <a:latin typeface="Bookman Old Style" pitchFamily="18" charset="0"/>
              </a:rPr>
              <a:t> –Responsabilidades del Corazón </a:t>
            </a:r>
            <a:r>
              <a:rPr lang="en-US" sz="2000" i="1" dirty="0" smtClean="0"/>
              <a:t> </a:t>
            </a:r>
            <a:r>
              <a:rPr lang="en-US" sz="2000" i="1" dirty="0" err="1" smtClean="0"/>
              <a:t>Yehuda</a:t>
            </a:r>
            <a:r>
              <a:rPr lang="en-US" sz="2000" i="1" dirty="0" smtClean="0"/>
              <a:t> </a:t>
            </a:r>
            <a:r>
              <a:rPr lang="en-US" sz="2000" i="1" dirty="0" err="1" smtClean="0"/>
              <a:t>ibn</a:t>
            </a:r>
            <a:r>
              <a:rPr lang="en-US" sz="2000" i="1" dirty="0" smtClean="0"/>
              <a:t> </a:t>
            </a:r>
            <a:r>
              <a:rPr lang="en-US" sz="2000" i="1" dirty="0" err="1" smtClean="0"/>
              <a:t>Tibon</a:t>
            </a:r>
            <a:r>
              <a:rPr lang="en-US" sz="2000" i="1" dirty="0" smtClean="0"/>
              <a:t> </a:t>
            </a:r>
            <a:r>
              <a:rPr lang="en-US" sz="2000" i="1" dirty="0" err="1" smtClean="0"/>
              <a:t>zt'l</a:t>
            </a:r>
            <a:r>
              <a:rPr lang="en-US" sz="2000" i="1" dirty="0" smtClean="0"/>
              <a:t>. </a:t>
            </a:r>
            <a:r>
              <a:rPr lang="es-ES" sz="3000" dirty="0" smtClean="0">
                <a:latin typeface="Bookman Old Style" pitchFamily="18" charset="0"/>
              </a:rPr>
              <a:t>explica que, en realidad, les debemos. </a:t>
            </a: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Nos las dio HASHEM y, como resultado, se las debemos.</a:t>
            </a:r>
          </a:p>
          <a:p>
            <a:r>
              <a:rPr lang="es-ES" dirty="0" smtClean="0">
                <a:latin typeface="Bookman Old Style" pitchFamily="18" charset="0"/>
              </a:rPr>
              <a:t>Por esta razón, Abraham tenía miedo. </a:t>
            </a:r>
          </a:p>
          <a:p>
            <a:r>
              <a:rPr lang="es-ES" dirty="0" smtClean="0">
                <a:latin typeface="Bookman Old Style" pitchFamily="18" charset="0"/>
              </a:rPr>
              <a:t>Hizo un cálculo basado en lo que recibió de HASHEM versus lo que había dado a cambio, y salió solo un poco por delante. </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“Ahora que HASHEM me ha traído este gran milagro”, pensó, “¿qué posible recompensa me queda? Seguramente se ha agotado y no me queda nada en el Mundo Venidero".</a:t>
            </a:r>
          </a:p>
          <a:p>
            <a:r>
              <a:rPr lang="es-ES" dirty="0" smtClean="0">
                <a:latin typeface="Bookman Old Style" pitchFamily="18" charset="0"/>
              </a:rPr>
              <a:t>Abraham Avinu no estaba desconectado de la realidad.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Todo lo contrario, estaba muy en sintonía con una parte del cálculo en la que raramente pensamos: no tenemos derecho a nada. </a:t>
            </a:r>
          </a:p>
          <a:p>
            <a:r>
              <a:rPr lang="es-ES" dirty="0" smtClean="0">
                <a:latin typeface="Bookman Old Style" pitchFamily="18" charset="0"/>
              </a:rPr>
              <a:t>HASHEM no tuvo que crearnos. </a:t>
            </a:r>
          </a:p>
          <a:p>
            <a:r>
              <a:rPr lang="es-ES" dirty="0" smtClean="0">
                <a:latin typeface="Bookman Old Style" pitchFamily="18" charset="0"/>
              </a:rPr>
              <a:t>HASHEM no está obligado a colmarnos de bien.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Todo lo que HASHEM nos da es porque Él quiere compartir su bien con nosotros. </a:t>
            </a:r>
          </a:p>
          <a:p>
            <a:r>
              <a:rPr lang="es-ES" dirty="0" smtClean="0">
                <a:latin typeface="Bookman Old Style" pitchFamily="18" charset="0"/>
              </a:rPr>
              <a:t>Debido a esto, tenemos una deuda con HASHEM que nunca podrá reembolsarse.</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Hotel de cinco estrellas llamado vida</a:t>
            </a:r>
          </a:p>
          <a:p>
            <a:r>
              <a:rPr lang="es-ES" dirty="0" smtClean="0">
                <a:latin typeface="Bookman Old Style" pitchFamily="18" charset="0"/>
              </a:rPr>
              <a:t>Esta perspectiva debería ser una fuerza impulsora importante en nuestro servicio a HASHEM, lo que nos impulsa a intentar todo lo que podamos para devolver el asombroso bien que HASHEM nos otorga constantemente.</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latin typeface="Bookman Old Style" pitchFamily="18" charset="0"/>
              </a:rPr>
              <a:t>Un </a:t>
            </a:r>
            <a:r>
              <a:rPr lang="en-US" sz="2400" b="1" dirty="0" err="1" smtClean="0">
                <a:latin typeface="Bookman Old Style" pitchFamily="18" charset="0"/>
              </a:rPr>
              <a:t>día</a:t>
            </a:r>
            <a:r>
              <a:rPr lang="en-US" sz="2400" b="1" dirty="0" smtClean="0">
                <a:latin typeface="Bookman Old Style" pitchFamily="18" charset="0"/>
              </a:rPr>
              <a:t> </a:t>
            </a:r>
            <a:r>
              <a:rPr lang="en-US" sz="2400" b="1" dirty="0" err="1" smtClean="0">
                <a:latin typeface="Bookman Old Style" pitchFamily="18" charset="0"/>
              </a:rPr>
              <a:t>todos</a:t>
            </a:r>
            <a:r>
              <a:rPr lang="en-US" sz="2400" b="1" dirty="0" smtClean="0">
                <a:latin typeface="Bookman Old Style" pitchFamily="18" charset="0"/>
              </a:rPr>
              <a:t> </a:t>
            </a:r>
            <a:r>
              <a:rPr lang="en-US" sz="2400" b="1" dirty="0" err="1" smtClean="0">
                <a:latin typeface="Bookman Old Style" pitchFamily="18" charset="0"/>
              </a:rPr>
              <a:t>juntos</a:t>
            </a:r>
            <a:endParaRPr lang="es-CO" sz="2400" b="1" dirty="0" smtClean="0">
              <a:latin typeface="Bookman Old Style" pitchFamily="18" charset="0"/>
            </a:endParaRPr>
          </a:p>
          <a:p>
            <a:r>
              <a:rPr lang="es-ES" dirty="0" smtClean="0">
                <a:latin typeface="Bookman Old Style" pitchFamily="18" charset="0"/>
              </a:rPr>
              <a:t>Quiero ilustrar de una manera sencilla el efecto que causa una separación y la posterior reunión de la que hizo parte Abraham Avinu y traída a cuento por el Rabino Dr. Tzvi Hersh Weinreb</a:t>
            </a:r>
          </a:p>
          <a:p>
            <a:r>
              <a:rPr lang="es-ES" dirty="0" smtClean="0">
                <a:latin typeface="Bookman Old Style" pitchFamily="18" charset="0"/>
              </a:rPr>
              <a:t>Nos cuenta la historia de un gran amigo que lo recogió en el aeropuerto. </a:t>
            </a: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Un </a:t>
            </a:r>
            <a:r>
              <a:rPr lang="en-US" sz="1600" b="1" dirty="0" err="1" smtClean="0">
                <a:latin typeface="Bookman Old Style" pitchFamily="18" charset="0"/>
              </a:rPr>
              <a:t>día</a:t>
            </a:r>
            <a:r>
              <a:rPr lang="en-US" sz="1600" b="1" dirty="0" smtClean="0">
                <a:latin typeface="Bookman Old Style" pitchFamily="18" charset="0"/>
              </a:rPr>
              <a:t> </a:t>
            </a:r>
            <a:r>
              <a:rPr lang="en-US" sz="1600" b="1" dirty="0" err="1" smtClean="0">
                <a:latin typeface="Bookman Old Style" pitchFamily="18" charset="0"/>
              </a:rPr>
              <a:t>todos</a:t>
            </a:r>
            <a:r>
              <a:rPr lang="en-US" sz="1600" b="1" dirty="0" smtClean="0">
                <a:latin typeface="Bookman Old Style" pitchFamily="18" charset="0"/>
              </a:rPr>
              <a:t> </a:t>
            </a:r>
            <a:r>
              <a:rPr lang="en-US" sz="1600" b="1" dirty="0" err="1" smtClean="0">
                <a:latin typeface="Bookman Old Style" pitchFamily="18" charset="0"/>
              </a:rPr>
              <a:t>juntos</a:t>
            </a:r>
            <a:endParaRPr lang="es-CO" sz="1600" b="1" dirty="0" smtClean="0">
              <a:latin typeface="Bookman Old Style" pitchFamily="18" charset="0"/>
            </a:endParaRPr>
          </a:p>
          <a:p>
            <a:r>
              <a:rPr lang="es-ES" dirty="0" smtClean="0">
                <a:latin typeface="Bookman Old Style" pitchFamily="18" charset="0"/>
              </a:rPr>
              <a:t>Llegaba a Baltimore, donde Rab Tzvi era entonces rabino, y su amigo venía a dar una charla y luego regresar a su casa en Nueva York.</a:t>
            </a:r>
          </a:p>
          <a:p>
            <a:r>
              <a:rPr lang="es-ES" dirty="0" smtClean="0">
                <a:latin typeface="Bookman Old Style" pitchFamily="18" charset="0"/>
              </a:rPr>
              <a:t>“El avión estaba retrasado, así que cuando llegó le dije que tendríamos que apurarnos para llegar a nuestro destino a tiempo. </a:t>
            </a: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Ya mostraba signos de la edad, por lo que caminar rápido le resultaba difícil. </a:t>
            </a:r>
          </a:p>
          <a:p>
            <a:r>
              <a:rPr lang="es-ES" dirty="0" smtClean="0">
                <a:latin typeface="Bookman Old Style" pitchFamily="18" charset="0"/>
              </a:rPr>
              <a:t>Pasamos rápidamente por las puertas, en las que desembarcaban otros vuelos, incluido uno en el que los pasajeros que llegaban eran recibidos calurosamente por amigos y familiares.</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Ahí es donde se detuvo, paralizado. </a:t>
            </a:r>
          </a:p>
          <a:p>
            <a:r>
              <a:rPr lang="es-ES" sz="2800" dirty="0" smtClean="0">
                <a:latin typeface="Bookman Old Style" pitchFamily="18" charset="0"/>
              </a:rPr>
              <a:t>No podía apartar los ojos de la escena de las pequeñas multitudes abrazándose y besándose entre lágrimas y con emoción.</a:t>
            </a:r>
          </a:p>
          <a:p>
            <a:r>
              <a:rPr lang="es-ES" sz="2800" dirty="0" smtClean="0">
                <a:latin typeface="Bookman Old Style" pitchFamily="18" charset="0"/>
              </a:rPr>
              <a:t>A regañadientes, respondió a mi insistencia grosera de que siguiéramos adelante, y juntos corrimos a su cita.</a:t>
            </a: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Era Rav Avraham Pam, de bendita memoria, el difunto sabio lamentado, decano de la Yeshiva Torah Vodaas de Brooklyn, mentor de cientos de rabinos y eruditos y, sobre todo, de alma gentil. Cuando finalmente estuvimos en el auto y en camino, le pregunté qué era lo que le fascinaba de la escena del aeropuerto.</a:t>
            </a:r>
            <a:endParaRPr lang="en-US" sz="2800"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Su respuesta fue la lección más grande de las muchas que aprendí de él. </a:t>
            </a:r>
          </a:p>
          <a:p>
            <a:r>
              <a:rPr lang="es-ES" dirty="0" smtClean="0">
                <a:latin typeface="Bookman Old Style" pitchFamily="18" charset="0"/>
              </a:rPr>
              <a:t>“El más triste de todos los sucesos humanos es la separación”, dijo. </a:t>
            </a:r>
          </a:p>
          <a:p>
            <a:r>
              <a:rPr lang="es-ES" dirty="0" smtClean="0">
                <a:latin typeface="Bookman Old Style" pitchFamily="18" charset="0"/>
              </a:rPr>
              <a:t>“Y lo más maravilloso de todo es el reencuentro. </a:t>
            </a: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“Siempre que veo a personas, de cualquier religión o origen, que se unen alegremente después de una larga separación, me siento 'hechizado' (esa fue la palabra que usó), y debo quedarme al margen y ser testigo de esa alegría pura e inocente mientras pueda."</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¡Qué enseñanza tan poderosa! La separación es la mayor tragedia humana, aunque muy común. La reunión es la alegría más grande, aunque raramente a menudo lo es.</a:t>
            </a:r>
          </a:p>
          <a:p>
            <a:r>
              <a:rPr lang="es-ES" sz="2800" dirty="0" smtClean="0">
                <a:latin typeface="Bookman Old Style" pitchFamily="18" charset="0"/>
              </a:rPr>
              <a:t>La porción de la Torá de esta semana, </a:t>
            </a:r>
            <a:r>
              <a:rPr lang="es-ES" sz="2800" i="1" dirty="0" smtClean="0">
                <a:latin typeface="Bookman Old Style" pitchFamily="18" charset="0"/>
              </a:rPr>
              <a:t>Lej Lejá</a:t>
            </a:r>
            <a:r>
              <a:rPr lang="es-ES" sz="2800" dirty="0" smtClean="0">
                <a:latin typeface="Bookman Old Style" pitchFamily="18" charset="0"/>
              </a:rPr>
              <a:t>, nos permite reflexionar más sobre el fenómeno de la separación, en hebreo, </a:t>
            </a:r>
            <a:r>
              <a:rPr lang="es-ES" sz="2800" b="1" i="1" dirty="0" smtClean="0">
                <a:latin typeface="Bookman Old Style" pitchFamily="18" charset="0"/>
              </a:rPr>
              <a:t>p'reida</a:t>
            </a:r>
            <a:r>
              <a:rPr lang="es-ES" sz="28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La Torá describe la estrecha relación entre Abraham y su sobrino, Lot. </a:t>
            </a:r>
          </a:p>
          <a:p>
            <a:r>
              <a:rPr lang="es-ES" dirty="0" smtClean="0">
                <a:latin typeface="Bookman Old Style" pitchFamily="18" charset="0"/>
              </a:rPr>
              <a:t>Es una relación que comenzó en el "viejo país" y continuó durante el viaje aventurero de Abraham hacia y a través de la Tierra de Canaán. </a:t>
            </a:r>
          </a:p>
          <a:p>
            <a:r>
              <a:rPr lang="es-ES" dirty="0" smtClean="0">
                <a:latin typeface="Bookman Old Style" pitchFamily="18" charset="0"/>
              </a:rPr>
              <a:t>A medida que ambos prosperaban, se nos dice: </a:t>
            </a:r>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"Así se separaron el uno del otro; Abram permaneció en la tierra de Canaán, mientras Lot ... plantó sus tiendas cerca de Sodoma".</a:t>
            </a:r>
          </a:p>
          <a:p>
            <a:r>
              <a:rPr lang="es-ES" sz="2800" dirty="0" smtClean="0">
                <a:latin typeface="Bookman Old Style" pitchFamily="18" charset="0"/>
              </a:rPr>
              <a:t>Esta decisión de separarse fue fatídica para Lot. Se instaló en Sodoma, ascendió a una posición prestigiosa allí, y aún aprenderemos más sobre su nueva vida en la porción de la próxima semana. </a:t>
            </a: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Trató de mitigar los efectos de la separación permaneciendo fiel a los preceptos que aprendió en la tienda de Abraham, un desafío difícil en sus nuevas circunstancias.</a:t>
            </a:r>
          </a:p>
          <a:p>
            <a:r>
              <a:rPr lang="es-ES" dirty="0" smtClean="0">
                <a:latin typeface="Bookman Old Style" pitchFamily="18" charset="0"/>
              </a:rPr>
              <a:t>Al mismo tiempo, Abraham no se olvidó de su sobrino. </a:t>
            </a:r>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Incluso después de la separación, se mantuvo en contacto con él desde lejos y corrió en su ayuda cuando Lot fue capturado por un ejército merodeador.</a:t>
            </a:r>
            <a:endParaRPr lang="en-US" sz="2800" dirty="0" smtClean="0">
              <a:latin typeface="Bookman Old Style" pitchFamily="18" charset="0"/>
            </a:endParaRPr>
          </a:p>
          <a:p>
            <a:r>
              <a:rPr lang="es-ES" sz="2800" dirty="0" smtClean="0">
                <a:latin typeface="Bookman Old Style" pitchFamily="18" charset="0"/>
              </a:rPr>
              <a:t>Esta dramática historia de la separación de dos compañeros cercanos puede ser la primera registrada, pero ciertamente no es la última. </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3000" dirty="0" smtClean="0">
                <a:latin typeface="Bookman Old Style" pitchFamily="18" charset="0"/>
              </a:rPr>
              <a:t>Los posteriores dramas de separación son temas de gran ficción literaria y de la vida humana real, que es incluso más extraña que la ficción. </a:t>
            </a:r>
          </a:p>
          <a:p>
            <a:r>
              <a:rPr lang="es-ES" sz="3000" dirty="0" smtClean="0">
                <a:latin typeface="Bookman Old Style" pitchFamily="18" charset="0"/>
              </a:rPr>
              <a:t>A veces, la separación resulta en alejamiento y alienación; a veces, a pesar de la distancia, las partes separadas terminan en lugares notablemente similares.</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Un ejemplo es el reencuentro del sabio de la Torá de noventa años, Reb Yaakov Kamenetsky, quien, después de una separación de setenta años, redescubrió a su hermana en la ex Unión Soviética. </a:t>
            </a:r>
          </a:p>
          <a:p>
            <a:r>
              <a:rPr lang="es-ES" sz="2800" dirty="0" smtClean="0">
                <a:latin typeface="Bookman Old Style" pitchFamily="18" charset="0"/>
              </a:rPr>
              <a:t>El estaba impregnado de judaísmo tradicional; ella se había alejado totalmente de cualquier apariencia de religión judía. </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Cuando uno de los hijos de Reb Yaakov trató de explicarle a su tía perdida lo que su hermano había logrado en su vida, ella solo pudo responder que era una vergüenza que un chico con una promesa tan juvenil creciera para convertirse en un simple </a:t>
            </a:r>
            <a:r>
              <a:rPr lang="es-ES" b="1" i="1" dirty="0" err="1" smtClean="0">
                <a:latin typeface="Bookman Old Style" pitchFamily="18" charset="0"/>
              </a:rPr>
              <a:t>melamed</a:t>
            </a:r>
            <a:r>
              <a:rPr lang="es-ES" dirty="0" smtClean="0">
                <a:latin typeface="Bookman Old Style" pitchFamily="18" charset="0"/>
              </a:rPr>
              <a:t>, un profesor de escuela.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Pero hay ejemplos conmovedores de individuos separados que, a pesar de crecer en entornos radicalmente diferentes, terminan de manera muy similar. </a:t>
            </a:r>
          </a:p>
          <a:p>
            <a:r>
              <a:rPr lang="es-ES" sz="2800" dirty="0" smtClean="0">
                <a:latin typeface="Bookman Old Style" pitchFamily="18" charset="0"/>
              </a:rPr>
              <a:t>Rav Tzvi recuerda a un paciente de psicoterapia adolescente que fue adoptado en la infancia por un profesor de física y su esposa, una destacada historiadora del arte.</a:t>
            </a: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Se sintieron frustrados por este adolescente, que no estaba interesado ni en actividades intelectuales ni culturales, pero cuyo objetivo en la vida era convertirse en bombero y que pasaba todo su tiempo libre como voluntario del departamento de bomberos.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Después de varios años, Rab Tzvi recibió una llamada del joven diciéndole que desde entonces había localizado con éxito a su padre biológico. </a:t>
            </a:r>
          </a:p>
          <a:p>
            <a:r>
              <a:rPr lang="es-ES" dirty="0" smtClean="0">
                <a:latin typeface="Bookman Old Style" pitchFamily="18" charset="0"/>
              </a:rPr>
              <a:t>No se podía imaginar que su padre era un bombero veterano</a:t>
            </a:r>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La separación es parte de la vida humana, tanto que en la liturgia mística judía este mundo se llama el </a:t>
            </a:r>
            <a:r>
              <a:rPr lang="es-ES" sz="2800" b="1" i="1" dirty="0" smtClean="0">
                <a:latin typeface="Bookman Old Style" pitchFamily="18" charset="0"/>
              </a:rPr>
              <a:t>"mundo de la separación", alma d’piruda</a:t>
            </a:r>
            <a:r>
              <a:rPr lang="es-ES" sz="2800" dirty="0" smtClean="0">
                <a:latin typeface="Bookman Old Style" pitchFamily="18" charset="0"/>
              </a:rPr>
              <a:t>.</a:t>
            </a:r>
          </a:p>
          <a:p>
            <a:r>
              <a:rPr lang="es-ES" sz="2800" dirty="0" smtClean="0">
                <a:latin typeface="Bookman Old Style" pitchFamily="18" charset="0"/>
              </a:rPr>
              <a:t>Las reuniones, planificadas o fortuitas, son experiencias emocionantes pero aterradoras porque tememos descubrir cuán diferentes nos hemos vuelto de aquellos con quienes alguna vez compartimos tal similitud. </a:t>
            </a: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sz="2800" dirty="0" smtClean="0">
                <a:latin typeface="Bookman Old Style" pitchFamily="18" charset="0"/>
              </a:rPr>
              <a:t>Abraham y Lot fueron una vez muy similares. Se separaron, intencionalmente. </a:t>
            </a:r>
          </a:p>
          <a:p>
            <a:r>
              <a:rPr lang="es-ES" sz="2800" dirty="0" smtClean="0">
                <a:latin typeface="Bookman Old Style" pitchFamily="18" charset="0"/>
              </a:rPr>
              <a:t>Sin embargo, había vínculos que los unían, vínculos invisibles y misteriosos. </a:t>
            </a:r>
          </a:p>
          <a:p>
            <a:r>
              <a:rPr lang="es-ES" sz="2800" dirty="0" smtClean="0">
                <a:latin typeface="Bookman Old Style" pitchFamily="18" charset="0"/>
              </a:rPr>
              <a:t>De algunos, leemos en las porciones de la Torá de esta semana y la siguiente, pero otros aparecen generaciones más tarde, </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Así lo vemos con la historia de Rut, la descendiente del nieto de Lot, Moab, y su reunión con el pueblo de Abraham. </a:t>
            </a:r>
          </a:p>
          <a:p>
            <a:r>
              <a:rPr lang="es-ES" dirty="0" smtClean="0">
                <a:latin typeface="Bookman Old Style" pitchFamily="18" charset="0"/>
              </a:rPr>
              <a:t>En última instancia, el propio rey David se convierte en el símbolo del reencuentro del tío y el sobrino de cuya separación leemos este Shabat.</a:t>
            </a: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Un día todos juntos</a:t>
            </a:r>
          </a:p>
          <a:p>
            <a:r>
              <a:rPr lang="es-ES" dirty="0" smtClean="0">
                <a:latin typeface="Bookman Old Style" pitchFamily="18" charset="0"/>
              </a:rPr>
              <a:t>No es de extrañar, entonces, que el texto místico que llama a este mundo el </a:t>
            </a:r>
            <a:r>
              <a:rPr lang="es-ES" b="1" i="1" dirty="0" smtClean="0">
                <a:latin typeface="Bookman Old Style" pitchFamily="18" charset="0"/>
              </a:rPr>
              <a:t>alma d’piruda</a:t>
            </a:r>
            <a:r>
              <a:rPr lang="es-ES" dirty="0" smtClean="0">
                <a:latin typeface="Bookman Old Style" pitchFamily="18" charset="0"/>
              </a:rPr>
              <a:t>, </a:t>
            </a:r>
            <a:r>
              <a:rPr lang="es-ES" b="1" i="1" dirty="0" smtClean="0">
                <a:latin typeface="Bookman Old Style" pitchFamily="18" charset="0"/>
              </a:rPr>
              <a:t>mundo de la separación</a:t>
            </a:r>
            <a:r>
              <a:rPr lang="es-ES" dirty="0" smtClean="0">
                <a:latin typeface="Bookman Old Style" pitchFamily="18" charset="0"/>
              </a:rPr>
              <a:t>, llame al mundo próximo, mejor, </a:t>
            </a:r>
            <a:r>
              <a:rPr lang="es-ES" b="1" i="1" dirty="0" smtClean="0">
                <a:latin typeface="Bookman Old Style" pitchFamily="18" charset="0"/>
              </a:rPr>
              <a:t>alma d’yijuda</a:t>
            </a:r>
            <a:r>
              <a:rPr lang="es-ES" dirty="0" smtClean="0">
                <a:latin typeface="Bookman Old Style" pitchFamily="18" charset="0"/>
              </a:rPr>
              <a:t>, </a:t>
            </a:r>
            <a:r>
              <a:rPr lang="es-ES" b="1" dirty="0" smtClean="0">
                <a:latin typeface="Bookman Old Style" pitchFamily="18" charset="0"/>
              </a:rPr>
              <a:t>"</a:t>
            </a:r>
            <a:r>
              <a:rPr lang="es-ES" b="1" i="1" dirty="0" smtClean="0">
                <a:latin typeface="Bookman Old Style" pitchFamily="18" charset="0"/>
              </a:rPr>
              <a:t>el mundo de la reunión</a:t>
            </a:r>
            <a:r>
              <a:rPr lang="es-ES" b="1" dirty="0" smtClean="0">
                <a:latin typeface="Bookman Old Style" pitchFamily="18" charset="0"/>
              </a:rPr>
              <a:t>", </a:t>
            </a:r>
            <a:r>
              <a:rPr lang="es-ES" dirty="0" smtClean="0">
                <a:latin typeface="Bookman Old Style" pitchFamily="18" charset="0"/>
              </a:rPr>
              <a:t>el mundo en el que todos estaremos juntos.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12: 1 - 17: 27  -Yeshayahu </a:t>
            </a:r>
            <a:r>
              <a:rPr lang="en-US" sz="2000" b="1" dirty="0" smtClean="0">
                <a:latin typeface="Bookman Old Style" pitchFamily="18" charset="0"/>
              </a:rPr>
              <a:t>40:27 - 41:16</a:t>
            </a:r>
            <a:endParaRPr lang="es-CO" sz="2000" b="1" dirty="0" smtClean="0">
              <a:latin typeface="Bookman Old Style" pitchFamily="18" charset="0"/>
            </a:endParaRPr>
          </a:p>
          <a:p>
            <a:r>
              <a:rPr lang="es-MX" sz="2800" b="1" i="1" dirty="0" smtClean="0">
                <a:latin typeface="Bookman Old Style" pitchFamily="18" charset="0"/>
              </a:rPr>
              <a:t>Haftará para Lej-Lecha</a:t>
            </a:r>
            <a:endParaRPr lang="en-US" sz="2800" b="1" i="1" dirty="0" smtClean="0">
              <a:latin typeface="Bookman Old Style" pitchFamily="18" charset="0"/>
            </a:endParaRPr>
          </a:p>
          <a:p>
            <a:r>
              <a:rPr lang="es-MX" sz="2800" dirty="0" smtClean="0">
                <a:latin typeface="Bookman Old Style" pitchFamily="18" charset="0"/>
              </a:rPr>
              <a:t>Dios no ha abandonado a su pueblo.</a:t>
            </a:r>
            <a:endParaRPr lang="en-US" sz="2800" dirty="0" smtClean="0">
              <a:latin typeface="Bookman Old Style" pitchFamily="18" charset="0"/>
            </a:endParaRPr>
          </a:p>
          <a:p>
            <a:r>
              <a:rPr lang="es-MX" sz="2800" dirty="0" smtClean="0">
                <a:latin typeface="Bookman Old Style" pitchFamily="18" charset="0"/>
              </a:rPr>
              <a:t> En Haftará Lej-Leja, Isaías ofrece al pueblo de Israel un mensaje de tranquilidad. </a:t>
            </a:r>
          </a:p>
          <a:p>
            <a:r>
              <a:rPr lang="es-MX" sz="2800" dirty="0" smtClean="0">
                <a:latin typeface="Bookman Old Style" pitchFamily="18" charset="0"/>
              </a:rPr>
              <a:t>En el siglo VI a.e.c., Israel había estado en el exilio durante décadas, pero Isaías le dice a la gente que Dios no los ha abandonado y que todavía está preocupado por su bienestar.</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12: 1 - 17: 27  -Yeshayahu </a:t>
            </a:r>
            <a:r>
              <a:rPr lang="en-US" sz="2000" b="1" dirty="0" smtClean="0">
                <a:latin typeface="Bookman Old Style" pitchFamily="18" charset="0"/>
              </a:rPr>
              <a:t>40:27 - 41:16</a:t>
            </a:r>
            <a:endParaRPr lang="es-CO" sz="2000" b="1" dirty="0" smtClean="0">
              <a:latin typeface="Bookman Old Style" pitchFamily="18" charset="0"/>
            </a:endParaRPr>
          </a:p>
          <a:p>
            <a:r>
              <a:rPr lang="es-MX" sz="2800" dirty="0" smtClean="0">
                <a:latin typeface="Bookman Old Style" pitchFamily="18" charset="0"/>
              </a:rPr>
              <a:t>Aunque el mensaje general de las palabras de Isaías es el apoyo y la atención de Dios, el tono del profeta no siempre es reconfortante. </a:t>
            </a:r>
          </a:p>
          <a:p>
            <a:r>
              <a:rPr lang="es-MX" sz="2800" dirty="0" smtClean="0">
                <a:latin typeface="Bookman Old Style" pitchFamily="18" charset="0"/>
              </a:rPr>
              <a:t>La Haftará comienza con una reprimenda: "¿Por qué dices, oh Jacob, por qué declaras, oh Israel," mi camino está escondido del Señor, mi causa es ignorada por mi Dios "? </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¿No sabes? ¿No te has enterado? El Señor es Dios eterno ".</a:t>
            </a:r>
            <a:endParaRPr lang="en-US" sz="2800" dirty="0" smtClean="0">
              <a:latin typeface="Bookman Old Style" pitchFamily="18" charset="0"/>
            </a:endParaRPr>
          </a:p>
          <a:p>
            <a:r>
              <a:rPr lang="es-MX" sz="2800" dirty="0" smtClean="0">
                <a:latin typeface="Bookman Old Style" pitchFamily="18" charset="0"/>
              </a:rPr>
              <a:t>Isaías le recuerda sin rodeos a la gente que Dios todavía está invertido en sus vidas y que Él sigue siendo todopoderoso. </a:t>
            </a:r>
          </a:p>
          <a:p>
            <a:r>
              <a:rPr lang="es-MX" sz="2800" dirty="0" smtClean="0">
                <a:latin typeface="Bookman Old Style" pitchFamily="18" charset="0"/>
              </a:rPr>
              <a:t>Si bien no ha abandonado a su pueblo, han perdido la fe en él y se han convertido en ídolos y otros dioses. </a:t>
            </a: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3100" dirty="0" smtClean="0">
                <a:latin typeface="Bookman Old Style" pitchFamily="18" charset="0"/>
              </a:rPr>
              <a:t>Isaías es crítico con esta elección, comparando los ídolos, que ni siquiera pueden sostenerse, con Dios, que es poderoso y fuerte. </a:t>
            </a:r>
          </a:p>
          <a:p>
            <a:r>
              <a:rPr lang="es-MX" sz="3100" dirty="0" smtClean="0">
                <a:latin typeface="Bookman Old Style" pitchFamily="18" charset="0"/>
              </a:rPr>
              <a:t>El carpintero y el herrero sujetan al ídolo con clavos para que no se caiga, en contraste con Dios, que hizo temblar la tierra de miedo, "entregó naciones" y "pisoteó a los soberanos".</a:t>
            </a:r>
            <a:endParaRPr lang="en-US" sz="31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Dios, a través de Isaías, le está recordando a Israel que quiere que su pueblo se mantenga alejado de los creadores de ídolos, y de aquellos que no reconocen el poder de Dios. </a:t>
            </a:r>
          </a:p>
          <a:p>
            <a:r>
              <a:rPr lang="es-MX" sz="2800" dirty="0" smtClean="0">
                <a:latin typeface="Bookman Old Style" pitchFamily="18" charset="0"/>
              </a:rPr>
              <a:t>Israel es "Mi siervo, Jacob, a quien he elegido, simiente de Abraham, mi amigo", por lo que Israel está destinado a un papel especial en el futuro.</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sz="2800" dirty="0" smtClean="0">
                <a:latin typeface="Bookman Old Style" pitchFamily="18" charset="0"/>
              </a:rPr>
              <a:t>Aunque Israel es especial, Isaías todavía caracteriza a la gente como un gusano (41:13). </a:t>
            </a:r>
          </a:p>
          <a:p>
            <a:r>
              <a:rPr lang="es-MX" sz="2800" dirty="0" smtClean="0">
                <a:latin typeface="Bookman Old Style" pitchFamily="18" charset="0"/>
              </a:rPr>
              <a:t>La nación es pequeña e insignificante en comparación con la grandeza de Dios. Su comportamiento es a veces asqueroso. Aún así, Isaías asegura a la gente que verán la victoria y la gloria si se dedican a Dios.</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En la parte de la Torá de Lej-Leja, a Abraham se le promete que su descendencia será una gran nación, más numerosa que todo el polvo de la tierra. </a:t>
            </a:r>
          </a:p>
          <a:p>
            <a:r>
              <a:rPr lang="es-MX" dirty="0" smtClean="0">
                <a:latin typeface="Bookman Old Style" pitchFamily="18" charset="0"/>
              </a:rPr>
              <a:t>Para realizar este destino, Abraham tiene que soportar muchos desafíos y tentaciones. </a:t>
            </a:r>
          </a:p>
        </p:txBody>
      </p:sp>
    </p:spTree>
    <p:extLst>
      <p:ext uri="{BB962C8B-B14F-4D97-AF65-F5344CB8AC3E}">
        <p14:creationId xmlns="" xmlns:p14="http://schemas.microsoft.com/office/powerpoint/2010/main"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Bereshit 12: 1 - 17: 27  -Yeshayahu </a:t>
            </a:r>
            <a:r>
              <a:rPr lang="en-US" sz="1600" b="1" dirty="0" smtClean="0">
                <a:latin typeface="Bookman Old Style" pitchFamily="18" charset="0"/>
              </a:rPr>
              <a:t>40:27 - 41:16</a:t>
            </a:r>
            <a:endParaRPr lang="es-CO" sz="1600" b="1" dirty="0" smtClean="0">
              <a:latin typeface="Bookman Old Style" pitchFamily="18" charset="0"/>
            </a:endParaRPr>
          </a:p>
          <a:p>
            <a:r>
              <a:rPr lang="es-MX" dirty="0" smtClean="0">
                <a:latin typeface="Bookman Old Style" pitchFamily="18" charset="0"/>
              </a:rPr>
              <a:t>Así también, la Haftará recuerda al pueblo de Israel que tendrán buena fortuna y grandes cosas en el futuro, si solo pueden ser como Abraham, siguiendo los mandamientos prohibidos de Dios y resistiendo el atractivo de los ídolos.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12: 1 - 17: 27  -Yeshayahu </a:t>
            </a:r>
            <a:r>
              <a:rPr lang="en-US" sz="2400" b="1" dirty="0" smtClean="0">
                <a:latin typeface="Bookman Old Style" pitchFamily="18" charset="0"/>
              </a:rPr>
              <a:t>40:27 - 41:16</a:t>
            </a:r>
            <a:endParaRPr lang="es-CO" sz="2400" b="1" dirty="0" smtClean="0">
              <a:latin typeface="Bookman Old Style" pitchFamily="18" charset="0"/>
            </a:endParaRPr>
          </a:p>
          <a:p>
            <a:r>
              <a:rPr lang="es-MX" b="1" dirty="0" smtClean="0">
                <a:latin typeface="Bookman Old Style" pitchFamily="18" charset="0"/>
              </a:rPr>
              <a:t>Preguntas para la discusión</a:t>
            </a:r>
            <a:endParaRPr lang="en-US" b="1" dirty="0" smtClean="0">
              <a:latin typeface="Bookman Old Style" pitchFamily="18" charset="0"/>
            </a:endParaRPr>
          </a:p>
          <a:p>
            <a:r>
              <a:rPr lang="es-MX" dirty="0" smtClean="0">
                <a:latin typeface="Bookman Old Style" pitchFamily="18" charset="0"/>
              </a:rPr>
              <a:t>1. Abram fue llamado por Dios. ¿Qué significa ser llamado por Dios? ¿Alguna vez te has sentido llamado por Dios para hacer algo? ¿Cómo sabes que fue Dios quien te llamó? ¿Cómo sabía Abram que era Dios quien lo llamó?</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12: 1 - 17: 27  -Yeshayahu </a:t>
            </a:r>
            <a:r>
              <a:rPr lang="en-US" sz="2400" b="1" dirty="0" smtClean="0">
                <a:latin typeface="Bookman Old Style" pitchFamily="18" charset="0"/>
              </a:rPr>
              <a:t>40:27 - 41:16</a:t>
            </a:r>
            <a:endParaRPr lang="es-CO" sz="2400" b="1" dirty="0" smtClean="0">
              <a:latin typeface="Bookman Old Style" pitchFamily="18" charset="0"/>
            </a:endParaRPr>
          </a:p>
          <a:p>
            <a:r>
              <a:rPr lang="es-MX" dirty="0" smtClean="0">
                <a:latin typeface="Bookman Old Style" pitchFamily="18" charset="0"/>
              </a:rPr>
              <a:t>2. Abram se ríe de Dios cuando Dios sugiere que él y Sarah en su vejez, después de años de no tener hijos, se convertirán en padres. ¿Alguna vez te has reído de Dios? O con Dios? Explique.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Lej Lejá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12: 1 - 17: 27  -Yeshayahu </a:t>
            </a:r>
            <a:r>
              <a:rPr lang="en-US" sz="2400" b="1" dirty="0" smtClean="0">
                <a:latin typeface="Bookman Old Style" pitchFamily="18" charset="0"/>
              </a:rPr>
              <a:t>40:27 - 41:16</a:t>
            </a:r>
            <a:endParaRPr lang="es-CO" sz="2400" b="1" dirty="0" smtClean="0">
              <a:latin typeface="Bookman Old Style" pitchFamily="18" charset="0"/>
            </a:endParaRPr>
          </a:p>
          <a:p>
            <a:r>
              <a:rPr lang="es-MX" dirty="0" smtClean="0">
                <a:latin typeface="Bookman Old Style" pitchFamily="18" charset="0"/>
              </a:rPr>
              <a:t>3. Repite en tus propias palabras el pacto que Dios hizo con Abraham. ¿Es este Pacto aún relevante e importante hoy? ¿Por qué?</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7"/>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6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5785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Noviembre 7</a:t>
            </a:r>
            <a:r>
              <a:rPr lang="es-ES" sz="1800" b="0" i="0" u="none" strike="noStrike" cap="none" dirty="0" smtClean="0">
                <a:solidFill>
                  <a:srgbClr val="898989"/>
                </a:solidFill>
                <a:latin typeface="Bookman Old Style" pitchFamily="18" charset="0"/>
                <a:sym typeface="Calibri"/>
              </a:rPr>
              <a:t>, 2024-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95565</TotalTime>
  <Words>14817</Words>
  <Application>Microsoft Office PowerPoint</Application>
  <PresentationFormat>On-screen Show (4:3)</PresentationFormat>
  <Paragraphs>1193</Paragraphs>
  <Slides>246</Slides>
  <Notes>246</Notes>
  <HiddenSlides>0</HiddenSlides>
  <MMClips>0</MMClips>
  <ScaleCrop>false</ScaleCrop>
  <HeadingPairs>
    <vt:vector size="4" baseType="variant">
      <vt:variant>
        <vt:lpstr>Theme</vt:lpstr>
      </vt:variant>
      <vt:variant>
        <vt:i4>1</vt:i4>
      </vt:variant>
      <vt:variant>
        <vt:lpstr>Slide Titles</vt:lpstr>
      </vt:variant>
      <vt:variant>
        <vt:i4>246</vt:i4>
      </vt:variant>
    </vt:vector>
  </HeadingPairs>
  <TitlesOfParts>
    <vt:vector size="247" baseType="lpstr">
      <vt:lpstr>Office Theme</vt:lpstr>
      <vt:lpstr> </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Las Etapas de las Generaciones</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Escepticismo y Esperanza</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Parashá Bereshit – Lej Lejá</vt:lpstr>
      <vt:lpstr>Slide 246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520</cp:revision>
  <dcterms:modified xsi:type="dcterms:W3CDTF">2024-11-08T00:48:17Z</dcterms:modified>
</cp:coreProperties>
</file>