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97"/>
  </p:notesMasterIdLst>
  <p:sldIdLst>
    <p:sldId id="858" r:id="rId2"/>
    <p:sldId id="297" r:id="rId3"/>
    <p:sldId id="708" r:id="rId4"/>
    <p:sldId id="709" r:id="rId5"/>
    <p:sldId id="710"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55" r:id="rId21"/>
    <p:sldId id="778" r:id="rId22"/>
    <p:sldId id="779" r:id="rId23"/>
    <p:sldId id="780" r:id="rId24"/>
    <p:sldId id="781" r:id="rId25"/>
    <p:sldId id="782" r:id="rId26"/>
    <p:sldId id="783" r:id="rId27"/>
    <p:sldId id="784" r:id="rId28"/>
    <p:sldId id="785" r:id="rId29"/>
    <p:sldId id="787" r:id="rId30"/>
    <p:sldId id="786" r:id="rId31"/>
    <p:sldId id="788" r:id="rId32"/>
    <p:sldId id="789" r:id="rId33"/>
    <p:sldId id="790" r:id="rId34"/>
    <p:sldId id="791" r:id="rId35"/>
    <p:sldId id="792" r:id="rId36"/>
    <p:sldId id="793" r:id="rId37"/>
    <p:sldId id="794" r:id="rId38"/>
    <p:sldId id="795" r:id="rId39"/>
    <p:sldId id="796" r:id="rId40"/>
    <p:sldId id="861" r:id="rId41"/>
    <p:sldId id="862" r:id="rId42"/>
    <p:sldId id="863" r:id="rId43"/>
    <p:sldId id="864" r:id="rId44"/>
    <p:sldId id="865" r:id="rId45"/>
    <p:sldId id="866" r:id="rId46"/>
    <p:sldId id="867" r:id="rId47"/>
    <p:sldId id="868" r:id="rId48"/>
    <p:sldId id="869" r:id="rId49"/>
    <p:sldId id="870" r:id="rId50"/>
    <p:sldId id="871" r:id="rId51"/>
    <p:sldId id="872" r:id="rId52"/>
    <p:sldId id="873" r:id="rId53"/>
    <p:sldId id="874" r:id="rId54"/>
    <p:sldId id="875" r:id="rId55"/>
    <p:sldId id="876" r:id="rId56"/>
    <p:sldId id="878" r:id="rId57"/>
    <p:sldId id="859" r:id="rId58"/>
    <p:sldId id="879" r:id="rId59"/>
    <p:sldId id="880" r:id="rId60"/>
    <p:sldId id="881" r:id="rId61"/>
    <p:sldId id="882" r:id="rId62"/>
    <p:sldId id="883" r:id="rId63"/>
    <p:sldId id="884" r:id="rId64"/>
    <p:sldId id="885" r:id="rId65"/>
    <p:sldId id="887" r:id="rId66"/>
    <p:sldId id="888" r:id="rId67"/>
    <p:sldId id="886" r:id="rId68"/>
    <p:sldId id="889" r:id="rId69"/>
    <p:sldId id="890" r:id="rId70"/>
    <p:sldId id="891" r:id="rId71"/>
    <p:sldId id="892" r:id="rId72"/>
    <p:sldId id="893" r:id="rId73"/>
    <p:sldId id="894" r:id="rId74"/>
    <p:sldId id="895" r:id="rId75"/>
    <p:sldId id="896" r:id="rId76"/>
    <p:sldId id="897" r:id="rId77"/>
    <p:sldId id="898" r:id="rId78"/>
    <p:sldId id="899" r:id="rId79"/>
    <p:sldId id="900" r:id="rId80"/>
    <p:sldId id="901" r:id="rId81"/>
    <p:sldId id="902" r:id="rId82"/>
    <p:sldId id="877" r:id="rId83"/>
    <p:sldId id="808" r:id="rId84"/>
    <p:sldId id="809" r:id="rId85"/>
    <p:sldId id="810" r:id="rId86"/>
    <p:sldId id="811" r:id="rId87"/>
    <p:sldId id="812" r:id="rId88"/>
    <p:sldId id="813" r:id="rId89"/>
    <p:sldId id="814" r:id="rId90"/>
    <p:sldId id="815" r:id="rId91"/>
    <p:sldId id="816" r:id="rId92"/>
    <p:sldId id="817" r:id="rId93"/>
    <p:sldId id="818" r:id="rId94"/>
    <p:sldId id="819" r:id="rId95"/>
    <p:sldId id="820" r:id="rId96"/>
    <p:sldId id="821" r:id="rId97"/>
    <p:sldId id="822" r:id="rId98"/>
    <p:sldId id="823" r:id="rId99"/>
    <p:sldId id="824" r:id="rId100"/>
    <p:sldId id="825" r:id="rId101"/>
    <p:sldId id="826" r:id="rId102"/>
    <p:sldId id="827" r:id="rId103"/>
    <p:sldId id="828" r:id="rId104"/>
    <p:sldId id="807" r:id="rId105"/>
    <p:sldId id="857" r:id="rId106"/>
    <p:sldId id="832" r:id="rId107"/>
    <p:sldId id="831" r:id="rId108"/>
    <p:sldId id="833" r:id="rId109"/>
    <p:sldId id="834" r:id="rId110"/>
    <p:sldId id="835" r:id="rId111"/>
    <p:sldId id="836" r:id="rId112"/>
    <p:sldId id="837" r:id="rId113"/>
    <p:sldId id="838" r:id="rId114"/>
    <p:sldId id="839" r:id="rId115"/>
    <p:sldId id="840" r:id="rId116"/>
    <p:sldId id="841" r:id="rId117"/>
    <p:sldId id="842" r:id="rId118"/>
    <p:sldId id="843" r:id="rId119"/>
    <p:sldId id="844" r:id="rId120"/>
    <p:sldId id="845" r:id="rId121"/>
    <p:sldId id="846" r:id="rId122"/>
    <p:sldId id="847" r:id="rId123"/>
    <p:sldId id="848" r:id="rId124"/>
    <p:sldId id="849" r:id="rId125"/>
    <p:sldId id="850" r:id="rId126"/>
    <p:sldId id="851" r:id="rId127"/>
    <p:sldId id="852" r:id="rId128"/>
    <p:sldId id="853" r:id="rId129"/>
    <p:sldId id="854" r:id="rId130"/>
    <p:sldId id="855" r:id="rId131"/>
    <p:sldId id="856" r:id="rId132"/>
    <p:sldId id="829" r:id="rId133"/>
    <p:sldId id="797" r:id="rId134"/>
    <p:sldId id="798" r:id="rId135"/>
    <p:sldId id="799" r:id="rId136"/>
    <p:sldId id="800" r:id="rId137"/>
    <p:sldId id="801" r:id="rId138"/>
    <p:sldId id="802" r:id="rId139"/>
    <p:sldId id="803" r:id="rId140"/>
    <p:sldId id="804" r:id="rId141"/>
    <p:sldId id="805" r:id="rId142"/>
    <p:sldId id="806" r:id="rId143"/>
    <p:sldId id="777" r:id="rId144"/>
    <p:sldId id="756" r:id="rId145"/>
    <p:sldId id="757" r:id="rId146"/>
    <p:sldId id="758" r:id="rId147"/>
    <p:sldId id="759" r:id="rId148"/>
    <p:sldId id="760" r:id="rId149"/>
    <p:sldId id="761" r:id="rId150"/>
    <p:sldId id="762" r:id="rId151"/>
    <p:sldId id="763" r:id="rId152"/>
    <p:sldId id="764" r:id="rId153"/>
    <p:sldId id="765" r:id="rId154"/>
    <p:sldId id="766" r:id="rId155"/>
    <p:sldId id="767" r:id="rId156"/>
    <p:sldId id="768" r:id="rId157"/>
    <p:sldId id="769" r:id="rId158"/>
    <p:sldId id="770" r:id="rId159"/>
    <p:sldId id="771" r:id="rId160"/>
    <p:sldId id="772" r:id="rId161"/>
    <p:sldId id="773" r:id="rId162"/>
    <p:sldId id="774" r:id="rId163"/>
    <p:sldId id="775" r:id="rId164"/>
    <p:sldId id="776" r:id="rId165"/>
    <p:sldId id="728" r:id="rId166"/>
    <p:sldId id="729" r:id="rId167"/>
    <p:sldId id="730" r:id="rId168"/>
    <p:sldId id="731" r:id="rId169"/>
    <p:sldId id="732" r:id="rId170"/>
    <p:sldId id="733" r:id="rId171"/>
    <p:sldId id="734" r:id="rId172"/>
    <p:sldId id="735" r:id="rId173"/>
    <p:sldId id="736" r:id="rId174"/>
    <p:sldId id="737" r:id="rId175"/>
    <p:sldId id="738" r:id="rId176"/>
    <p:sldId id="739" r:id="rId177"/>
    <p:sldId id="741" r:id="rId178"/>
    <p:sldId id="740" r:id="rId179"/>
    <p:sldId id="742" r:id="rId180"/>
    <p:sldId id="743" r:id="rId181"/>
    <p:sldId id="745" r:id="rId182"/>
    <p:sldId id="744" r:id="rId183"/>
    <p:sldId id="746" r:id="rId184"/>
    <p:sldId id="747" r:id="rId185"/>
    <p:sldId id="748" r:id="rId186"/>
    <p:sldId id="749" r:id="rId187"/>
    <p:sldId id="750" r:id="rId188"/>
    <p:sldId id="751" r:id="rId189"/>
    <p:sldId id="752" r:id="rId190"/>
    <p:sldId id="753" r:id="rId191"/>
    <p:sldId id="754" r:id="rId192"/>
    <p:sldId id="725" r:id="rId193"/>
    <p:sldId id="726" r:id="rId194"/>
    <p:sldId id="727" r:id="rId195"/>
    <p:sldId id="296" r:id="rId19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07" autoAdjust="0"/>
    <p:restoredTop sz="94859" autoAdjust="0"/>
  </p:normalViewPr>
  <p:slideViewPr>
    <p:cSldViewPr snapToGrid="0">
      <p:cViewPr>
        <p:scale>
          <a:sx n="77" d="100"/>
          <a:sy n="77" d="100"/>
        </p:scale>
        <p:origin x="-522" y="4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notesMaster" Target="notesMasters/notesMaster1.xml"/><Relationship Id="rId20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presProps" Target="presProps.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www.shalomhaverim.org/Aliyot/aliyot_shemot_yitro.htm" TargetMode="External"/><Relationship Id="rId2" Type="http://schemas.openxmlformats.org/officeDocument/2006/relationships/notesSlide" Target="../notesSlides/notesSlide177.xml"/><Relationship Id="rId1" Type="http://schemas.openxmlformats.org/officeDocument/2006/relationships/slideLayout" Target="../slideLayouts/slideLayout2.xml"/><Relationship Id="rId5" Type="http://schemas.openxmlformats.org/officeDocument/2006/relationships/hyperlink" Target="http://www.shalomhaverim.org/Aliyot/aliyot_devarim_vaetjanan.html" TargetMode="External"/><Relationship Id="rId4" Type="http://schemas.openxmlformats.org/officeDocument/2006/relationships/hyperlink" Target="http://bible.ort.org/webmedia/t5/0518.ra" TargetMode="Externa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bible.ort.org/webmedia/t3/1918.ra" TargetMode="External"/><Relationship Id="rId2" Type="http://schemas.openxmlformats.org/officeDocument/2006/relationships/notesSlide" Target="../notesSlides/notesSlide187.xml"/><Relationship Id="rId1" Type="http://schemas.openxmlformats.org/officeDocument/2006/relationships/slideLayout" Target="../slideLayouts/slideLayout2.xml"/><Relationship Id="rId4" Type="http://schemas.openxmlformats.org/officeDocument/2006/relationships/hyperlink" Target="http://www.shalomhaverim.org/aliyot_vayikra_kedoshim.htm" TargetMode="Externa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5.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45223"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YITRO</a:t>
            </a:r>
          </a:p>
          <a:p>
            <a:pPr marL="0" marR="0" lvl="0" indent="0" algn="ctr" rtl="0">
              <a:lnSpc>
                <a:spcPct val="90000"/>
              </a:lnSpc>
              <a:spcBef>
                <a:spcPts val="0"/>
              </a:spcBef>
              <a:spcAft>
                <a:spcPts val="0"/>
              </a:spcAft>
              <a:buNone/>
            </a:pPr>
            <a:r>
              <a:rPr lang="es-CO" sz="2400" dirty="0" smtClean="0">
                <a:latin typeface="Calibri"/>
                <a:ea typeface="Calibri"/>
                <a:cs typeface="Calibri"/>
                <a:sym typeface="Calibri"/>
              </a:rPr>
              <a:t>Shemá</a:t>
            </a:r>
            <a:r>
              <a:rPr lang="en-US" sz="2400" dirty="0" smtClean="0">
                <a:latin typeface="Calibri"/>
                <a:ea typeface="Calibri"/>
                <a:cs typeface="Calibri"/>
                <a:sym typeface="Calibri"/>
              </a:rPr>
              <a:t>, Grito en el Universo</a:t>
            </a: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a:t>
            </a:r>
            <a:r>
              <a:rPr lang="es-ES" sz="3200" b="0" i="0" u="none" strike="noStrike" cap="none" dirty="0" smtClean="0">
                <a:solidFill>
                  <a:srgbClr val="000000"/>
                </a:solidFill>
                <a:latin typeface="Calibri"/>
                <a:ea typeface="Calibri"/>
                <a:cs typeface="Calibri"/>
                <a:sym typeface="Calibri"/>
              </a:rPr>
              <a:t>BaYona</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314517" y="1033670"/>
            <a:ext cx="8462617" cy="4820478"/>
          </a:xfrm>
          <a:prstGeom prst="rect">
            <a:avLst/>
          </a:prstGeom>
          <a:noFill/>
          <a:ln w="9525">
            <a:noFill/>
            <a:miter lim="800000"/>
            <a:headEnd/>
            <a:tailEnd/>
          </a:ln>
          <a:effectLst/>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CO" sz="2800" b="1" i="1" dirty="0" smtClean="0"/>
              <a:t>18:1      </a:t>
            </a:r>
            <a:r>
              <a:rPr lang="es-CO" sz="2800" i="1" dirty="0" smtClean="0"/>
              <a:t>Y Yitró, sacerdote de Midián, suegro de Moisés, oyó todo lo que había hecho Dios por Moisés y por Israel su pueblo, y cómo el Eterno había sacado a Israel de Egipto.</a:t>
            </a:r>
          </a:p>
          <a:p>
            <a:r>
              <a:rPr lang="es-CO" sz="2800" b="1" i="1" dirty="0" err="1" smtClean="0"/>
              <a:t>Vayishma</a:t>
            </a:r>
            <a:r>
              <a:rPr lang="es-CO" sz="2800" b="1" i="1" dirty="0" smtClean="0"/>
              <a:t> </a:t>
            </a:r>
            <a:r>
              <a:rPr lang="es-CO" sz="2800" b="1" i="1" dirty="0" err="1" smtClean="0"/>
              <a:t>Yitro</a:t>
            </a:r>
            <a:r>
              <a:rPr lang="es-CO" sz="2800" b="1" i="1" dirty="0" smtClean="0"/>
              <a:t> </a:t>
            </a:r>
            <a:r>
              <a:rPr lang="es-CO" sz="2800" b="1" i="1" dirty="0" err="1" smtClean="0"/>
              <a:t>johen</a:t>
            </a:r>
            <a:r>
              <a:rPr lang="es-CO" sz="2800" b="1" i="1" dirty="0" smtClean="0"/>
              <a:t> </a:t>
            </a:r>
            <a:r>
              <a:rPr lang="es-CO" sz="2800" b="1" i="1" dirty="0" err="1" smtClean="0"/>
              <a:t>Midyan</a:t>
            </a:r>
            <a:r>
              <a:rPr lang="es-CO" sz="2800" b="1" i="1" dirty="0" smtClean="0"/>
              <a:t> </a:t>
            </a:r>
            <a:r>
              <a:rPr lang="es-CO" sz="2800" b="1" i="1" dirty="0" err="1" smtClean="0"/>
              <a:t>joten</a:t>
            </a:r>
            <a:r>
              <a:rPr lang="es-CO" sz="2800" b="1" i="1" dirty="0" smtClean="0"/>
              <a:t> Moshe et </a:t>
            </a:r>
            <a:r>
              <a:rPr lang="es-CO" sz="2800" b="1" i="1" dirty="0" err="1" smtClean="0"/>
              <a:t>kol</a:t>
            </a:r>
            <a:r>
              <a:rPr lang="es-CO" sz="2800" b="1" i="1" dirty="0" smtClean="0"/>
              <a:t>-asher </a:t>
            </a:r>
            <a:r>
              <a:rPr lang="es-CO" sz="2800" b="1" i="1" dirty="0" err="1" smtClean="0"/>
              <a:t>asah</a:t>
            </a:r>
            <a:r>
              <a:rPr lang="es-CO" sz="2800" b="1" i="1" dirty="0" smtClean="0"/>
              <a:t> </a:t>
            </a:r>
            <a:r>
              <a:rPr lang="es-CO" sz="2800" b="1" i="1" dirty="0" err="1" smtClean="0"/>
              <a:t>Elohim</a:t>
            </a:r>
            <a:r>
              <a:rPr lang="es-CO" sz="2800" b="1" i="1" dirty="0" smtClean="0"/>
              <a:t> le-Moshe </a:t>
            </a:r>
            <a:r>
              <a:rPr lang="es-CO" sz="2800" b="1" i="1" dirty="0" err="1" smtClean="0"/>
              <a:t>ule-Yisra'el</a:t>
            </a:r>
            <a:r>
              <a:rPr lang="es-CO" sz="2800" b="1" i="1" dirty="0" smtClean="0"/>
              <a:t> amo </a:t>
            </a:r>
            <a:r>
              <a:rPr lang="es-CO" sz="2800" b="1" i="1" dirty="0" err="1" smtClean="0"/>
              <a:t>ki-hotsi</a:t>
            </a:r>
            <a:r>
              <a:rPr lang="es-CO" sz="2800" b="1" i="1" dirty="0" smtClean="0"/>
              <a:t> Adonay et-</a:t>
            </a:r>
            <a:r>
              <a:rPr lang="es-CO" sz="2800" b="1" i="1" dirty="0" err="1" smtClean="0"/>
              <a:t>Yisra'el</a:t>
            </a:r>
            <a:r>
              <a:rPr lang="es-CO" sz="2800" b="1" i="1" dirty="0" smtClean="0"/>
              <a:t> </a:t>
            </a:r>
            <a:r>
              <a:rPr lang="es-CO" sz="2800" b="1" i="1" dirty="0" err="1" smtClean="0"/>
              <a:t>miMitsrayim</a:t>
            </a:r>
            <a:r>
              <a:rPr lang="es-CO" sz="2800" b="1" i="1" dirty="0" smtClean="0"/>
              <a:t>.</a:t>
            </a:r>
            <a:endParaRPr lang="es-CO" sz="2800" i="1" dirty="0"/>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18: 1 – 20:16 y Yeshayahu 6</a:t>
            </a:r>
            <a:r>
              <a:rPr lang="en-US" sz="1800" b="1" dirty="0" smtClean="0"/>
              <a:t>:1 – 7:6</a:t>
            </a:r>
            <a:endParaRPr lang="es-CO" sz="1800" b="1" dirty="0" smtClean="0"/>
          </a:p>
          <a:p>
            <a:r>
              <a:rPr lang="es-MX" sz="2800" dirty="0" smtClean="0"/>
              <a:t>Jetro, el suegro de Moisés y el sacerdote pagano de Madián, escuchó lo que Dios hizo por Moisés y los israelitas. </a:t>
            </a:r>
          </a:p>
          <a:p>
            <a:r>
              <a:rPr lang="es-MX" sz="2800" dirty="0" smtClean="0"/>
              <a:t>Tomó a la esposa de Moisés y a sus dos hijos y los llevó a Moisés en el desierto. </a:t>
            </a:r>
          </a:p>
          <a:p>
            <a:r>
              <a:rPr lang="es-MX" sz="2800" dirty="0" smtClean="0"/>
              <a:t>Después de una reunión apasionada, Moisés compartió con Jetro la historia completa de cómo el Señor rescató a los hebreos de la esclavitud de Faraón en Egipto.</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Jetro se regocijó diciendo: “Bendito sea el Señor. Ahora sé que el Señor es más grande que todos los dioses ".</a:t>
            </a:r>
            <a:endParaRPr lang="en-US" sz="2800" dirty="0" smtClean="0"/>
          </a:p>
          <a:p>
            <a:r>
              <a:rPr lang="es-MX" sz="2800" dirty="0" smtClean="0"/>
              <a:t> Jetro entonces hizo sacrificios a Dios y todos festejaron.</a:t>
            </a:r>
            <a:endParaRPr lang="en-US" sz="2800" dirty="0" smtClean="0"/>
          </a:p>
          <a:p>
            <a:r>
              <a:rPr lang="es-MX" sz="2800" dirty="0" smtClean="0"/>
              <a:t> Al día siguiente, Jetro vio a Moisés resolver las disputas entre la gente. "¿Por qué te sientas como juez, Moisés, mientras que la gente te acompaña desde la mañana hasta la noche?"</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la gente viene a mí a buscar a Dios. Decido entre el hombre y su prójimo y doy a conocer las leyes de Dios ".</a:t>
            </a:r>
            <a:endParaRPr lang="en-US" sz="2800" dirty="0" smtClean="0"/>
          </a:p>
          <a:p>
            <a:r>
              <a:rPr lang="es-MX" sz="2800" dirty="0" smtClean="0"/>
              <a:t> "Pero esto no está bien", replicó su suegro. </a:t>
            </a:r>
          </a:p>
          <a:p>
            <a:r>
              <a:rPr lang="es-MX" sz="2800" dirty="0" smtClean="0"/>
              <a:t>Te cansarás y la gente </a:t>
            </a:r>
            <a:r>
              <a:rPr lang="es-MX" sz="2800" dirty="0" err="1" smtClean="0"/>
              <a:t>tambien</a:t>
            </a:r>
            <a:r>
              <a:rPr lang="es-MX" sz="2800" dirty="0" smtClean="0"/>
              <a:t>. Ahora escucha mi voz, te aconsejo. </a:t>
            </a:r>
          </a:p>
          <a:p>
            <a:r>
              <a:rPr lang="es-MX" sz="2800" dirty="0" smtClean="0"/>
              <a:t>Se tu el representante del pueblo frente a Dios </a:t>
            </a: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i="1" dirty="0" smtClean="0"/>
              <a:t>Tú les enseñarás pues los estatutos y las leyes, y les darás a conocer el camino en que deban andar y la obra que deban hacer. 18.20</a:t>
            </a:r>
          </a:p>
          <a:p>
            <a:r>
              <a:rPr lang="es-MX" sz="2800" dirty="0" smtClean="0"/>
              <a:t>Luego encuentra hombres capaces que teman a Dios y hombres confiables que rechazan las ganancias mal habidas. </a:t>
            </a:r>
          </a:p>
          <a:p>
            <a:r>
              <a:rPr lang="es-MX" sz="2800" dirty="0" smtClean="0"/>
              <a:t>Pon a estos hombres por encima del pueblo como jefes de miles, cientos, cincuenta y diez.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Permítales ejercer autoridad sobre las personas en todo momento. Ellos decidirán las disputas menores y te traerán las disputas mayores ".</a:t>
            </a:r>
          </a:p>
          <a:p>
            <a:r>
              <a:rPr lang="es-MX" sz="2800" dirty="0" smtClean="0"/>
              <a:t>Moisés siguió el consejo de su suegro y estableció este sistema. Entonces Jetro regresó a su propia tierra.</a:t>
            </a:r>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Los israelitas acamparon frente a la montaña en el desierto en Sinaí. Dios le dice a Moisés que les diga a los israelitas: “Viste lo que yo, Dios, hice a los egipcios y cómo te traje a Mí. </a:t>
            </a:r>
          </a:p>
          <a:p>
            <a:r>
              <a:rPr lang="es-MX" sz="2800" dirty="0" smtClean="0"/>
              <a:t>Ahora, si me obedeces fielmente y guardas mi pacto, serás mi tesoro entre todos los pueblos. De hecho, toda la tierra es mía, pero tú serás para mí un reino de sacerdotes y una nación santa.</a:t>
            </a:r>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transmite el mensaje de Dios al pueblo y ellos responden como uno solo, diciendo: "Todo lo que el Señor ha dicho, lo haremos".</a:t>
            </a:r>
            <a:endParaRPr lang="en-US" sz="2800" dirty="0" smtClean="0"/>
          </a:p>
          <a:p>
            <a:r>
              <a:rPr lang="es-MX" sz="2800" dirty="0" smtClean="0"/>
              <a:t> Entonces Dios le dice a Moisés: “En tres días, iré a ti en una nube espesa para que la gente pueda escuchar cuando te hable y así confiar en ti para siempre.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Ahora, advierta a la gente que deben estar limpios y puros, porque el Señor pronto aparecerá en el Monte Sinaí ”. </a:t>
            </a:r>
          </a:p>
          <a:p>
            <a:r>
              <a:rPr lang="es-MX" sz="2800" dirty="0" smtClean="0"/>
              <a:t>Y Moisés le dijo a la gente que se preparara para la presencia de Dios.</a:t>
            </a:r>
          </a:p>
          <a:p>
            <a:r>
              <a:rPr lang="es-MX" sz="2800" dirty="0" smtClean="0"/>
              <a:t>En el tercer día, al amanecer, hubo un trueno y un relámpago y una densa nube sobre la montaña y una fuerte explosión del cuerno del shofar. Toda la gente temblaba.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Moisés llevó al pueblo fuera del campamento hacia Dios y tomaron sus lugares al pie de la montaña.</a:t>
            </a:r>
          </a:p>
          <a:p>
            <a:r>
              <a:rPr lang="es-MX" sz="2800" dirty="0" smtClean="0"/>
              <a:t>Ahora el monte Sinaí estaba todo en humo, porque el Señor había caído en fuego y toda la montaña temblaba violentamente. </a:t>
            </a:r>
          </a:p>
          <a:p>
            <a:r>
              <a:rPr lang="es-MX" sz="2800" dirty="0" smtClean="0"/>
              <a:t>El sonido del shofar se hizo cada vez más fuerte. El Señor dijo: "Desciende, advierte a la gente y a los sacerdotes que no intenten subir o mirar al Señor, menos perecerán".</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Dios habló todas estas palabras, diciendo: “Yo, el Señor, soy tu Dios, que te saqué de la tierra de Egipto, de la casa de servidumbre.</a:t>
            </a:r>
            <a:endParaRPr lang="en-US" sz="2800" dirty="0" smtClean="0"/>
          </a:p>
          <a:p>
            <a:r>
              <a:rPr lang="es-MX" sz="2800" dirty="0" smtClean="0"/>
              <a:t> “No tendrás otro dios a mi lado. </a:t>
            </a:r>
          </a:p>
          <a:p>
            <a:r>
              <a:rPr lang="es-MX" sz="2800" dirty="0" smtClean="0"/>
              <a:t>No te harás una imagen esculpida, ni ninguna imagen de lo que hay en los cielos de arriba, o en la tierra de abajo, o en las aguas debajo de la tierra. </a:t>
            </a: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te inclinarás a ellos ni los servirás, porque yo, el Señor tu Dios, soy un Dios celoso, visitando la culpa de los padres sobre los hijos, la tercera y la cuarta generación de los que me rechazan, pero mostrando bondad a la milésima generación de los que me aman y observan mis mandamientos.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tomarás en vano el nombre de el Eterno, tu Dios; porque el Señor no aclarará a quien jura falsamente por su nombre.</a:t>
            </a:r>
            <a:endParaRPr lang="en-US" sz="2800" dirty="0" smtClean="0"/>
          </a:p>
          <a:p>
            <a:r>
              <a:rPr lang="es-MX" sz="2800" dirty="0" smtClean="0"/>
              <a:t>“Acuérdate del día de reposo y santifícalo. Seis días trabajarás y cumplirás todo tu trabajo, pero el séptimo día es un sábado del Señor, tu Dios; no harás ningún trabajo: tú, tu hijo o tu hija, tu esclavo o esclava, tu ganado o el extraño que está dentro de tus asentamientos. </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Porque en seis días hizo el Eterno los cielos, la tierra y el mar, y todo lo que hay en ellos, y reposó en el séptimo día; por tanto, el Señor bendijo el día de reposo y lo santificó.</a:t>
            </a:r>
            <a:endParaRPr lang="en-US" sz="2800" dirty="0" smtClean="0"/>
          </a:p>
          <a:p>
            <a:r>
              <a:rPr lang="es-MX" sz="2800" dirty="0" smtClean="0"/>
              <a:t>“Honra a tu padre y a tu madre para que puedas soportar por mucho tiempo la tierra que el Señor, tu Dios, te está dando.</a:t>
            </a:r>
            <a:endParaRPr lang="en-US" sz="2800" dirty="0" smtClean="0"/>
          </a:p>
          <a:p>
            <a:r>
              <a:rPr lang="es-MX" sz="2800" dirty="0" smtClean="0"/>
              <a:t> “No matarás.</a:t>
            </a:r>
            <a:endParaRPr lang="en-US" sz="2800" dirty="0" smtClean="0"/>
          </a:p>
          <a:p>
            <a:r>
              <a:rPr lang="es-MX" sz="2800" dirty="0" smtClean="0"/>
              <a:t> </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“No cometerás impropiedad sexual.</a:t>
            </a:r>
            <a:endParaRPr lang="en-US" sz="2800" dirty="0" smtClean="0"/>
          </a:p>
          <a:p>
            <a:r>
              <a:rPr lang="es-MX" sz="2800" dirty="0" smtClean="0"/>
              <a:t>“No robarás.</a:t>
            </a:r>
            <a:endParaRPr lang="en-US" sz="2800" dirty="0" smtClean="0"/>
          </a:p>
          <a:p>
            <a:r>
              <a:rPr lang="es-MX" sz="2800" dirty="0" smtClean="0"/>
              <a:t> "No darás falso testimonio contra tu prójimo.</a:t>
            </a:r>
            <a:endParaRPr lang="en-US" sz="2800" dirty="0" smtClean="0"/>
          </a:p>
          <a:p>
            <a:r>
              <a:rPr lang="es-MX" sz="2800" dirty="0" smtClean="0"/>
              <a:t> "No codiciarás la casa de tu prójimo; "No codiciarás a la esposa de tu vecino, ni a su esclavo varón o hembra, ni a su buey ni a su asno, ni a nada que sea de tu prójimo".</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Cuando la gente presenció el trueno y el relámpago, el sonido del shofar y el humo de la montaña, retrocedieron temerosos. Tú nos hablas, Moisés, y oiremos. Que no nos hable Dios para que no muramos ".</a:t>
            </a:r>
            <a:endParaRPr lang="en-US" sz="2800" dirty="0" smtClean="0"/>
          </a:p>
          <a:p>
            <a:r>
              <a:rPr lang="es-MX" sz="2800" dirty="0" smtClean="0"/>
              <a:t>"No tengan miedo", respondió Moisés. "Dios solo habló directamente para que el temor del Señor esté siempre contigo, para que no te desvíes".</a:t>
            </a:r>
            <a:endParaRPr lang="en-US" sz="2800" dirty="0" smtClean="0"/>
          </a:p>
          <a:p>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La gente se paró desde lejos mientras Moisés se acercaba a Dios en la espesa nube.</a:t>
            </a:r>
            <a:endParaRPr lang="en-US" sz="2800" dirty="0" smtClean="0"/>
          </a:p>
          <a:p>
            <a:r>
              <a:rPr lang="es-MX" sz="2800" dirty="0" smtClean="0"/>
              <a:t> Dígales a los israelitas: "Dios le dijo a Moisés" ustedes, ustedes mismos, vieron que les hablé desde los cielos. Por lo tanto, nunca hagas dioses de plata u oro. Haz un altar de la tierra para mí y sacrifica las ofrendas. En cada lugar que se menciona Mi nombre, iré a ti y te bendeciré ".</a:t>
            </a:r>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000" i="1" dirty="0" smtClean="0"/>
              <a:t>Agradecimientos a Shlomo Katz.</a:t>
            </a:r>
          </a:p>
          <a:p>
            <a:r>
              <a:rPr lang="es-ES" sz="3000" dirty="0" smtClean="0"/>
              <a:t>Nuestra Parashá comienza: “Yitró, el sacerdote de Madián, el suegro de Moshé, escuchó todo lo que Elokim hizo por Moshé e Yisrael, Su pueblo, que Hashem había sacado a Yisrael de Egipto”. </a:t>
            </a:r>
          </a:p>
          <a:p>
            <a:r>
              <a:rPr lang="es-ES" sz="3000" dirty="0" smtClean="0"/>
              <a:t>De esto parece que Yitró había escuchado todo sobre el Éxodo antes de unirse a Bnei Yisrael en el desierto.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Pero, continúa la Parashá, “Moshé le contó a su suegro todo lo que Hashem le había hecho a Faraón y a Egipto por el bien de Yisrael, todas las tribulaciones que les habían sucedido en el camino, y que Hashem los había rescatado”. </a:t>
            </a:r>
          </a:p>
          <a:p>
            <a:r>
              <a:rPr lang="es-ES" dirty="0" smtClean="0"/>
              <a:t>Esto implica que había mucho que Yitró no sabía.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De hecho, después de escuchar a Moshé, Yitró dice: </a:t>
            </a:r>
          </a:p>
          <a:p>
            <a:r>
              <a:rPr lang="es-ES" dirty="0" smtClean="0"/>
              <a:t>“Ahora sé que Hashem es el más grande de todos los poderes, porque de la misma manera en que los egipcios habían conspirado contra ellos [Hashem se vengó de ellos]”.</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R’ Shlomo Yazya Duran z”l (Argel; finales del siglo XVI) explica: </a:t>
            </a:r>
          </a:p>
          <a:p>
            <a:r>
              <a:rPr lang="es-ES" dirty="0" smtClean="0"/>
              <a:t>Cuando Yitró escuchó por primera vez sobre el Éxodo, no comprendió el significado de los detalles. </a:t>
            </a:r>
          </a:p>
          <a:p>
            <a:r>
              <a:rPr lang="es-ES" dirty="0" smtClean="0"/>
              <a:t>Más bien, lo conmovió la idea general de "que Hashem había sacado a Yisrael de Egipto". </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En la mente de Yitró, solo eso justificaba su viaje al desierto para hacer ofrendas de sacrificio con Bnei Yisrael.</a:t>
            </a:r>
          </a:p>
          <a:p>
            <a:r>
              <a:rPr lang="es-ES" dirty="0" smtClean="0"/>
              <a:t>Después de que Yitró vino a Moshé, continúa R 'Duran, Moshé vio la oportunidad de enseñarle a su suegro algunos de los fundamentos de nuestra fe.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700" dirty="0" smtClean="0"/>
              <a:t>Específicamente, Moshé le dijo a Yitró que la historia del Éxodo contiene tres lecciones: </a:t>
            </a:r>
          </a:p>
          <a:p>
            <a:r>
              <a:rPr lang="es-ES" sz="2700" dirty="0" smtClean="0"/>
              <a:t>Primero, que los Bnei Yisrael fueron salvados de sus enemigos; </a:t>
            </a:r>
          </a:p>
          <a:p>
            <a:r>
              <a:rPr lang="es-ES" sz="2700" dirty="0" smtClean="0"/>
              <a:t>Segundo, que Hashem se vengó de esos enemigos; y, </a:t>
            </a:r>
          </a:p>
          <a:p>
            <a:r>
              <a:rPr lang="es-ES" sz="2700" dirty="0" smtClean="0"/>
              <a:t>Tercero, la asombrosa maravilla de que todos y cada uno de los detalles del castigo de los egipcios fueran Midá Ke'neged Midá / una respuesta precisa al mal que habían cometido. (</a:t>
            </a:r>
            <a:r>
              <a:rPr lang="es-ES" sz="2700" dirty="0" err="1" smtClean="0"/>
              <a:t>Meguilat</a:t>
            </a:r>
            <a:r>
              <a:rPr lang="es-ES" sz="2700" dirty="0" smtClean="0"/>
              <a:t> </a:t>
            </a:r>
            <a:r>
              <a:rPr lang="es-ES" sz="2700" dirty="0" err="1" smtClean="0"/>
              <a:t>Sefer</a:t>
            </a:r>
            <a:r>
              <a:rPr lang="es-ES" sz="2700" dirty="0" smtClean="0"/>
              <a:t> p.426)</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i="1" dirty="0" smtClean="0"/>
              <a:t>“Yitró dijo: ‘Bendito sea Hashem, Quien te ha rescatado de la mano de Egipto y de la mano de Faraón, Quien ha rescatado al pueblo de debajo de la mano de Egipto. Ahora sé que Hashem es el más grande de todos los poderes. . .’”</a:t>
            </a:r>
            <a:r>
              <a:rPr lang="es-ES" sz="3000" dirty="0" smtClean="0"/>
              <a:t> (18:10-11)</a:t>
            </a:r>
          </a:p>
          <a:p>
            <a:r>
              <a:rPr lang="es-ES" sz="2800" dirty="0" smtClean="0"/>
              <a:t>R' Baruch </a:t>
            </a:r>
            <a:r>
              <a:rPr lang="es-ES" sz="2800" dirty="0" err="1" smtClean="0"/>
              <a:t>Zvi</a:t>
            </a:r>
            <a:r>
              <a:rPr lang="es-ES" sz="2800" dirty="0" smtClean="0"/>
              <a:t> </a:t>
            </a:r>
            <a:r>
              <a:rPr lang="es-ES" sz="2800" dirty="0" err="1" smtClean="0"/>
              <a:t>Hakohen</a:t>
            </a:r>
            <a:r>
              <a:rPr lang="es-ES" sz="2800" dirty="0" smtClean="0"/>
              <a:t> Moskowitz z”l (1907-1990; rabino en </a:t>
            </a:r>
            <a:r>
              <a:rPr lang="es-ES" sz="2800" dirty="0" err="1" smtClean="0"/>
              <a:t>Paks</a:t>
            </a:r>
            <a:r>
              <a:rPr lang="es-ES" sz="2800" dirty="0" smtClean="0"/>
              <a:t> y Budapest, Hungría y Viena, Austria) explica: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Yitró decía: “Aunque sé que Hashem es el más grande de todos los poderes, y aunque Él no necesita nuestras bendiciones, no me abstendré de bendecirlo”.</a:t>
            </a:r>
          </a:p>
          <a:p>
            <a:r>
              <a:rPr lang="es-ES" dirty="0" smtClean="0"/>
              <a:t>R’ Moskowitz continúa: Encontramos la misma idea en la Canción que Bnei Yisrael cantó después de la división del Mar. </a:t>
            </a:r>
          </a:p>
          <a:p>
            <a:r>
              <a:rPr lang="es-ES" dirty="0" smtClean="0"/>
              <a:t>Leemos (15:1):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“Cantaré a Hashem porque Él es muy exaltado”. </a:t>
            </a:r>
          </a:p>
          <a:p>
            <a:r>
              <a:rPr lang="es-ES" dirty="0" smtClean="0"/>
              <a:t>Él es muy exaltado y no necesita nuestro canto. </a:t>
            </a:r>
          </a:p>
          <a:p>
            <a:r>
              <a:rPr lang="es-ES" dirty="0" smtClean="0"/>
              <a:t>Sin embargo, eso no nos excusa de cantar Sus alabanzas por el bien que hemos recibido.</a:t>
            </a:r>
          </a:p>
          <a:p>
            <a:r>
              <a:rPr lang="es-ES" dirty="0" smtClean="0"/>
              <a:t>R’ Moskowitz concluye: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100" dirty="0" smtClean="0"/>
              <a:t>Cuando agradecemos y alabamos a Hashem por el bien que ha hecho, provocamos que Él hará más bien por nosotros. </a:t>
            </a:r>
          </a:p>
          <a:p>
            <a:r>
              <a:rPr lang="es-ES" sz="3100" dirty="0" smtClean="0"/>
              <a:t>Así, la Canción en el Mar continúa (Shemot 15:2), “El poder y la venganza de Di-s ‘Va’yehi’ (y el vivió) / fue salvación para mí”. Midrash Rabá observa que la palabra "Va'yehi" contiene tanto el tiempo pasado como el futuro.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Esto sugiere que cuando agradecemos y alabamos a Hashem por Su bondad, aunque Él no necesita nuestro agradecimiento o alabanza, lleva a que Él haga más bien por nosotros. </a:t>
            </a:r>
          </a:p>
          <a:p>
            <a:r>
              <a:rPr lang="es-ES" sz="3000" dirty="0" smtClean="0"/>
              <a:t>De manera similar, leemos (Tehilim 50:23), “El que ofrece una </a:t>
            </a:r>
            <a:r>
              <a:rPr lang="es-ES" sz="3000" i="1" dirty="0" err="1" smtClean="0"/>
              <a:t>Todáh</a:t>
            </a:r>
            <a:r>
              <a:rPr lang="es-ES" sz="3000" dirty="0" smtClean="0"/>
              <a:t>/ofrenda de acción de gracias, me honrará; y al que allana su camino, yo le mostraré la salvación de Elokim.”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Los comentarios interpretan: El que da gracias allana el camino para más actos de salvación por parte de Di-s. (Tenuvot Baruch: Tinyana Vol. I p.10)</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“Hashem le dijo a Moshé: ‘¡Mira! Vengo a ti en la espesura de la nube, para que la gente oiga mientras te hablo, y ellos también crean en ti para siempre’”. </a:t>
            </a:r>
            <a:r>
              <a:rPr lang="es-ES" dirty="0" smtClean="0"/>
              <a:t>(19:9)</a:t>
            </a:r>
          </a:p>
          <a:p>
            <a:r>
              <a:rPr lang="es-ES" dirty="0" smtClean="0"/>
              <a:t>R’ Yohanán Luria z”l (1440-1511; Alsacia) pregunta: ¿No leímos ya en la Parashá de la semana pasada (14:31), “Creyeron en Hashem y en Moshé, Su siervo”?</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2900" dirty="0" smtClean="0"/>
              <a:t>Él explica: La razón por la que Bnei Yisrael creyó en Moshé después de la división del Mar fue por los milagros que él era el agente de Hashem para realizar. </a:t>
            </a:r>
          </a:p>
          <a:p>
            <a:r>
              <a:rPr lang="es-ES" sz="2900" dirty="0" smtClean="0"/>
              <a:t>Sin embargo, la fe basada en milagros es tambaleante, porque más tarde puede venir alguien y hacer maravillas iguales o mayores. Si eso sucediera, nuestra fe en Moshé se haría añicos.</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sz="3000" dirty="0" smtClean="0"/>
              <a:t>En contraste, cuando Bnei Yisrael escuchó a Hashem hablar con Moshé “cara a cara”, como una persona habla con su amigo, eso estableció firmemente su creencia eterna en Moshé. </a:t>
            </a:r>
          </a:p>
          <a:p>
            <a:r>
              <a:rPr lang="es-ES" sz="3000" dirty="0" smtClean="0"/>
              <a:t>A partir de entonces, cualquiera que diga ser un profeta igual a Moshé debe hacer que Hashem le hable frente a todo el pueblo judío, lo que nunca sucederá. (Meishiv Néfesh)</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i="1" dirty="0" smtClean="0"/>
              <a:t>“El séptimo día es Shabat para Hashem, tu Elokim; no haréis ningún trabajo</a:t>
            </a:r>
            <a:r>
              <a:rPr lang="es-ES" dirty="0" smtClean="0"/>
              <a:t>. (20:10)</a:t>
            </a:r>
          </a:p>
          <a:p>
            <a:r>
              <a:rPr lang="es-ES" dirty="0" smtClean="0"/>
              <a:t>R’ Shmuel Abohav z”l (1610-1694; rabino y Rosh Yeshiva en Venecia, Italia) escribe: </a:t>
            </a:r>
          </a:p>
          <a:p>
            <a:r>
              <a:rPr lang="es-ES" dirty="0" smtClean="0"/>
              <a:t>En el habla común, “trabajo” connota esfuerzo, en particular, llevar objetos de un lugar a otro.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Sin embargo, una persona puede llevar muebles alrededor de su casa para preparar lugares para invitados, y puede llevar grandes bandejas de comida de la cocina al comedor, y no profanar el Shabat.</a:t>
            </a:r>
          </a:p>
          <a:p>
            <a:r>
              <a:rPr lang="es-ES" dirty="0" smtClean="0"/>
              <a:t> Entonces, ¿cómo definimos “trabajo”?</a:t>
            </a:r>
          </a:p>
          <a:p>
            <a:r>
              <a:rPr lang="es-ES" dirty="0" smtClean="0"/>
              <a:t>R 'Abohav explica: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Leemos (Devarim 5:12), "Salvaguarda el día de reposo para santificarlo, como Hashem, tu Elokim, te ha ordenado". </a:t>
            </a:r>
          </a:p>
          <a:p>
            <a:r>
              <a:rPr lang="es-ES" dirty="0" smtClean="0"/>
              <a:t>Esto nos enseña que lo que está permitido o prohibido en Shabat solo lo conocemos a través de la Ley Oral: “como Hashem, tu Elokim, te lo ha ordenado”.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a:t>
            </a:r>
          </a:p>
          <a:p>
            <a:r>
              <a:rPr lang="es-ES" dirty="0" smtClean="0"/>
              <a:t>Esto es similar a cómo nuestros Sabios interpretan el verso (Devarim 12:21), “Puedes sacrificar de tu ganado y tus rebaños. . . como te he mandado.” </a:t>
            </a:r>
          </a:p>
          <a:p>
            <a:r>
              <a:rPr lang="es-ES" dirty="0" smtClean="0"/>
              <a:t>¿Dónde nos ordena Hashem cómo realizar Shejitá? </a:t>
            </a:r>
          </a:p>
          <a:p>
            <a:r>
              <a:rPr lang="es-ES" dirty="0" smtClean="0"/>
              <a:t>Sólo en la Ley Oral. (Séfer Ha'zichronot 10:6)</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Shemá, Un Grito en el Universo</a:t>
            </a:r>
          </a:p>
          <a:p>
            <a:r>
              <a:rPr lang="es-ES" sz="2400" i="1" dirty="0" smtClean="0"/>
              <a:t>Basado en comentarios del Rabí Label Lam</a:t>
            </a:r>
          </a:p>
          <a:p>
            <a:r>
              <a:rPr lang="es-ES" dirty="0" smtClean="0"/>
              <a:t>Ahora el suegro de Moshé, Yitró, el jefe de Madián, escuchó todo lo que Di-s había hecho por Moshé y por Israel, Su pueblo, que HASHEM había sacado a Israel de Egipto. (Shemot 18:1)</a:t>
            </a:r>
          </a:p>
          <a:p>
            <a:r>
              <a:rPr lang="es-ES" dirty="0" smtClean="0"/>
              <a:t>¿Qué puso a Yitró en el mapa</a:t>
            </a:r>
            <a:r>
              <a:rPr lang="es-ES" smtClean="0"/>
              <a:t>?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¿Cómo mereció unirse a su yerno Moshé y a la nación judía en el desierto? </a:t>
            </a:r>
          </a:p>
          <a:p>
            <a:r>
              <a:rPr lang="es-ES" dirty="0" smtClean="0"/>
              <a:t>¿Qué habilidad especial poseía? </a:t>
            </a:r>
          </a:p>
          <a:p>
            <a:r>
              <a:rPr lang="es-ES" dirty="0" smtClean="0"/>
              <a:t>Quizás la respuesta no sea tan compleja. </a:t>
            </a:r>
          </a:p>
          <a:p>
            <a:r>
              <a:rPr lang="es-ES" dirty="0" smtClean="0"/>
              <a:t>El versículo menciona una cosa.</a:t>
            </a:r>
          </a:p>
          <a:p>
            <a:r>
              <a:rPr lang="es-ES" dirty="0" smtClean="0"/>
              <a:t>¿Cuál es la palabra más importante de la Torá? ¡Es cierto que todas las palabras son importantes! </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Sin embargo, hay una palabra que es tan importante que es la cura para muchos males, personales y sociales. </a:t>
            </a:r>
          </a:p>
          <a:p>
            <a:r>
              <a:rPr lang="es-ES" dirty="0" smtClean="0"/>
              <a:t>Si resulta difícil evocar la respuesta es probablemente porque el significado de esa palabra se ha oscurecido.</a:t>
            </a:r>
          </a:p>
          <a:p>
            <a:r>
              <a:rPr lang="es-ES" dirty="0" smtClean="0"/>
              <a:t>Un judío viajaba en un tren atravesando la tundra siberiana. </a:t>
            </a: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Sentado a su lado estaba un soldado del zar cocinándose silenciosamente e hirviendo de profundo odio hacia el judío. </a:t>
            </a:r>
          </a:p>
          <a:p>
            <a:r>
              <a:rPr lang="es-ES" dirty="0" smtClean="0"/>
              <a:t>En un momento, desató su ira contra el judío que, sin darse cuenta del peligro, estaba mirando uno de sus libros sagrados. </a:t>
            </a:r>
          </a:p>
          <a:p>
            <a:r>
              <a:rPr lang="es-ES" dirty="0" smtClean="0"/>
              <a:t>Él ladró: "¿Qué los hace tan inteligentes?" </a:t>
            </a:r>
          </a:p>
          <a:p>
            <a:r>
              <a:rPr lang="es-ES" dirty="0" smtClean="0"/>
              <a:t>El judío se sobresaltó.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Se dio cuenta de que su vida estaba en riesgo y que era mejor que diera la respuesta correcta. </a:t>
            </a:r>
          </a:p>
          <a:p>
            <a:r>
              <a:rPr lang="es-ES" dirty="0" smtClean="0"/>
              <a:t>Sin dudarlo, con la ayuda del cielo, respondió con perfecta calma, una palabra: “¡Arenque!” (Ese pequeño pez óseo) </a:t>
            </a:r>
          </a:p>
          <a:p>
            <a:r>
              <a:rPr lang="es-ES" dirty="0" smtClean="0"/>
              <a:t>El soldado preguntó severamente: "¿Tienes alguno?" </a:t>
            </a: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El judío reconoció que le quedaban algunas piezas que el soldado exigió con autoridad que le fueran entregadas.</a:t>
            </a:r>
          </a:p>
          <a:p>
            <a:r>
              <a:rPr lang="es-ES" dirty="0" smtClean="0"/>
              <a:t>Corriendo un gran riesgo, el judío se negó e insistió en que se le compensara con 20 rublos por el ahora deseable arenque. </a:t>
            </a:r>
          </a:p>
          <a:p>
            <a:r>
              <a:rPr lang="es-ES" dirty="0" smtClean="0"/>
              <a:t>El soldado se apresuró a arrojarle el dinero y agarró el premio.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De un solo tajo, como un oso hambriento, se los tragó todos. </a:t>
            </a:r>
          </a:p>
          <a:p>
            <a:r>
              <a:rPr lang="es-ES" dirty="0" smtClean="0"/>
              <a:t>Después de limpiarse brutalmente la boca, se volvió hacia el judío, que tranquilamente había regresado a sus libros, y protestó: “¡¿20 rublos por esos pocos trozos de pescado?! </a:t>
            </a:r>
          </a:p>
          <a:p>
            <a:r>
              <a:rPr lang="es-ES" dirty="0" smtClean="0"/>
              <a:t>¡Adonde vamos en Moscú, puedo obtener cinco veces esa cantidad por el mismo precio! </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En ese momento el judío se volvió hacia él con la cara rebosante y declaró: “¡Si ves?, ya está empezando a funcionar!”.</a:t>
            </a:r>
          </a:p>
          <a:p>
            <a:r>
              <a:rPr lang="es-ES" dirty="0" smtClean="0"/>
              <a:t>Quizás el secreto esté en algo parecido al arenque: la audición. </a:t>
            </a:r>
          </a:p>
          <a:p>
            <a:r>
              <a:rPr lang="es-ES" dirty="0" smtClean="0"/>
              <a:t>¿Qué los hace tan inteligentes? ¡El oir! </a:t>
            </a:r>
            <a:r>
              <a:rPr lang="es-ES" sz="4000" dirty="0" smtClean="0"/>
              <a:t>Escucha, oh Israel...¡</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Esa declaración es la expresión más clara de la misión del pueblo judío, singular y colectivamente! </a:t>
            </a:r>
          </a:p>
          <a:p>
            <a:r>
              <a:rPr lang="es-ES" dirty="0" smtClean="0"/>
              <a:t>No es sólo la declaración en cada puerta del hogar judío o el grito continuo de lenguas judías leales dos veces al día durante miles de años. </a:t>
            </a:r>
          </a:p>
          <a:p>
            <a:r>
              <a:rPr lang="es-ES" dirty="0" smtClean="0"/>
              <a:t>¡Es el grito del universo! ¡ESCUCHA!</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¿No es lo que los maridos les dicen a sus esposas y las esposas a sus maridos a menudo con desesperación? </a:t>
            </a:r>
          </a:p>
          <a:p>
            <a:r>
              <a:rPr lang="es-ES" dirty="0" smtClean="0"/>
              <a:t>Es lo que los padres les dicen a sus hijos y lo que los niños les dicen a sus padres. ¡SHEMAA! ¡Escucha! </a:t>
            </a:r>
          </a:p>
          <a:p>
            <a:r>
              <a:rPr lang="es-ES" dirty="0" smtClean="0"/>
              <a:t>Es lo que el profesor y el alumno esperan mutuamente.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 lo que EL TODOPODEROSO grita a Su pueblo, “SHEMA Yisrael” -Escucha Israel… </a:t>
            </a:r>
          </a:p>
          <a:p>
            <a:r>
              <a:rPr lang="es-ES" dirty="0" smtClean="0"/>
              <a:t>También es lo que pedimos en oración diaria, </a:t>
            </a:r>
            <a:r>
              <a:rPr lang="es-ES" sz="4000" dirty="0" smtClean="0"/>
              <a:t>“Shemá koleinu- HASHEM ELOHEINU… </a:t>
            </a:r>
          </a:p>
          <a:p>
            <a:r>
              <a:rPr lang="es-ES" sz="4000" dirty="0" smtClean="0"/>
              <a:t>¡Escucha nuestras voces HASHEM Di’s nuestro!</a:t>
            </a: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Este es un concepto que se ha compartido con los hijos a la hora de dormir durante años y recientemente vimos que Vilna Gaón (Mishlei 4:1) define la palabra SHEMA de las mismas tres maneras. </a:t>
            </a:r>
          </a:p>
          <a:p>
            <a:r>
              <a:rPr lang="es-ES" b="1" dirty="0" smtClean="0"/>
              <a:t>Shimú banim musar ab vehakshibu la’daat biná</a:t>
            </a:r>
          </a:p>
          <a:p>
            <a:r>
              <a:rPr lang="es-ES" i="1" dirty="0" smtClean="0"/>
              <a:t>Oíd, hijos, la instrucción de un padre y prestad atención a conocer la comprensión.</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Quizás mi enfoque sea más lúdico pero, como descubrí recientemente, no menos cierto. </a:t>
            </a:r>
          </a:p>
          <a:p>
            <a:r>
              <a:rPr lang="es-ES" dirty="0" smtClean="0"/>
              <a:t>La palabra "SHEMA" con sus tres letras expresa onomatopéyicamente tres ideas que juntas pueden ayudarnos a abrazar esa palabra gigante: "SHEMA" </a:t>
            </a:r>
          </a:p>
          <a:p>
            <a:r>
              <a:rPr lang="es-ES" dirty="0" smtClean="0"/>
              <a:t>SHHH. ¡Escucha! ¡Cállate un momento! Elimine todas las distracciones externas. </a:t>
            </a: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¡Concéntrate sin ser molestado! (¡No es tan fácil!) </a:t>
            </a:r>
          </a:p>
          <a:p>
            <a:r>
              <a:rPr lang="es-ES" dirty="0" smtClean="0"/>
              <a:t>MMMM- ¡Entienda! </a:t>
            </a:r>
          </a:p>
          <a:p>
            <a:r>
              <a:rPr lang="es-ES" dirty="0" smtClean="0"/>
              <a:t>Escuche bien lo que se dice. </a:t>
            </a:r>
          </a:p>
          <a:p>
            <a:r>
              <a:rPr lang="es-ES" dirty="0" smtClean="0"/>
              <a:t>Deje que el mensaje sea absorbido suave y pensativamente en su sistema. </a:t>
            </a:r>
          </a:p>
          <a:p>
            <a:r>
              <a:rPr lang="es-ES" dirty="0" smtClean="0"/>
              <a:t>Finalmente- AHHHH- ¡Acepta! </a:t>
            </a: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¡Deja de resistirte a lo que sabes que es verdad en el fondo de tu corazón! </a:t>
            </a:r>
          </a:p>
          <a:p>
            <a:r>
              <a:rPr lang="es-ES" dirty="0" smtClean="0"/>
              <a:t>¡Ríndete a una idea que es más grande que tú! </a:t>
            </a:r>
          </a:p>
          <a:p>
            <a:r>
              <a:rPr lang="es-ES" dirty="0" smtClean="0"/>
              <a:t>Esté preparado para actuar y estar a la altura. </a:t>
            </a:r>
          </a:p>
          <a:p>
            <a:r>
              <a:rPr lang="es-ES" dirty="0" smtClean="0"/>
              <a:t>Si tan solo la palabra “SHEMA” fuera escuchada, comprendida y aceptada adecuadamente y ejercida en la práctica. </a:t>
            </a: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Qué mundo diferente y qué vida diferente sería y quién sabe qué sabios seríamos.</a:t>
            </a:r>
          </a:p>
          <a:p>
            <a:r>
              <a:rPr lang="es-ES" dirty="0" smtClean="0"/>
              <a:t>Dije esto en un Shabatón sefardí y un compañero yemenita me dijo después: "¡Rabino, estás equivocado!". </a:t>
            </a:r>
          </a:p>
          <a:p>
            <a:r>
              <a:rPr lang="es-ES" dirty="0" smtClean="0"/>
              <a:t>Explicó que los yemenitas pronuncian una letra gutural AYIN que suena como si acabaran de inhalar una pelota de ping pong.</a:t>
            </a: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t> “¡No es AHHHH! ¡Es AHGGGG!”</a:t>
            </a:r>
          </a:p>
          <a:p>
            <a:r>
              <a:rPr lang="es-ES" dirty="0" smtClean="0"/>
              <a:t>Me di cuenta de que tiene razón. </a:t>
            </a:r>
          </a:p>
          <a:p>
            <a:r>
              <a:rPr lang="es-ES" dirty="0" smtClean="0"/>
              <a:t>Más difícil que oír y comprender es aceptar. </a:t>
            </a:r>
          </a:p>
          <a:p>
            <a:r>
              <a:rPr lang="es-ES" dirty="0" smtClean="0"/>
              <a:t>Comienza AHGGGG y finalmente aceptamos, abrazamos e incluso nos deleitamos con lo que entendemos y luego es AHHHHHHHH.</a:t>
            </a: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p>
        </p:txBody>
      </p:sp>
      <p:pic>
        <p:nvPicPr>
          <p:cNvPr id="4" name="Picture 3" descr="ANGELES.jpg"/>
          <p:cNvPicPr>
            <a:picLocks noChangeAspect="1"/>
          </p:cNvPicPr>
          <p:nvPr/>
        </p:nvPicPr>
        <p:blipFill>
          <a:blip r:embed="rId3"/>
          <a:stretch>
            <a:fillRect/>
          </a:stretch>
        </p:blipFill>
        <p:spPr>
          <a:xfrm>
            <a:off x="753762" y="1257305"/>
            <a:ext cx="7599406" cy="5356655"/>
          </a:xfrm>
          <a:prstGeom prst="rect">
            <a:avLst/>
          </a:prstGeom>
        </p:spPr>
      </p:pic>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C</a:t>
            </a:r>
            <a:r>
              <a:rPr lang="es-ES" b="1" dirty="0" smtClean="0">
                <a:solidFill>
                  <a:srgbClr val="FF0000"/>
                </a:solidFill>
              </a:rPr>
              <a:t>ó</a:t>
            </a:r>
            <a:r>
              <a:rPr lang="es-ES" b="1" dirty="0" smtClean="0">
                <a:solidFill>
                  <a:srgbClr val="FF0000"/>
                </a:solidFill>
              </a:rPr>
              <a:t>mo son los Ángeles?</a:t>
            </a:r>
            <a:endParaRPr lang="es-ES" b="1" dirty="0" smtClean="0">
              <a:solidFill>
                <a:srgbClr val="FF0000"/>
              </a:solidFill>
            </a:endParaRPr>
          </a:p>
          <a:p>
            <a:pPr>
              <a:buNone/>
            </a:pPr>
            <a:r>
              <a:rPr lang="es-ES" sz="3600" dirty="0" smtClean="0"/>
              <a:t>La Haftará de Yitro describe algo muy particular y el nabí Yeshayahu dice:</a:t>
            </a:r>
          </a:p>
          <a:p>
            <a:pPr>
              <a:buNone/>
            </a:pPr>
            <a:r>
              <a:rPr lang="es-ES" sz="3600" dirty="0" smtClean="0"/>
              <a:t>En el año en que murió el rey Uzías, vi a mi Soberano sentado en un trono alto y sublime; y las faldas del manto de Dios llenaron el templo</a:t>
            </a:r>
            <a:r>
              <a:rPr lang="es-ES" sz="36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a:t>
            </a:r>
            <a:r>
              <a:rPr lang="es-ES" dirty="0" smtClean="0"/>
              <a:t>serafines estaban presentes, cada uno con seis alas: dos que cubrían la cara, dos que cubrían el cuerpo y dos para volar</a:t>
            </a:r>
            <a:r>
              <a:rPr lang="es-ES" dirty="0" smtClean="0"/>
              <a:t>.</a:t>
            </a:r>
          </a:p>
          <a:p>
            <a:pPr>
              <a:buNone/>
            </a:pPr>
            <a:r>
              <a:rPr lang="es-ES" dirty="0" smtClean="0"/>
              <a:t>Y </a:t>
            </a:r>
            <a:r>
              <a:rPr lang="es-ES" dirty="0" smtClean="0"/>
              <a:t>uno llamaría al otro,“¡Santo, santo, santo!  DIOS de los ejércitos—¡Cuya presencia llena toda la tierra</a:t>
            </a:r>
            <a:r>
              <a:rPr lang="es-ES" dirty="0" smtClean="0"/>
              <a:t>!</a:t>
            </a:r>
          </a:p>
          <a:p>
            <a:pPr>
              <a:buNone/>
            </a:pPr>
            <a:r>
              <a:rPr lang="es-ES" sz="2800" b="1" dirty="0" err="1" smtClean="0"/>
              <a:t>Vekará</a:t>
            </a:r>
            <a:r>
              <a:rPr lang="es-ES" sz="2800" b="1" dirty="0" smtClean="0"/>
              <a:t> </a:t>
            </a:r>
            <a:r>
              <a:rPr lang="es-ES" sz="2800" b="1" dirty="0" err="1" smtClean="0"/>
              <a:t>zeh</a:t>
            </a:r>
            <a:r>
              <a:rPr lang="es-ES" sz="2800" b="1" dirty="0" smtClean="0"/>
              <a:t> el </a:t>
            </a:r>
            <a:r>
              <a:rPr lang="es-ES" sz="2800" b="1" dirty="0" err="1" smtClean="0"/>
              <a:t>zeh</a:t>
            </a:r>
            <a:r>
              <a:rPr lang="es-ES" sz="2800" b="1" dirty="0" smtClean="0"/>
              <a:t> </a:t>
            </a:r>
            <a:r>
              <a:rPr lang="es-ES" sz="2800" b="1" dirty="0" err="1" smtClean="0"/>
              <a:t>ve’amar</a:t>
            </a:r>
            <a:r>
              <a:rPr lang="es-ES" sz="2800" b="1" dirty="0" smtClean="0"/>
              <a:t>, </a:t>
            </a:r>
            <a:r>
              <a:rPr lang="es-ES" sz="2800" b="1" dirty="0" err="1" smtClean="0"/>
              <a:t>kadosh</a:t>
            </a:r>
            <a:r>
              <a:rPr lang="es-ES" sz="2800" b="1" dirty="0" smtClean="0"/>
              <a:t>, </a:t>
            </a:r>
            <a:r>
              <a:rPr lang="es-ES" sz="2800" b="1" dirty="0" err="1" smtClean="0"/>
              <a:t>kadosh</a:t>
            </a:r>
            <a:r>
              <a:rPr lang="es-ES" sz="2800" b="1" dirty="0" smtClean="0"/>
              <a:t>, </a:t>
            </a:r>
            <a:r>
              <a:rPr lang="es-ES" sz="2800" b="1" dirty="0" err="1" smtClean="0"/>
              <a:t>kadosh</a:t>
            </a:r>
            <a:r>
              <a:rPr lang="es-ES" sz="2800" b="1" dirty="0" smtClean="0"/>
              <a:t>, </a:t>
            </a:r>
            <a:r>
              <a:rPr lang="es-ES" sz="2800" b="1" dirty="0" err="1" smtClean="0"/>
              <a:t>Adonai</a:t>
            </a:r>
            <a:r>
              <a:rPr lang="es-ES" sz="2800" b="1" dirty="0" smtClean="0"/>
              <a:t> </a:t>
            </a:r>
            <a:r>
              <a:rPr lang="es-ES" sz="2800" b="1" dirty="0" err="1" smtClean="0"/>
              <a:t>tzebaot</a:t>
            </a:r>
            <a:r>
              <a:rPr lang="es-ES" sz="2800" b="1" dirty="0" smtClean="0"/>
              <a:t>, </a:t>
            </a:r>
            <a:r>
              <a:rPr lang="es-ES" sz="2800" b="1" dirty="0" err="1" smtClean="0"/>
              <a:t>meló</a:t>
            </a:r>
            <a:r>
              <a:rPr lang="es-ES" sz="2800" b="1" dirty="0" smtClean="0"/>
              <a:t> </a:t>
            </a:r>
            <a:r>
              <a:rPr lang="es-ES" sz="2800" b="1" dirty="0" err="1" smtClean="0"/>
              <a:t>kol</a:t>
            </a:r>
            <a:r>
              <a:rPr lang="es-ES" sz="2800" b="1" dirty="0" smtClean="0"/>
              <a:t> </a:t>
            </a:r>
            <a:r>
              <a:rPr lang="es-ES" sz="2800" b="1" dirty="0" err="1" smtClean="0"/>
              <a:t>ha’aretz</a:t>
            </a:r>
            <a:r>
              <a:rPr lang="es-ES" sz="2800" b="1" dirty="0" smtClean="0"/>
              <a:t> </a:t>
            </a:r>
            <a:r>
              <a:rPr lang="es-ES" sz="2800" b="1" dirty="0" err="1" smtClean="0"/>
              <a:t>kebodó</a:t>
            </a:r>
            <a:endParaRPr lang="es-ES" sz="2800" b="1" dirty="0" smtClean="0"/>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Otzar Midrashim, Midrash Shnei Ketuvim </a:t>
            </a:r>
            <a:r>
              <a:rPr lang="es-ES" i="1" dirty="0" smtClean="0"/>
              <a:t>1:7</a:t>
            </a:r>
          </a:p>
          <a:p>
            <a:pPr>
              <a:buNone/>
            </a:pPr>
            <a:r>
              <a:rPr lang="es-ES" sz="3600" dirty="0" smtClean="0"/>
              <a:t>"</a:t>
            </a:r>
            <a:r>
              <a:rPr lang="es-ES" sz="3600" dirty="0" smtClean="0"/>
              <a:t>Y encima de él estaban serafines; cada uno tenía seis alas" </a:t>
            </a:r>
            <a:r>
              <a:rPr lang="es-ES" sz="2000" b="1" dirty="0" smtClean="0"/>
              <a:t>(Isaías 6:2) </a:t>
            </a:r>
            <a:r>
              <a:rPr lang="es-ES" sz="3600" dirty="0" smtClean="0"/>
              <a:t>y está escrito "Y cada uno tenía cuatro caras y cuatro alas" </a:t>
            </a:r>
            <a:r>
              <a:rPr lang="es-ES" sz="2000" b="1" dirty="0" smtClean="0"/>
              <a:t>(Ezequiel 1:6). </a:t>
            </a:r>
            <a:endParaRPr lang="es-ES" sz="3600" b="1" dirty="0" smtClean="0"/>
          </a:p>
          <a:p>
            <a:pPr>
              <a:buNone/>
            </a:pPr>
            <a:r>
              <a:rPr lang="es-ES" sz="3600" dirty="0" smtClean="0"/>
              <a:t>Encontrarás </a:t>
            </a:r>
            <a:r>
              <a:rPr lang="es-ES" sz="3600" dirty="0" smtClean="0"/>
              <a:t>que Isaías vio cuando el Templo estaba en pie e Israel estaba dentro de él, y los vio con seis alas. </a:t>
            </a:r>
            <a:endParaRPr lang="es-ES" sz="3600" dirty="0" smtClean="0"/>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Pero </a:t>
            </a:r>
            <a:r>
              <a:rPr lang="es-ES" dirty="0" smtClean="0"/>
              <a:t>Ezequiel, después que fue destruida e Israel desterrada de ella, los vio con cuatro</a:t>
            </a:r>
            <a:r>
              <a:rPr lang="es-ES" dirty="0" smtClean="0"/>
              <a:t>.</a:t>
            </a:r>
          </a:p>
          <a:p>
            <a:pPr>
              <a:buNone/>
            </a:pPr>
            <a:r>
              <a:rPr lang="es-ES" dirty="0" smtClean="0"/>
              <a:t>¿Y por qué Isaías vio seis por cada serafín? </a:t>
            </a:r>
            <a:endParaRPr lang="es-ES" dirty="0" smtClean="0"/>
          </a:p>
          <a:p>
            <a:pPr>
              <a:buNone/>
            </a:pPr>
            <a:r>
              <a:rPr lang="es-ES" dirty="0" smtClean="0"/>
              <a:t>Con </a:t>
            </a:r>
            <a:r>
              <a:rPr lang="es-ES" dirty="0" smtClean="0"/>
              <a:t>dos cubre su rostro para no mirar la Presencia Divina, como dice "Porque el hombre no puede verme [y vivir]" </a:t>
            </a:r>
            <a:r>
              <a:rPr lang="es-ES" sz="1800" b="1" dirty="0" smtClean="0"/>
              <a:t>(Éxodo 33:20)</a:t>
            </a:r>
            <a:r>
              <a:rPr lang="es-ES" sz="2000" b="1" dirty="0" smtClean="0"/>
              <a:t> </a:t>
            </a:r>
            <a:r>
              <a:rPr lang="es-ES" dirty="0" smtClean="0"/>
              <a:t>- incluso los ángeles de quienes dice "y la semejanza de sus rostros eran rostros humanos" </a:t>
            </a:r>
            <a:r>
              <a:rPr lang="es-ES" sz="1800" b="1" dirty="0" smtClean="0"/>
              <a:t>(Ezequiel 1:10),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300" dirty="0" smtClean="0"/>
              <a:t>Con </a:t>
            </a:r>
            <a:r>
              <a:rPr lang="es-ES" sz="3300" dirty="0" smtClean="0"/>
              <a:t>dos cubre sus piernas - estos son sus pies que son como pezuñas de becerro, para que no mencionen los pecados de sus padres [con el becerro], y con dos </a:t>
            </a:r>
            <a:r>
              <a:rPr lang="es-ES" sz="3300" dirty="0" smtClean="0"/>
              <a:t>vuela, </a:t>
            </a:r>
            <a:r>
              <a:rPr lang="es-ES" sz="3300" dirty="0" smtClean="0"/>
              <a:t>porque con ellas alaban al Omnipresente: he aquí seis</a:t>
            </a:r>
            <a:r>
              <a:rPr lang="es-ES" sz="3300" dirty="0" smtClean="0"/>
              <a:t>.</a:t>
            </a:r>
          </a:p>
          <a:p>
            <a:pPr>
              <a:buNone/>
            </a:pPr>
            <a:r>
              <a:rPr lang="es-ES" sz="3300" dirty="0" smtClean="0"/>
              <a:t>Pero después de que el Templo fue destruido, vinieron a alabar ante el Santo, Bendito Sea. </a:t>
            </a:r>
            <a:endParaRPr lang="es-ES" sz="3300" dirty="0" smtClean="0"/>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Él </a:t>
            </a:r>
            <a:r>
              <a:rPr lang="es-ES" dirty="0" smtClean="0"/>
              <a:t>los agarra y </a:t>
            </a:r>
            <a:r>
              <a:rPr lang="es-ES" dirty="0" smtClean="0"/>
              <a:t>les dice</a:t>
            </a:r>
            <a:r>
              <a:rPr lang="es-ES" dirty="0" smtClean="0"/>
              <a:t>: "Mi casa está en ruinas, Mis hijos están exiliados - ¿y buscáis alabar delante de mí?" </a:t>
            </a:r>
            <a:endParaRPr lang="es-ES" dirty="0" smtClean="0"/>
          </a:p>
          <a:p>
            <a:pPr>
              <a:buNone/>
            </a:pPr>
            <a:r>
              <a:rPr lang="es-ES" dirty="0" smtClean="0"/>
              <a:t>Por </a:t>
            </a:r>
            <a:r>
              <a:rPr lang="es-ES" dirty="0" smtClean="0"/>
              <a:t>tanto, Ezequiel vio cuatro, e Isaías vio seis</a:t>
            </a:r>
            <a:r>
              <a:rPr lang="es-ES" dirty="0" smtClean="0"/>
              <a:t>.</a:t>
            </a:r>
          </a:p>
          <a:p>
            <a:pPr>
              <a:buNone/>
            </a:pPr>
            <a:endParaRPr lang="es-ES" dirty="0" smtClean="0"/>
          </a:p>
          <a:p>
            <a:pPr>
              <a:buNone/>
            </a:pPr>
            <a:r>
              <a:rPr lang="es-ES" i="1" dirty="0" smtClean="0"/>
              <a:t>Pirkei </a:t>
            </a:r>
            <a:r>
              <a:rPr lang="es-ES" i="1" dirty="0" smtClean="0"/>
              <a:t>De Rabino </a:t>
            </a:r>
            <a:r>
              <a:rPr lang="es-ES" i="1" dirty="0" smtClean="0"/>
              <a:t>Eliezer </a:t>
            </a:r>
            <a:r>
              <a:rPr lang="es-ES" i="1" dirty="0" smtClean="0"/>
              <a:t>4:6</a:t>
            </a:r>
          </a:p>
          <a:p>
            <a:pPr>
              <a:buNone/>
            </a:pPr>
            <a:r>
              <a:rPr lang="es-ES" dirty="0" smtClean="0"/>
              <a:t>Los Jaiot </a:t>
            </a:r>
            <a:r>
              <a:rPr lang="es-ES" dirty="0" smtClean="0"/>
              <a:t>están al lado del trono de Su gloria y no conocen el lugar de Su gloria.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a:t>
            </a:r>
            <a:r>
              <a:rPr lang="es-ES" dirty="0" smtClean="0"/>
              <a:t>Jaiot </a:t>
            </a:r>
            <a:r>
              <a:rPr lang="es-ES" dirty="0" smtClean="0"/>
              <a:t>están </a:t>
            </a:r>
            <a:r>
              <a:rPr lang="es-ES" dirty="0" smtClean="0"/>
              <a:t>asombrados y espantados, con miedo y temblor, y del sudor de sus rostros surge un río de fuego que sale delante de Él, como está dicho: "Un río de fuego brotó y brotó de delante de él</a:t>
            </a:r>
            <a:r>
              <a:rPr lang="es-ES" dirty="0" smtClean="0"/>
              <a:t>...“ </a:t>
            </a:r>
            <a:r>
              <a:rPr lang="es-ES" sz="1800" b="1" dirty="0" smtClean="0"/>
              <a:t>(Dan</a:t>
            </a:r>
            <a:r>
              <a:rPr lang="es-ES" sz="1800" b="1" dirty="0" smtClean="0"/>
              <a:t>. 7:10). </a:t>
            </a:r>
            <a:endParaRPr lang="es-ES" b="1" dirty="0" smtClean="0"/>
          </a:p>
          <a:p>
            <a:pPr>
              <a:buNone/>
            </a:pPr>
            <a:r>
              <a:rPr lang="es-ES" dirty="0" smtClean="0"/>
              <a:t>Y </a:t>
            </a:r>
            <a:r>
              <a:rPr lang="es-ES" dirty="0" smtClean="0"/>
              <a:t>las alas del ángel </a:t>
            </a:r>
            <a:r>
              <a:rPr lang="es-ES" dirty="0" smtClean="0"/>
              <a:t>Galizur</a:t>
            </a:r>
            <a:r>
              <a:rPr lang="es-ES" dirty="0" smtClean="0"/>
              <a:t>, que está junto a los Jaiot </a:t>
            </a:r>
            <a:r>
              <a:rPr lang="es-ES" dirty="0" smtClean="0"/>
              <a:t>, </a:t>
            </a:r>
            <a:r>
              <a:rPr lang="es-ES" dirty="0" smtClean="0"/>
              <a:t>(están extendidas) para que el fuego que consume el fuego de los ángeles no (los queme).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 el mismo </a:t>
            </a:r>
            <a:r>
              <a:rPr lang="es-ES" b="1" dirty="0" smtClean="0"/>
              <a:t>Raziel </a:t>
            </a:r>
            <a:r>
              <a:rPr lang="es-ES" sz="2000" b="1" dirty="0" smtClean="0"/>
              <a:t>(Akrasiel, </a:t>
            </a:r>
            <a:r>
              <a:rPr lang="es-ES" sz="2000" b="1" dirty="0" smtClean="0"/>
              <a:t>Galizur, </a:t>
            </a:r>
            <a:r>
              <a:rPr lang="es-ES" sz="2000" b="1" dirty="0" smtClean="0"/>
              <a:t>Rasiel, Ratziel, Reziel, Saraquel, Suriel</a:t>
            </a:r>
            <a:r>
              <a:rPr lang="es-ES" sz="2000" b="1" dirty="0" smtClean="0"/>
              <a:t>)</a:t>
            </a:r>
            <a:endParaRPr lang="es-ES" b="1" dirty="0" smtClean="0"/>
          </a:p>
          <a:p>
            <a:pPr>
              <a:buNone/>
            </a:pPr>
            <a:r>
              <a:rPr lang="es-ES" sz="2900" dirty="0" smtClean="0"/>
              <a:t>Ángel </a:t>
            </a:r>
            <a:r>
              <a:rPr lang="es-ES" sz="2900" dirty="0" smtClean="0"/>
              <a:t>de las regiones secretas, jefe de los TRONOS, y jefe de los Misterios Supremos, a quien le corresponde custodiar los secretos del universo. El nombre "Raziel" significa "secreto de Dios" o "ángel de los misterios". </a:t>
            </a:r>
            <a:endParaRPr lang="es-ES" sz="2900" dirty="0" smtClean="0"/>
          </a:p>
          <a:p>
            <a:pPr>
              <a:buNone/>
            </a:pPr>
            <a:r>
              <a:rPr lang="es-ES" sz="2900" dirty="0" smtClean="0"/>
              <a:t>Raziel </a:t>
            </a:r>
            <a:r>
              <a:rPr lang="es-ES" sz="2900" dirty="0" smtClean="0"/>
              <a:t>es importante en la tradición cabalística y rabínica, y en los escritos apócrifos, especialmente el libro de ENOC. </a:t>
            </a:r>
            <a:endParaRPr lang="es-ES" sz="2900" dirty="0" smtClean="0"/>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Raziel </a:t>
            </a:r>
            <a:r>
              <a:rPr lang="es-ES" dirty="0" smtClean="0"/>
              <a:t>es mejor conocido como el guardián del SEFER RAZIEL, o el Libro del Ángel Raziel, un texto de la MAGIA de los ángeles y el misticismo MERKABAH que se dice que contiene todos los secretos del cosmos, incluso cosas desconocidas para otros ángeles.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la KABBALAH, Raziel es un arcángel asignado para guardar la segunda </a:t>
            </a:r>
            <a:r>
              <a:rPr lang="es-ES" dirty="0" smtClean="0"/>
              <a:t>sefir</a:t>
            </a:r>
            <a:r>
              <a:rPr lang="es-ES" dirty="0" smtClean="0"/>
              <a:t>á</a:t>
            </a:r>
            <a:r>
              <a:rPr lang="es-ES" dirty="0" smtClean="0"/>
              <a:t>, Jokm</a:t>
            </a:r>
            <a:r>
              <a:rPr lang="es-ES" dirty="0" smtClean="0"/>
              <a:t>á</a:t>
            </a:r>
            <a:r>
              <a:rPr lang="es-ES" dirty="0" smtClean="0"/>
              <a:t> </a:t>
            </a:r>
            <a:r>
              <a:rPr lang="es-ES" dirty="0" smtClean="0"/>
              <a:t>(Sabiduría) en el ÁRBOL DE LA VIDA. </a:t>
            </a:r>
            <a:endParaRPr lang="es-ES" dirty="0" smtClean="0"/>
          </a:p>
          <a:p>
            <a:pPr>
              <a:buNone/>
            </a:pPr>
            <a:r>
              <a:rPr lang="es-ES" dirty="0" smtClean="0"/>
              <a:t>Es </a:t>
            </a:r>
            <a:r>
              <a:rPr lang="es-ES" dirty="0" smtClean="0"/>
              <a:t>uno de los arcángeles del mundo de </a:t>
            </a:r>
            <a:r>
              <a:rPr lang="es-ES" dirty="0" smtClean="0"/>
              <a:t>Beri</a:t>
            </a:r>
            <a:r>
              <a:rPr lang="es-ES" dirty="0" smtClean="0"/>
              <a:t>á</a:t>
            </a:r>
            <a:r>
              <a:rPr lang="es-ES" dirty="0" smtClean="0"/>
              <a:t>h</a:t>
            </a:r>
            <a:r>
              <a:rPr lang="es-ES" dirty="0" smtClean="0"/>
              <a:t>, el segundo de los cuatro mundos de la creación. </a:t>
            </a:r>
            <a:endParaRPr lang="es-ES" dirty="0" smtClean="0"/>
          </a:p>
          <a:p>
            <a:pPr>
              <a:buNone/>
            </a:pPr>
            <a:r>
              <a:rPr lang="es-ES" dirty="0" smtClean="0"/>
              <a:t>MAIMÓNIDES </a:t>
            </a:r>
            <a:r>
              <a:rPr lang="es-ES" dirty="0" smtClean="0"/>
              <a:t>nombra a Raziel jefe de los ERELIM, el heraldo de Dios y preceptor de ADÁN.</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Dos </a:t>
            </a:r>
            <a:r>
              <a:rPr lang="es-ES" dirty="0" smtClean="0"/>
              <a:t>Serafines están de pie, uno a Su derecha y otro a Su izquierda, cada uno tiene seis alas, con dos cubren su rostro para no contemplar la presencia de la </a:t>
            </a:r>
            <a:r>
              <a:rPr lang="es-ES" dirty="0" smtClean="0"/>
              <a:t>Shekiná, </a:t>
            </a:r>
            <a:r>
              <a:rPr lang="es-ES" dirty="0" smtClean="0"/>
              <a:t>con dos cubren sus pies para no ser </a:t>
            </a:r>
            <a:r>
              <a:rPr lang="es-ES" dirty="0" smtClean="0"/>
              <a:t>vistos delante </a:t>
            </a:r>
            <a:r>
              <a:rPr lang="es-ES" dirty="0" smtClean="0"/>
              <a:t>la presencia de la </a:t>
            </a:r>
            <a:r>
              <a:rPr lang="es-ES" dirty="0" smtClean="0"/>
              <a:t>Shekiná, </a:t>
            </a:r>
            <a:r>
              <a:rPr lang="es-ES" dirty="0" smtClean="0"/>
              <a:t>|| para que se olvidara la posición del pie del becerro.</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Juntos vuelan, alabando y reverenciando, y santificando. </a:t>
            </a:r>
            <a:endParaRPr lang="es-ES" sz="3600" dirty="0" smtClean="0"/>
          </a:p>
          <a:p>
            <a:pPr>
              <a:buNone/>
            </a:pPr>
            <a:r>
              <a:rPr lang="es-ES" sz="3600" dirty="0" smtClean="0"/>
              <a:t>Uno </a:t>
            </a:r>
            <a:r>
              <a:rPr lang="es-ES" sz="3600" dirty="0" smtClean="0"/>
              <a:t>responde y otro llama, uno llama y otro responde, y dicen: "Santo, Santo, Santo, </a:t>
            </a:r>
            <a:r>
              <a:rPr lang="es-ES" sz="3600" dirty="0" smtClean="0"/>
              <a:t>el Señor </a:t>
            </a:r>
            <a:r>
              <a:rPr lang="es-ES" sz="3600" dirty="0" smtClean="0"/>
              <a:t>de los ejércitos; toda la tierra está llena de su gloria" (Isaías 6:3</a:t>
            </a:r>
            <a:r>
              <a:rPr lang="es-ES" sz="3600" dirty="0" smtClean="0"/>
              <a:t>).</a:t>
            </a: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Rut </a:t>
            </a:r>
            <a:r>
              <a:rPr lang="es-ES" i="1" dirty="0" smtClean="0"/>
              <a:t>Rabá </a:t>
            </a:r>
            <a:r>
              <a:rPr lang="es-ES" i="1" dirty="0" smtClean="0"/>
              <a:t>5:4</a:t>
            </a:r>
          </a:p>
          <a:p>
            <a:pPr>
              <a:buNone/>
            </a:pPr>
            <a:r>
              <a:rPr lang="es-ES" dirty="0" smtClean="0"/>
              <a:t>“</a:t>
            </a:r>
            <a:r>
              <a:rPr lang="es-ES" dirty="0" smtClean="0"/>
              <a:t>Que el Señor recompense tu trabajo, y que tu recompensa sea completa de parte del Señor, Dios de Israel, bajo cuyas alas has venido a refugiarte” </a:t>
            </a:r>
            <a:r>
              <a:rPr lang="es-ES" sz="1800" b="1" dirty="0" smtClean="0"/>
              <a:t>(Rut 2:12</a:t>
            </a:r>
            <a:r>
              <a:rPr lang="es-ES" sz="1800" b="1" dirty="0" smtClean="0"/>
              <a:t>).</a:t>
            </a:r>
            <a:endParaRPr lang="es-ES" b="1" dirty="0" smtClean="0"/>
          </a:p>
          <a:p>
            <a:pPr>
              <a:buNone/>
            </a:pPr>
            <a:r>
              <a:rPr lang="es-ES" dirty="0" smtClean="0"/>
              <a:t>“Que el Señor recompense tu trabajo, y que tu recompensa sea completa [</a:t>
            </a:r>
            <a:r>
              <a:rPr lang="es-ES" dirty="0" smtClean="0"/>
              <a:t>shelem</a:t>
            </a:r>
            <a:r>
              <a:rPr lang="es-ES" dirty="0" smtClean="0"/>
              <a:t>á</a:t>
            </a:r>
            <a:r>
              <a:rPr lang="es-ES" dirty="0" smtClean="0"/>
              <a:t>] </a:t>
            </a:r>
            <a:r>
              <a:rPr lang="es-ES" dirty="0" smtClean="0"/>
              <a:t>de parte del Señor”.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Dijo </a:t>
            </a:r>
            <a:r>
              <a:rPr lang="es-ES" dirty="0" smtClean="0"/>
              <a:t>el rabino Ḥasa. “Bajo cuyas alas [</a:t>
            </a:r>
            <a:r>
              <a:rPr lang="es-ES" b="1" i="1" dirty="0" smtClean="0"/>
              <a:t>kenafav</a:t>
            </a:r>
            <a:r>
              <a:rPr lang="es-ES" dirty="0" smtClean="0"/>
              <a:t>] habéis venido a refugiaros”. </a:t>
            </a:r>
            <a:endParaRPr lang="es-ES" dirty="0" smtClean="0"/>
          </a:p>
          <a:p>
            <a:pPr>
              <a:buNone/>
            </a:pPr>
            <a:r>
              <a:rPr lang="es-ES" dirty="0" smtClean="0"/>
              <a:t>Rabí Avún </a:t>
            </a:r>
            <a:r>
              <a:rPr lang="es-ES" dirty="0" smtClean="0"/>
              <a:t>dijo: Hemos oído que la tierra tiene alas, como está dicho: “Desde el fin de [</a:t>
            </a:r>
            <a:r>
              <a:rPr lang="es-ES" b="1" i="1" dirty="0" smtClean="0"/>
              <a:t>mikenaf</a:t>
            </a:r>
            <a:r>
              <a:rPr lang="es-ES" dirty="0" smtClean="0"/>
              <a:t>] la tierra hemos oído canciones” </a:t>
            </a:r>
            <a:r>
              <a:rPr lang="es-ES" sz="1800" b="1" dirty="0" smtClean="0"/>
              <a:t>(Isaías 24:16). </a:t>
            </a:r>
            <a:endParaRPr lang="es-ES" sz="1800" b="1" dirty="0" smtClean="0"/>
          </a:p>
          <a:p>
            <a:pPr>
              <a:buNone/>
            </a:pPr>
            <a:r>
              <a:rPr lang="es-ES" dirty="0" smtClean="0"/>
              <a:t>El </a:t>
            </a:r>
            <a:r>
              <a:rPr lang="es-ES" dirty="0" smtClean="0"/>
              <a:t>sol tiene alas, como está dicho: “El sol de justicia brillará para vosotros, los que teméis mi nombre, con curación en sus alas” </a:t>
            </a:r>
            <a:r>
              <a:rPr lang="es-ES" sz="1800" b="1" dirty="0" smtClean="0"/>
              <a:t>(Malaquías 3:20).</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Hay alas para las bestias, como está escrito: “El sonido de las alas de las bestias” </a:t>
            </a:r>
            <a:r>
              <a:rPr lang="es-ES" sz="1800" b="1" dirty="0" smtClean="0"/>
              <a:t>(Ezequiel 3:13). </a:t>
            </a:r>
            <a:endParaRPr lang="es-ES" b="1" dirty="0" smtClean="0"/>
          </a:p>
          <a:p>
            <a:pPr>
              <a:buNone/>
            </a:pPr>
            <a:r>
              <a:rPr lang="es-ES" dirty="0" smtClean="0"/>
              <a:t>Hay </a:t>
            </a:r>
            <a:r>
              <a:rPr lang="es-ES" dirty="0" smtClean="0"/>
              <a:t>alas para los querubines, como está dicho: “Porque los querubines extendieron sus alas” </a:t>
            </a:r>
            <a:r>
              <a:rPr lang="es-ES" sz="1800" b="1" dirty="0" smtClean="0"/>
              <a:t>(I Reyes 8:7). </a:t>
            </a:r>
            <a:endParaRPr lang="es-ES" b="1" dirty="0" smtClean="0"/>
          </a:p>
          <a:p>
            <a:pPr>
              <a:buNone/>
            </a:pPr>
            <a:r>
              <a:rPr lang="es-ES" dirty="0" smtClean="0"/>
              <a:t>Hay </a:t>
            </a:r>
            <a:r>
              <a:rPr lang="es-ES" dirty="0" smtClean="0"/>
              <a:t>alas para los serafines, como está dicho: “Los serafines estaban sobre él; cada uno tenía seis alas” </a:t>
            </a:r>
            <a:r>
              <a:rPr lang="es-ES" sz="1800" b="1" dirty="0" smtClean="0"/>
              <a:t>(Isaías 6:2).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Venid </a:t>
            </a:r>
            <a:r>
              <a:rPr lang="es-ES" dirty="0" smtClean="0"/>
              <a:t>y ved cuán grande es el poder de los justos, y cuán grande es el poder de la </a:t>
            </a:r>
            <a:r>
              <a:rPr lang="es-ES" dirty="0" smtClean="0"/>
              <a:t>tzedak</a:t>
            </a:r>
            <a:r>
              <a:rPr lang="es-ES" dirty="0" smtClean="0"/>
              <a:t>á</a:t>
            </a:r>
            <a:r>
              <a:rPr lang="es-ES" dirty="0" smtClean="0"/>
              <a:t>, caridad</a:t>
            </a:r>
            <a:r>
              <a:rPr lang="es-ES" dirty="0" smtClean="0"/>
              <a:t>, y cuán grande es el poder de los que practican la bondad, mientras no se refugian en la sombra de [las alas de] la mañana, no a la sombra de las alas de la tierra, no a la sombra de las alas del sol, no a la sombra de las alas de las bestias, no a la sombra de las alas de los querubines, </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Ni </a:t>
            </a:r>
            <a:r>
              <a:rPr lang="es-ES" dirty="0" smtClean="0"/>
              <a:t>a la sombra de las alas de serafines, sino a la sombra de Aquel que habló y el mundo nació, como está dicho: “Cuán preciosa es tu bondad, oh Dios, y los hombres se refugian a la sombra de tus alas” (Salmos 36:8) </a:t>
            </a:r>
            <a:r>
              <a:rPr lang="es-ES" dirty="0" smtClean="0"/>
              <a:t>.</a:t>
            </a:r>
          </a:p>
          <a:p>
            <a:pPr>
              <a:buNone/>
            </a:pPr>
            <a:r>
              <a:rPr lang="es-ES" i="1" dirty="0" smtClean="0"/>
              <a:t>Rut Rabá </a:t>
            </a:r>
            <a:r>
              <a:rPr lang="es-ES" i="1" dirty="0" smtClean="0"/>
              <a:t>5:4</a:t>
            </a:r>
          </a:p>
          <a:p>
            <a:pPr>
              <a:buNone/>
            </a:pPr>
            <a:r>
              <a:rPr lang="es-ES" sz="2900" dirty="0" smtClean="0"/>
              <a:t>“</a:t>
            </a:r>
            <a:r>
              <a:rPr lang="es-ES" sz="2900" dirty="0" smtClean="0"/>
              <a:t>Que el Señor recompense tu trabajo, y que tu recompensa sea completa de parte del Señor, Dios de Israel, bajo cuyas alas has venido a refugiarte” </a:t>
            </a:r>
            <a:r>
              <a:rPr lang="es-ES" sz="1800" b="1" dirty="0" smtClean="0"/>
              <a:t>(Rut 2:12).</a:t>
            </a:r>
            <a:endParaRPr lang="es-ES" sz="2900" b="1" dirty="0" smtClean="0"/>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“Temibles como estandartes” </a:t>
            </a:r>
            <a:r>
              <a:rPr lang="es-ES" sz="1800" b="1" dirty="0" smtClean="0"/>
              <a:t>(Cantar de los Cantares 6:10) </a:t>
            </a:r>
            <a:r>
              <a:rPr lang="es-ES" dirty="0" smtClean="0"/>
              <a:t>– en [referencia a la hegemonía de] Edom [Roma]; </a:t>
            </a:r>
            <a:endParaRPr lang="es-ES" dirty="0" smtClean="0"/>
          </a:p>
          <a:p>
            <a:pPr>
              <a:buNone/>
            </a:pPr>
            <a:r>
              <a:rPr lang="es-ES" dirty="0" smtClean="0"/>
              <a:t>¿</a:t>
            </a:r>
            <a:r>
              <a:rPr lang="es-ES" dirty="0" smtClean="0"/>
              <a:t>Por qué se le llama </a:t>
            </a:r>
            <a:r>
              <a:rPr lang="es-ES" dirty="0" smtClean="0"/>
              <a:t>a Israel </a:t>
            </a:r>
            <a:r>
              <a:rPr lang="es-ES" dirty="0" smtClean="0"/>
              <a:t>temible? </a:t>
            </a:r>
            <a:endParaRPr lang="es-ES" dirty="0" smtClean="0"/>
          </a:p>
          <a:p>
            <a:pPr>
              <a:buNone/>
            </a:pPr>
            <a:r>
              <a:rPr lang="es-ES" dirty="0" smtClean="0"/>
              <a:t>Es </a:t>
            </a:r>
            <a:r>
              <a:rPr lang="es-ES" dirty="0" smtClean="0"/>
              <a:t>porque permanece firme en un reino que inspira temor, como está dicho: “Y he aquí la cuarta bestia, </a:t>
            </a:r>
            <a:r>
              <a:rPr lang="es-ES" dirty="0" smtClean="0"/>
              <a:t>miedosa</a:t>
            </a:r>
            <a:r>
              <a:rPr lang="es-ES" dirty="0" smtClean="0"/>
              <a:t>, espantosa y fuerte” </a:t>
            </a:r>
            <a:r>
              <a:rPr lang="es-ES" sz="1800" b="1" dirty="0" smtClean="0"/>
              <a:t>(Daniel 7:7).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a:t>
            </a:r>
            <a:r>
              <a:rPr lang="es-ES" sz="3000" dirty="0" smtClean="0"/>
              <a:t>Qué es “temible como </a:t>
            </a:r>
            <a:r>
              <a:rPr lang="es-ES" sz="3000" dirty="0" smtClean="0"/>
              <a:t>estandartes</a:t>
            </a:r>
            <a:r>
              <a:rPr lang="es-ES" sz="3000" dirty="0" smtClean="0"/>
              <a:t>”? </a:t>
            </a:r>
            <a:endParaRPr lang="es-ES" sz="3000" dirty="0" smtClean="0"/>
          </a:p>
          <a:p>
            <a:pPr>
              <a:buNone/>
            </a:pPr>
            <a:r>
              <a:rPr lang="es-ES" sz="3000" dirty="0" smtClean="0"/>
              <a:t>Descubres </a:t>
            </a:r>
            <a:r>
              <a:rPr lang="es-ES" sz="3000" dirty="0" smtClean="0"/>
              <a:t>que hay doce constelaciones en el cielo. </a:t>
            </a:r>
            <a:endParaRPr lang="es-ES" sz="3000" dirty="0" smtClean="0"/>
          </a:p>
          <a:p>
            <a:pPr>
              <a:buNone/>
            </a:pPr>
            <a:r>
              <a:rPr lang="es-ES" sz="3000" dirty="0" smtClean="0"/>
              <a:t>Así </a:t>
            </a:r>
            <a:r>
              <a:rPr lang="es-ES" sz="3000" dirty="0" smtClean="0"/>
              <a:t>como los cielos no pueden perdurar sin las doce constelaciones, así el mundo no puede perdurar sin las doce tribus, como está dicho: “Si </a:t>
            </a:r>
            <a:r>
              <a:rPr lang="es-ES" sz="3000" dirty="0" smtClean="0"/>
              <a:t>estos </a:t>
            </a:r>
            <a:r>
              <a:rPr lang="es-ES" sz="3000" dirty="0" smtClean="0"/>
              <a:t>estatutos se apartan </a:t>
            </a:r>
            <a:r>
              <a:rPr lang="es-ES" sz="3000" dirty="0" smtClean="0"/>
              <a:t>de </a:t>
            </a:r>
            <a:r>
              <a:rPr lang="es-ES" sz="3000" dirty="0" smtClean="0"/>
              <a:t>delante de mí, dice el Señor, entonces también la descendencia de Israel </a:t>
            </a:r>
            <a:r>
              <a:rPr lang="es-ES" sz="3000" dirty="0" smtClean="0"/>
              <a:t>dejar</a:t>
            </a:r>
            <a:r>
              <a:rPr lang="es-ES" sz="3000" dirty="0" smtClean="0"/>
              <a:t>á</a:t>
            </a:r>
            <a:r>
              <a:rPr lang="es-ES" sz="3000" dirty="0" smtClean="0"/>
              <a:t> </a:t>
            </a:r>
            <a:r>
              <a:rPr lang="es-ES" sz="3000" dirty="0" smtClean="0"/>
              <a:t>de ser nación delante de Mí para </a:t>
            </a:r>
            <a:r>
              <a:rPr lang="es-ES" sz="3000" dirty="0" smtClean="0"/>
              <a:t>siempre” </a:t>
            </a:r>
            <a:r>
              <a:rPr lang="es-ES" sz="1800" b="1" dirty="0" smtClean="0"/>
              <a:t>(Jeremías 31:35).</a:t>
            </a:r>
            <a:endParaRPr lang="es-ES" sz="3000" b="1" dirty="0" smtClean="0"/>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“Temibles como estandartes” – los estandartes no son otra cosa que ejércitos, como está escrito: “El estandarte del campamento… y su ejército y sus contados” </a:t>
            </a:r>
            <a:r>
              <a:rPr lang="es-ES" sz="1800" b="1" dirty="0" smtClean="0"/>
              <a:t>(Números 2:3-4). </a:t>
            </a:r>
            <a:endParaRPr lang="es-ES" b="1" dirty="0" smtClean="0"/>
          </a:p>
          <a:p>
            <a:pPr>
              <a:buNone/>
            </a:pPr>
            <a:r>
              <a:rPr lang="es-ES" dirty="0" smtClean="0"/>
              <a:t>Asimismo</a:t>
            </a:r>
            <a:r>
              <a:rPr lang="es-ES" dirty="0" smtClean="0"/>
              <a:t>, los estandartes de los cielos son los ángeles, y los estandartes de la tierra son Israel. Las huestes de los cielos son ángeles, como está dicho: “Y todo el ejército de los cielos en pie…” </a:t>
            </a:r>
            <a:r>
              <a:rPr lang="es-ES" sz="1800" b="1" dirty="0" smtClean="0"/>
              <a:t>(II Crónicas 18:18).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t>Los </a:t>
            </a:r>
            <a:r>
              <a:rPr lang="es-ES" sz="2800" dirty="0" smtClean="0"/>
              <a:t>ejércitos de la tierra son Israel, como está escrito: “Todos los ejércitos </a:t>
            </a:r>
            <a:r>
              <a:rPr lang="es-ES" sz="2800" dirty="0" smtClean="0"/>
              <a:t>del Eterno surgieron </a:t>
            </a:r>
            <a:r>
              <a:rPr lang="es-ES" sz="2800" dirty="0" smtClean="0"/>
              <a:t>de la tierra de Egipto” </a:t>
            </a:r>
            <a:r>
              <a:rPr lang="es-ES" sz="1600" b="1" dirty="0" smtClean="0"/>
              <a:t>(Éxodo 12:41</a:t>
            </a:r>
            <a:r>
              <a:rPr lang="es-ES" sz="1600" b="1" dirty="0" smtClean="0"/>
              <a:t>).</a:t>
            </a:r>
            <a:endParaRPr lang="es-ES" sz="2800" b="1" dirty="0" smtClean="0"/>
          </a:p>
          <a:p>
            <a:pPr>
              <a:buNone/>
            </a:pPr>
            <a:r>
              <a:rPr lang="es-ES" sz="3000" dirty="0" smtClean="0"/>
              <a:t>El Maestro de ambos es el Santo, bendito sea Él. </a:t>
            </a:r>
            <a:endParaRPr lang="es-ES" sz="3000" dirty="0" smtClean="0"/>
          </a:p>
          <a:p>
            <a:pPr>
              <a:buNone/>
            </a:pPr>
            <a:r>
              <a:rPr lang="es-ES" sz="3000" dirty="0" smtClean="0"/>
              <a:t>Así </a:t>
            </a:r>
            <a:r>
              <a:rPr lang="es-ES" sz="3000" dirty="0" smtClean="0"/>
              <a:t>como todos temen al Santo, bendito sea Él y los ángeles, así también los idólatras temen a Israel, como está dicho: “Y todos los pueblos de la tierra verán que el nombre del Señor [es invocado sobre vosotros, y te temerán]” </a:t>
            </a:r>
            <a:r>
              <a:rPr lang="es-ES" sz="1800" b="1" dirty="0" smtClean="0"/>
              <a:t>(Deuteronomio 28:10). </a:t>
            </a:r>
            <a:endParaRPr lang="es-ES" sz="2800" b="1" dirty="0" smtClean="0"/>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Por </a:t>
            </a:r>
            <a:r>
              <a:rPr lang="es-ES" dirty="0" smtClean="0"/>
              <a:t>eso se dice: “Temibles como estandartes”, porque el Santo, bendito sea, comparó a Israel con los ángeles</a:t>
            </a:r>
            <a:r>
              <a:rPr lang="es-ES" dirty="0" smtClean="0"/>
              <a:t>.</a:t>
            </a:r>
          </a:p>
          <a:p>
            <a:pPr>
              <a:buNone/>
            </a:pPr>
            <a:r>
              <a:rPr lang="es-ES" dirty="0" smtClean="0"/>
              <a:t>Respecto </a:t>
            </a:r>
            <a:r>
              <a:rPr lang="es-ES" dirty="0" smtClean="0"/>
              <a:t>a los ángeles se dice: “Los serafines estaban </a:t>
            </a:r>
            <a:r>
              <a:rPr lang="es-ES" dirty="0" smtClean="0"/>
              <a:t>arriba de </a:t>
            </a:r>
            <a:r>
              <a:rPr lang="es-ES" dirty="0" smtClean="0"/>
              <a:t>él” (Isaías 6:2), y respecto a Israel se dice: “Hoy estás de pie” (Deuteronomio 29:9).</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Los ángeles dicen cada día: “Santo, santo, santo [es el Señor de los ejércitos]” </a:t>
            </a:r>
            <a:r>
              <a:rPr lang="es-ES" sz="1800" b="1" dirty="0" smtClean="0"/>
              <a:t>(Isaías 6:3), </a:t>
            </a:r>
            <a:r>
              <a:rPr lang="es-ES" dirty="0" smtClean="0"/>
              <a:t>e Israel dice: El Dios de Abraham, el Dios de Isaac y el Dios de Jacob. </a:t>
            </a:r>
            <a:endParaRPr lang="es-ES" dirty="0" smtClean="0"/>
          </a:p>
          <a:p>
            <a:pPr>
              <a:buNone/>
            </a:pPr>
            <a:r>
              <a:rPr lang="es-ES" dirty="0" smtClean="0"/>
              <a:t>Los </a:t>
            </a:r>
            <a:r>
              <a:rPr lang="es-ES" dirty="0" smtClean="0"/>
              <a:t>ángeles son llamados fuego, como está escrito: “La llama de fuego de sus siervos” </a:t>
            </a:r>
            <a:r>
              <a:rPr lang="es-ES" sz="1800" b="1" dirty="0" smtClean="0"/>
              <a:t>(Salmos 104:4), </a:t>
            </a:r>
            <a:r>
              <a:rPr lang="es-ES" dirty="0" smtClean="0"/>
              <a:t>y también Israel, como está escrito: “La casa de Jacob será fuego” </a:t>
            </a:r>
            <a:r>
              <a:rPr lang="es-ES" sz="1800" b="1" dirty="0" smtClean="0"/>
              <a:t>(Abdías 1:18). </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Los </a:t>
            </a:r>
            <a:r>
              <a:rPr lang="es-ES" sz="3000" dirty="0" smtClean="0"/>
              <a:t>ángeles se renuevan cada mañana, y alaban al Santo, bendito sea Él, y luego regresan al río de fuego del que surgieron; y el Santo, bendito sea, los renueva nuevamente y los restaura como estaban inicialmente, como está escrito: “Cada mañana son nuevos” </a:t>
            </a:r>
            <a:r>
              <a:rPr lang="es-ES" sz="1800" b="1" dirty="0" smtClean="0"/>
              <a:t>(Lamentaciones 3:23). </a:t>
            </a:r>
            <a:endParaRPr lang="es-ES" sz="3000" b="1" dirty="0" smtClean="0"/>
          </a:p>
          <a:p>
            <a:pPr>
              <a:buNone/>
            </a:pPr>
            <a:r>
              <a:rPr lang="es-ES" sz="3000" dirty="0" smtClean="0"/>
              <a:t>Entonces</a:t>
            </a:r>
            <a:r>
              <a:rPr lang="es-ES" sz="3000" dirty="0" smtClean="0"/>
              <a:t>, </a:t>
            </a:r>
            <a:r>
              <a:rPr lang="es-ES" sz="3000" dirty="0" smtClean="0"/>
              <a:t>el </a:t>
            </a:r>
            <a:r>
              <a:rPr lang="es-ES" sz="3000" dirty="0" smtClean="0"/>
              <a:t>pueblo </a:t>
            </a:r>
            <a:r>
              <a:rPr lang="es-ES" sz="3000" dirty="0" smtClean="0"/>
              <a:t>de </a:t>
            </a:r>
            <a:r>
              <a:rPr lang="es-ES" sz="3000" dirty="0" smtClean="0"/>
              <a:t>Israel se hunde en iniquidades debido a la inclinación al mal que hay en sus cuerpos, y se arrepiente. </a:t>
            </a:r>
            <a:endParaRPr lang="es-ES" sz="3000" dirty="0" smtClean="0"/>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Cada </a:t>
            </a:r>
            <a:r>
              <a:rPr lang="es-ES" dirty="0" smtClean="0"/>
              <a:t>año, Dios perdona sus iniquidades y renueva sus corazones para temerle, como está dicho: “Os daré un corazón nuevo” (Ezequiel 36:26). </a:t>
            </a:r>
            <a:endParaRPr lang="es-ES" dirty="0" smtClean="0"/>
          </a:p>
          <a:p>
            <a:pPr>
              <a:buNone/>
            </a:pPr>
            <a:r>
              <a:rPr lang="es-ES" dirty="0" smtClean="0"/>
              <a:t>Por </a:t>
            </a:r>
            <a:r>
              <a:rPr lang="es-ES" dirty="0" smtClean="0"/>
              <a:t>eso está escrito: “Temibles como estandartes</a:t>
            </a:r>
            <a:r>
              <a:rPr lang="es-ES" dirty="0" smtClean="0"/>
              <a:t>”.</a:t>
            </a:r>
          </a:p>
          <a:p>
            <a:pPr>
              <a:buNone/>
            </a:pP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b="1" dirty="0" smtClean="0">
                <a:solidFill>
                  <a:srgbClr val="FF0000"/>
                </a:solidFill>
              </a:rPr>
              <a:t>Santidad portátil</a:t>
            </a:r>
          </a:p>
          <a:p>
            <a:r>
              <a:rPr lang="es-ES" sz="2800" dirty="0" smtClean="0"/>
              <a:t>La santidad se deriva de los encuentros con Dios en el estudio de la Torá; no es intrínseco a lugares como el Monte Sinaí.</a:t>
            </a:r>
          </a:p>
          <a:p>
            <a:r>
              <a:rPr lang="es-ES" sz="2400" i="1" dirty="0" smtClean="0"/>
              <a:t>Basado en comentarios del Rabí Neal J. Loevinger</a:t>
            </a:r>
          </a:p>
          <a:p>
            <a:r>
              <a:rPr lang="es-ES" sz="2800" dirty="0" smtClean="0"/>
              <a:t>En el camino de salida de Egipto, Moisés se encuentra con su suegro, Yitró, quien también le trae a su esposa e hijos, quienes aparentemente han estado “de regreso a casa” en Madián durante los eventos de liberación. </a:t>
            </a: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100" dirty="0" smtClean="0"/>
              <a:t>Yitró ve que Moisés está asumiendo demasiado como líder del pueblo y le da consejos sobre cómo establecer una estructura organizativa comunitaria para que las disputas se puedan resolver de manera rápida y justa.</a:t>
            </a:r>
          </a:p>
          <a:p>
            <a:r>
              <a:rPr lang="es-ES" sz="3100" dirty="0" smtClean="0"/>
              <a:t>En el tercer mes de Egipto, Dios llama a Moisés y le dice que prepare al pueblo para una gran revelación en el Monte Sinaí.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Después de tres días, Dios se revela en la montaña, y con humo, relámpagos y toques de Shofar se pronuncian los Diez Mandamientos, a la vista de todo el pueblo en la base de la montaña.</a:t>
            </a:r>
          </a:p>
          <a:p>
            <a:r>
              <a:rPr lang="es-ES" sz="3000" b="1" i="1" dirty="0" smtClean="0"/>
              <a:t>Enfoquemos</a:t>
            </a:r>
            <a:r>
              <a:rPr lang="es-ES" sz="3000" dirty="0" smtClean="0"/>
              <a:t> "Y pondrás límites alrededor de [él] para el pueblo, diciendo: 'Cuidado con subir al monte o tocar su borde, porque la persona que toque el monte ciertamente morirá'.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Una mano no lo tocará, porque será apedreado o derribado. Ya sea un animal o una persona, no vivirán; al sonar prolongado del Shofar, podrán subir al monte” </a:t>
            </a:r>
            <a:r>
              <a:rPr lang="es-ES" sz="1800" b="1" dirty="0" smtClean="0"/>
              <a:t>(Éxodo 19:12-13).</a:t>
            </a:r>
            <a:endParaRPr lang="es-ES" b="1" dirty="0" smtClean="0"/>
          </a:p>
          <a:p>
            <a:r>
              <a:rPr lang="es-ES" b="1" i="1" dirty="0" smtClean="0"/>
              <a:t>Peshat</a:t>
            </a:r>
            <a:r>
              <a:rPr lang="es-ES" dirty="0" smtClean="0"/>
              <a:t> Antes de la entrega de la Torá, Dios le dice a Moisés que instruya al pueblo para que se prepare, tanto física como espiritualmente.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El Monte Sinaí se convierte en una especie de zona de santidad restringida, y cualquiera que se acerque prematuramente a la montaña sagrada morirá, ya sea por desobediencia o por la "energía de santidad" en esa área, no está claro.</a:t>
            </a:r>
          </a:p>
          <a:p>
            <a:r>
              <a:rPr lang="es-ES" dirty="0" smtClean="0"/>
              <a:t>La montaña se vuelve casi "radiactiva" con la Divinidad. </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gente debe tener mucho cuidado con un poder tan grande, tal como lo estaríamos con una fuente de energía eléctrica o térmica poderosa. </a:t>
            </a:r>
          </a:p>
          <a:p>
            <a:r>
              <a:rPr lang="es-ES" dirty="0" smtClean="0"/>
              <a:t>Aun así, después de la entrega de la Torá, esta energía Divina pasará, y luego la montaña se volverá como cualquier otra.</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b="1" i="1" dirty="0" smtClean="0"/>
              <a:t>Drash</a:t>
            </a:r>
            <a:r>
              <a:rPr lang="es-ES" dirty="0" smtClean="0"/>
              <a:t> Es difícil para aquellos de nosotros en el mundo moderno concebir que la “santidad” sea una presencia palpable, casi peligrosa, como parece presentarla la Biblia. </a:t>
            </a:r>
          </a:p>
          <a:p>
            <a:r>
              <a:rPr lang="es-ES" dirty="0" smtClean="0"/>
              <a:t>Comentando este pasaje, el rabino Meir Simjá HaKohén dice: (vivió en Rusia, murió en 1926; su comentario de la Torá se llama Mésec Jojmá) </a:t>
            </a: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El nos recuerda que los eventos extraordinarios no necesariamente hacen que un lugar sea intrínsecamente sagrado:</a:t>
            </a:r>
          </a:p>
          <a:p>
            <a:r>
              <a:rPr lang="es-ES" sz="2900" dirty="0" smtClean="0"/>
              <a:t>El Santo Bendito deseaba desarraigar de entre los israelitas cualquier remanente de pensamientos de adoración de ídolos, e implantar en sus corazones la fe fuerte de que nada en la Creación tiene una santidad especial excepto del Bendito, la Fuente y Manantial de la santidad en el cosmos.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3000" dirty="0" smtClean="0"/>
              <a:t>Esto fue para que los israelitas no cometieran un error y pensaran que debido a que el Monte Sinaí en sí mismo era sagrado, por eso se entregó la Torá en él. </a:t>
            </a:r>
          </a:p>
          <a:p>
            <a:r>
              <a:rPr lang="es-ES" sz="3000" dirty="0" smtClean="0"/>
              <a:t>[Así] se les dijo que inmediatamente después de recibir la Torá, cuando la Shejiná (presencia divina) partiera, la montaña sería como cualquier montaña común, con rebaños y manadas de ganado en ella. </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santidad de la montaña duraba solo cuando la Shejiná estaba sobre ella (Fuente: Itturei Torá).</a:t>
            </a:r>
          </a:p>
          <a:p>
            <a:r>
              <a:rPr lang="es-ES" dirty="0" smtClean="0"/>
              <a:t>El énfasis de Mésec Jojmá está en la última parte de nuestro versículo, donde se le dice a Moisés que los rebaños y las manadas volverán a pastar allí como lo harían en cualquier otra montaña;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Esta lectura implica que esto es bastante deliberado por parte de Dios, para educar a los israelitas, que acababan de dejar una sociedad que adoraba a los animales, las personas, los lugares, el sol y la luna. </a:t>
            </a:r>
          </a:p>
          <a:p>
            <a:r>
              <a:rPr lang="es-ES" dirty="0" smtClean="0"/>
              <a:t>Según Mésec Jojmá, Dios estaba preocupado, por así decirlo, de que los israelitas confundieran causa con efecto; </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Pensarían que solo en esta montaña especial se podría dar la Torá, ¡y por lo tanto podrían terminar reverenciando la montaña tanto como la Torá!</a:t>
            </a:r>
          </a:p>
          <a:p>
            <a:r>
              <a:rPr lang="es-ES" dirty="0" smtClean="0"/>
              <a:t>Más bien, la montaña es especial sólo cuando se convierte en un lugar donde lo Divino y los seres humanos se acercan;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Incluso si el Sinaí es un símbolo preeminente del encuentro con lo Divino en nuestra tradición, es solo porque es el símbolo preeminente de la Torá, que en sí misma es un “lugar de encuentro” para Dios y la gente.</a:t>
            </a:r>
          </a:p>
          <a:p>
            <a:r>
              <a:rPr lang="es-ES" dirty="0" smtClean="0"/>
              <a:t>Torá significa más que solo los cinco libros de Moisés;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La Torá en su sentido más amplio es esforzarse y luchar por Dios en las páginas de nuestros textos sagrados, que incluyen la Biblia, el Talmud, el Midrash, la filosofía, la halajá (ley judía), poesía, canciones, oraciones y más. </a:t>
            </a:r>
          </a:p>
          <a:p>
            <a:r>
              <a:rPr lang="es-ES" dirty="0" smtClean="0"/>
              <a:t>La Torá incluye los comentarios y la poesía que se escribe hoy: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Si un texto te hace detenerte, reducir la velocidad, pensar en tu vida de una manera nueva, te inspira a profundizar tus compromisos judíos, te conecta con la historia y la comunidad judías y te da una empujón hacia una vida judía más piadosa, yo lo llamaría Torá.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sz="2900" dirty="0" smtClean="0"/>
              <a:t>La Torá, para mí, es un texto valorado no solo por su antigüedad o su autoridad, sino también por el efecto que produce en el alma de una persona.</a:t>
            </a:r>
          </a:p>
          <a:p>
            <a:r>
              <a:rPr lang="es-ES" sz="2900" dirty="0" smtClean="0"/>
              <a:t>La Torá es portátil, vive en nuestras comunidades y sirve como vínculo entre generaciones; quizás es por eso que los antiguos rabinos vieron el estudio de la Torá, en lugar de las montañas sagradas, como el lugar donde los judíos van a encontrarse con el Santo.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Considere el siguiente pasaje del Talmud:</a:t>
            </a:r>
          </a:p>
          <a:p>
            <a:r>
              <a:rPr lang="es-ES" dirty="0" smtClean="0"/>
              <a:t>El rabino Halafta, de </a:t>
            </a:r>
            <a:r>
              <a:rPr lang="es-ES" dirty="0" err="1" smtClean="0"/>
              <a:t>K'far</a:t>
            </a:r>
            <a:r>
              <a:rPr lang="es-ES" dirty="0" smtClean="0"/>
              <a:t> </a:t>
            </a:r>
            <a:r>
              <a:rPr lang="es-ES" dirty="0" err="1" smtClean="0"/>
              <a:t>Hananiah</a:t>
            </a:r>
            <a:r>
              <a:rPr lang="es-ES" dirty="0" smtClean="0"/>
              <a:t>, enseñó: Cuando diez personas se sientan juntas y estudian Torá, la Shejiná se cierne sobre ellas, como está escrito: "Dios está presente en la asamblea divina". </a:t>
            </a:r>
            <a:r>
              <a:rPr lang="es-ES" sz="2000" b="1" dirty="0" smtClean="0"/>
              <a:t>(Salmos 82:1)</a:t>
            </a:r>
            <a:endParaRPr lang="es-ES" b="1" dirty="0" smtClean="0"/>
          </a:p>
          <a:p>
            <a:r>
              <a:rPr lang="es-ES" dirty="0" smtClean="0"/>
              <a:t>¿Dónde aprendemos que esto también se aplica a cinco? . . .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[Luego se traen textos de prueba para demostrar que la Shejiná está presente para cinco, tres y dos personas que están aprendiendo Torá].</a:t>
            </a:r>
          </a:p>
          <a:p>
            <a:r>
              <a:rPr lang="es-ES" dirty="0" smtClean="0"/>
              <a:t>¿De dónde aprendemos que esto se aplica incluso a una sola persona? Del verso: “En todo lugar donde haga que se mencione Mi Nombre, vendré a vosotros y os bendeciré”. </a:t>
            </a:r>
            <a:r>
              <a:rPr lang="es-ES" sz="2000" b="1" dirty="0" smtClean="0"/>
              <a:t>(Éxodo 20:24) (</a:t>
            </a:r>
            <a:r>
              <a:rPr lang="es-ES" sz="2000" b="1" dirty="0" err="1" smtClean="0"/>
              <a:t>Pirke</a:t>
            </a:r>
            <a:r>
              <a:rPr lang="es-ES" sz="2000" b="1" dirty="0" smtClean="0"/>
              <a:t> Avot 3:7)</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Entonces, tal vez podamos llevar la comprensión de Mésec Jojmá un paso más allá: la especialidad temporal del Monte Sinaí no solo vino del Santo, en lugar de algunas cualidades intrínsecas de la montaña, sino que incluso la santidad que fluyó de Dios lo hizo porque fue en ese lugar donde los israelitas aprendieron Torá por primera vez. </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A salvo del opresivo ejército egipcio, pudieron abrir sus corazones a la Torá, a la forma de vida divina, a la idea de que la vida humana es más que una mera existencia material.</a:t>
            </a:r>
          </a:p>
          <a:p>
            <a:r>
              <a:rPr lang="es-ES" dirty="0" smtClean="0"/>
              <a:t>En ese lugar, en ese momento, debido a su kavaná [intencionalidad espiritual], la gente pudo encontrar lo Divino.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Esto no quiere decir que no podamos experimentar asombro ante la belleza de la Creación en la cima de una montaña, ¡por supuesto que lo hacemos y deberíamos!, pero que la espiritualidad judía es portátil, y depende mucho más de la orientación del corazón que de la ubicación de los pies.</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Santidad portátil</a:t>
            </a:r>
          </a:p>
          <a:p>
            <a:r>
              <a:rPr lang="es-ES" dirty="0" smtClean="0"/>
              <a:t>Quizás el evento verdaderamente extraordinario que tuvo lugar en el Monte Sinaí no fue que lo Divino se reveló a los humanos, sino que los humanos recibieron con humilde asombro las enseñanzas monoteístas de la Torá, que a partir de ese momento desafiarían al pueblo judío a luchar por alturas espirituales cada vez mayores.</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p:txBody>
      </p:sp>
      <p:pic>
        <p:nvPicPr>
          <p:cNvPr id="2050" name="Picture 2"/>
          <p:cNvPicPr>
            <a:picLocks noChangeAspect="1" noChangeArrowheads="1"/>
          </p:cNvPicPr>
          <p:nvPr/>
        </p:nvPicPr>
        <p:blipFill>
          <a:blip r:embed="rId3"/>
          <a:srcRect/>
          <a:stretch>
            <a:fillRect/>
          </a:stretch>
        </p:blipFill>
        <p:spPr bwMode="auto">
          <a:xfrm>
            <a:off x="723900" y="538163"/>
            <a:ext cx="7696200" cy="5781675"/>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b="1" dirty="0" smtClean="0">
                <a:solidFill>
                  <a:srgbClr val="FF0000"/>
                </a:solidFill>
              </a:rPr>
              <a:t>SERAFINES</a:t>
            </a:r>
          </a:p>
          <a:p>
            <a:pPr marL="0" indent="0" algn="ctr">
              <a:buNone/>
            </a:pPr>
            <a:r>
              <a:rPr lang="es-ES" sz="2400" b="1" dirty="0" smtClean="0">
                <a:solidFill>
                  <a:srgbClr val="FF0000"/>
                </a:solidFill>
              </a:rPr>
              <a:t>La iniciación de Isaías como profeta.</a:t>
            </a:r>
            <a:endParaRPr lang="es-CO" sz="2400" b="1" dirty="0" smtClean="0">
              <a:solidFill>
                <a:srgbClr val="FF0000"/>
              </a:solidFill>
            </a:endParaRPr>
          </a:p>
          <a:p>
            <a:r>
              <a:rPr lang="es-ES" sz="2000" dirty="0" smtClean="0"/>
              <a:t>Haftará para Yitró- Isaías 6:1-13</a:t>
            </a:r>
          </a:p>
          <a:p>
            <a:r>
              <a:rPr lang="es-ES" sz="2900" dirty="0" smtClean="0"/>
              <a:t>En Parashat Yitró leemos acerca de la maravillosa revelación de Dios de la Torá. Los israelitas estaban asombrados al experimentar la presencia de Dios: “Todo el pueblo vio los truenos y los relámpagos, el sonido del cuerno y la montaña que humeaba; retrocedieron y se mantuvieron a distancia” </a:t>
            </a:r>
            <a:r>
              <a:rPr lang="es-ES" sz="2000" b="1" dirty="0" smtClean="0"/>
              <a:t>(Éxodo 20:15).</a:t>
            </a:r>
            <a:endParaRPr lang="es-ES" sz="2900" b="1" dirty="0" smtClean="0"/>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p>
          <a:p>
            <a:pPr marL="0" indent="0" algn="ctr">
              <a:buNone/>
            </a:pPr>
            <a:r>
              <a:rPr lang="es-ES" dirty="0" smtClean="0"/>
              <a:t>Apropiadamente, la selección de Haftará para esta porción vuelve a contar otro relato de una vívida revelación divina: la primera visión de Isaías, en la que fue investido como profeta de Israel.</a:t>
            </a:r>
          </a:p>
          <a:p>
            <a:r>
              <a:rPr lang="es-ES" dirty="0" smtClean="0"/>
              <a:t>En la visión de Isaías, Dios está sentado en un trono en lo alto, rodeado de sirvientes que son criaturas de seis alas.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p>
          <a:p>
            <a:pPr marL="0" indent="0" algn="ctr"/>
            <a:r>
              <a:rPr lang="es-ES" sz="2900" dirty="0" smtClean="0"/>
              <a:t>Estas criaturas, llamadas Serafines, claman unos a otros: “¡Santo, santo, santo! ¡El Señor de los Ejércitos! ¡Su presencia llena toda la tierra!” </a:t>
            </a:r>
            <a:r>
              <a:rPr lang="es-ES" sz="2000" b="1" dirty="0" smtClean="0"/>
              <a:t>(Isaías 6:3) </a:t>
            </a:r>
            <a:endParaRPr lang="es-ES" sz="2900" b="1" dirty="0" smtClean="0"/>
          </a:p>
          <a:p>
            <a:r>
              <a:rPr lang="es-ES" sz="2900" dirty="0" smtClean="0"/>
              <a:t>Este estribillo se ha incorporado a nuestra liturgia de la sinagoga, en la oración Kedushá.</a:t>
            </a:r>
          </a:p>
          <a:p>
            <a:r>
              <a:rPr lang="es-ES" sz="2900" dirty="0" smtClean="0"/>
              <a:t>Mientras los Serafines claman unos a otros, los postes de las puertas tiemblan y la casa de Dios se llena de humo.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Isaías está apropiadamente sorprendido y humillado: “¡Ay de mí! ¡Estoy perdido! Porque soy hombre de labios inmundos, y habito en medio de un pueblo de labios inmundos; sin embargo, mis propios ojos han visto al Rey, Señor de los ejércitos” </a:t>
            </a:r>
            <a:r>
              <a:rPr lang="es-ES" sz="2000" b="1" dirty="0" smtClean="0"/>
              <a:t>(6:5).</a:t>
            </a:r>
            <a:endParaRPr lang="es-ES" b="1" dirty="0" smtClean="0"/>
          </a:p>
          <a:p>
            <a:r>
              <a:rPr lang="es-ES" dirty="0" smtClean="0"/>
              <a:t>A pesar de las dudas de Isaías, su iniciación continúa.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Un Serafín toma un carbón y lo acerca a los labios de Isaías, declarando que con esta acción el pecado de Isaías es purgado. </a:t>
            </a:r>
          </a:p>
          <a:p>
            <a:r>
              <a:rPr lang="es-ES" dirty="0" smtClean="0"/>
              <a:t>Entonces Dios se dirige directamente a Isaías. </a:t>
            </a:r>
          </a:p>
          <a:p>
            <a:r>
              <a:rPr lang="es-ES" dirty="0" smtClean="0"/>
              <a:t>Dios pregunta: “¿A quién enviaré? ¿Quién irá por nosotros?" </a:t>
            </a:r>
          </a:p>
          <a:p>
            <a:r>
              <a:rPr lang="es-ES" dirty="0" smtClean="0"/>
              <a:t>Isaías se ofrece como voluntario: “Aquí estoy; envíame” </a:t>
            </a:r>
            <a:r>
              <a:rPr lang="es-ES" sz="2000" b="1" dirty="0" smtClean="0"/>
              <a:t>(6:8).</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b="1" i="1" dirty="0" smtClean="0"/>
              <a:t>La misión de Isaías </a:t>
            </a:r>
            <a:r>
              <a:rPr lang="es-ES" dirty="0" smtClean="0"/>
              <a:t>-Isaías se entera de que lo están enviando en una misión para decirle al pueblo de Israel sobre su próxima destrucción. Su destino es tan definitivo, de hecho, que se le dice que entorpezca sus mentes, tape sus oídos y selle sus ojos, para que no entiendan, oigan o vean, y luego intenten arrepentirse </a:t>
            </a:r>
            <a:r>
              <a:rPr lang="es-ES" sz="2000" b="1" dirty="0" smtClean="0"/>
              <a:t>(6:10).</a:t>
            </a:r>
            <a:endParaRPr lang="es-ES" b="1" dirty="0" smtClean="0"/>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La destrucción será completa, se le dice a Isaías. Las ciudades y las casas serán vaciadas de sus habitantes, y la tierra quedará completamente desierta </a:t>
            </a:r>
            <a:r>
              <a:rPr lang="es-ES" sz="2000" b="1" dirty="0" smtClean="0"/>
              <a:t>(6:11). </a:t>
            </a:r>
            <a:endParaRPr lang="es-ES" sz="3000" b="1" dirty="0" smtClean="0"/>
          </a:p>
          <a:p>
            <a:r>
              <a:rPr lang="es-ES" sz="3000" dirty="0" smtClean="0"/>
              <a:t>Pero no se debe perder toda esperanza. </a:t>
            </a:r>
          </a:p>
          <a:p>
            <a:r>
              <a:rPr lang="es-ES" sz="3000" dirty="0" smtClean="0"/>
              <a:t>Como encinas y robles, cuyos tocones viven incluso después de ser cortados, una décima parte del pueblo seguirá siendo una “simiente santa” </a:t>
            </a:r>
            <a:r>
              <a:rPr lang="es-ES" sz="2000" b="1" dirty="0" smtClean="0"/>
              <a:t>(6:13). </a:t>
            </a:r>
            <a:endParaRPr lang="es-ES" sz="3000" b="1" dirty="0" smtClean="0"/>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Esta ilusión, aunque abierta a interpretación, parece indicar que todo el pueblo será devastado, pero una décima parte sobrevivirá y regenerará a Israel.</a:t>
            </a:r>
          </a:p>
          <a:p>
            <a:r>
              <a:rPr lang="es-ES" dirty="0" smtClean="0"/>
              <a:t>Veamos qué nos dice Bereshit Rabá 1:3 </a:t>
            </a:r>
          </a:p>
          <a:p>
            <a:r>
              <a:rPr lang="es-ES" dirty="0" smtClean="0"/>
              <a:t>"En el principio Dios creó..." Rabí Tanjumá abrió [con el verso (Salmos 86:10),] "Porque eres grande y haces maravillas..." </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Tanjumá dijo: Mira una bolsa, si perforas un agujero en su costado con un alfiler, todo su aire sale de él. Mientras que la persona está hecha con todo tipo de huecos y agujeros, y su aire no sale de su cuerpo. </a:t>
            </a:r>
          </a:p>
          <a:p>
            <a:r>
              <a:rPr lang="es-ES" dirty="0" smtClean="0"/>
              <a:t>¿Quién podría hacer tal cosa? "....Tú, Dios, solo".  Ahora se pregunta, </a:t>
            </a:r>
          </a:p>
          <a:p>
            <a:r>
              <a:rPr lang="es-ES" dirty="0" smtClean="0"/>
              <a:t>¿Cuándo fueron creados los ángeles?</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Rabí Yohanán dijo: los ángeles fueron creados en el segundo día. Tal como dice (en Salmos 104:4), "Él puso las vigas de las cámaras superiores en el agua..." [creando el cielo en las aguas superiores que Dios hace en el segundo día] y luego está escrito, "Él hace de los vientos sus mensajeros (</a:t>
            </a:r>
            <a:r>
              <a:rPr lang="es-ES" b="1" i="1" dirty="0" smtClean="0"/>
              <a:t>malajim</a:t>
            </a:r>
            <a:r>
              <a:rPr lang="es-ES" dirty="0" smtClean="0"/>
              <a:t>, o, 'sus ángeles')".</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El rabino Janina dijo: los ángeles fueron creados en el quinto día, donde está escrito "y que el pájaro vuele (ye-</a:t>
            </a:r>
            <a:r>
              <a:rPr lang="es-ES" sz="2900" dirty="0" err="1" smtClean="0"/>
              <a:t>ofef</a:t>
            </a:r>
            <a:r>
              <a:rPr lang="es-ES" sz="2900" dirty="0" smtClean="0"/>
              <a:t>) por la tierra", y (en Isaías 6:2) está escrito, "y con dos [ alas] él (el ángel Seráfico) volaría (ye-</a:t>
            </a:r>
            <a:r>
              <a:rPr lang="es-ES" sz="2900" dirty="0" err="1" smtClean="0"/>
              <a:t>ofef</a:t>
            </a:r>
            <a:r>
              <a:rPr lang="es-ES" sz="2900" dirty="0" smtClean="0"/>
              <a:t>).“</a:t>
            </a:r>
          </a:p>
          <a:p>
            <a:r>
              <a:rPr lang="es-ES" sz="2900" dirty="0" smtClean="0"/>
              <a:t>Midrash Tanjumá, Kedoshim 6:1, dice: </a:t>
            </a:r>
          </a:p>
          <a:p>
            <a:r>
              <a:rPr lang="es-ES" sz="2900" dirty="0" smtClean="0"/>
              <a:t>Después de que mis amigos y yo lo alabamos, escuché a los ángeles ministradores, mientras lo alababan y decían (</a:t>
            </a:r>
            <a:r>
              <a:rPr lang="es-ES" sz="2900" dirty="0" err="1" smtClean="0"/>
              <a:t>ibid.</a:t>
            </a:r>
            <a:r>
              <a:rPr lang="es-ES" sz="2900" dirty="0" smtClean="0"/>
              <a:t>, cont.),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'Bendita sea la gloria del Señor desde Su lugar'”. </a:t>
            </a:r>
          </a:p>
          <a:p>
            <a:r>
              <a:rPr lang="es-ES" sz="3100" dirty="0" smtClean="0"/>
              <a:t>Debes saber que en el momento en que Moisés subió al Monte, oyó la voz de los ángeles alabando así. Él [entonces] descendió y enseñó a Israel que debían decir así a manera de susurro: “Bendito sea el nombre de Su gloriosa majestad por los siglos de los siglos”.</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R. Shmuel bar R. </a:t>
            </a:r>
            <a:r>
              <a:rPr lang="es-ES" sz="3000" dirty="0" err="1" smtClean="0"/>
              <a:t>Nahmani</a:t>
            </a:r>
            <a:r>
              <a:rPr lang="es-ES" sz="3000" dirty="0" smtClean="0"/>
              <a:t> dijo: “Mira lo que está escrito allí </a:t>
            </a:r>
            <a:r>
              <a:rPr lang="es-ES" sz="2000" b="1" dirty="0" smtClean="0"/>
              <a:t>(Ezequiel 1:25), </a:t>
            </a:r>
            <a:r>
              <a:rPr lang="es-ES" sz="3000" dirty="0" smtClean="0"/>
              <a:t>‘cuando se paraban, sus alas se caían’. </a:t>
            </a:r>
          </a:p>
          <a:p>
            <a:r>
              <a:rPr lang="es-ES" sz="3000" dirty="0" smtClean="0"/>
              <a:t>Quien escucha, ‘cuando estaban parados’, pensaría que estaban sentados arriba. Pero [de hecho] todo está de pie, como se dice </a:t>
            </a:r>
            <a:r>
              <a:rPr lang="es-ES" sz="2000" b="1" dirty="0" smtClean="0"/>
              <a:t>(</a:t>
            </a:r>
            <a:r>
              <a:rPr lang="es-ES" sz="2000" b="1" dirty="0" err="1" smtClean="0"/>
              <a:t>Is.</a:t>
            </a:r>
            <a:r>
              <a:rPr lang="es-ES" sz="2000" b="1" dirty="0" smtClean="0"/>
              <a:t> 6:2), </a:t>
            </a:r>
            <a:r>
              <a:rPr lang="es-ES" sz="3000" dirty="0" smtClean="0"/>
              <a:t>'Serafines de pie sobre Él.' Y también dice </a:t>
            </a:r>
            <a:r>
              <a:rPr lang="es-ES" sz="2000" b="1" dirty="0" smtClean="0"/>
              <a:t>(</a:t>
            </a:r>
            <a:r>
              <a:rPr lang="es-ES" sz="2000" b="1" dirty="0" err="1" smtClean="0"/>
              <a:t>Dan.</a:t>
            </a:r>
            <a:r>
              <a:rPr lang="es-ES" sz="2000" b="1" dirty="0" smtClean="0"/>
              <a:t> 7:16), </a:t>
            </a:r>
            <a:r>
              <a:rPr lang="es-ES" sz="3000" dirty="0" smtClean="0"/>
              <a:t>'Me acerqué a uno de los que estaban de pie'.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así también </a:t>
            </a:r>
            <a:r>
              <a:rPr lang="es-ES" sz="2000" b="1" dirty="0" smtClean="0"/>
              <a:t>(I Reyes 22:19), </a:t>
            </a:r>
            <a:r>
              <a:rPr lang="es-ES" sz="3000" dirty="0" smtClean="0"/>
              <a:t>'Vi al Señor sentado en Su trono y todo el ejército de los cielos estaba de pie sobre Él.' ¿Y cuál es el significado de 'en su posición, sus alas caídas?‘</a:t>
            </a:r>
          </a:p>
          <a:p>
            <a:r>
              <a:rPr lang="es-ES" sz="3000" dirty="0" smtClean="0"/>
              <a:t>Cuando </a:t>
            </a:r>
            <a:r>
              <a:rPr lang="es-ES" sz="3000" smtClean="0"/>
              <a:t>Israel alababa </a:t>
            </a:r>
            <a:r>
              <a:rPr lang="es-ES" sz="3000" dirty="0" smtClean="0"/>
              <a:t>a [Dios], las alas de los ángeles ministradores se cayeron, [lo que significa] que se detuvieron (se pusieron de pie) de decir alabanza, como dicen “alaban con sus alas”.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También dice </a:t>
            </a:r>
            <a:r>
              <a:rPr lang="es-ES" sz="2000" b="1" dirty="0" smtClean="0"/>
              <a:t>(en Job 38:7), </a:t>
            </a:r>
            <a:r>
              <a:rPr lang="es-ES" dirty="0" smtClean="0"/>
              <a:t>“Cuando las estrellas de la mañana (es decir, la simiente de Jacob) alababan juntas, todos los hijos de Dios (es decir, todos los ángeles) gritaban de alegría”.</a:t>
            </a:r>
          </a:p>
          <a:p>
            <a:r>
              <a:rPr lang="es-ES" dirty="0" smtClean="0"/>
              <a:t>R. Maní dijo: “Que la recitación del Shemá no sea trivial a tus ojos, porque contiene doscientas cuarenta y ocho palabras.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*El número incluye la respuesta después de la primera línea del Shemá (citada a continuación) más las tres palabras preliminares con las que uno precede al Shema cuando se reza en privado, es decir, El Mélej ne'eman ("Dios es un Rey fiel"). correspondiente al número de partes que hay en un ser humano; y de ellos [viene], ‘Bendito sea el nombre de Su gloriosa majestad por los siglos de los siglos’”</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*Esta bendición es la respuesta litúrgica a la primera línea del Shemá. </a:t>
            </a:r>
          </a:p>
          <a:p>
            <a:r>
              <a:rPr lang="es-ES" sz="2900" dirty="0" smtClean="0"/>
              <a:t>El Santo, bendito sea, dijo: “Si has guardado lo que es mío al recitarlo correctamente, yo también guardaré lo que es tuyo”. </a:t>
            </a:r>
          </a:p>
          <a:p>
            <a:r>
              <a:rPr lang="es-ES" sz="2900" dirty="0" smtClean="0"/>
              <a:t>Por lo tanto, David ofreció alabanza </a:t>
            </a:r>
            <a:r>
              <a:rPr lang="es-ES" sz="2000" b="1" dirty="0" smtClean="0"/>
              <a:t>(en Salmos 17:8)</a:t>
            </a:r>
            <a:r>
              <a:rPr lang="es-ES" sz="2900" dirty="0" smtClean="0"/>
              <a:t>, “Guárdame como a la pupila de un ojo”. El Santo, bendito sea, le dijo </a:t>
            </a:r>
            <a:r>
              <a:rPr lang="es-ES" sz="2000" b="1" dirty="0" smtClean="0"/>
              <a:t>(en Prov. 4:4): </a:t>
            </a:r>
            <a:r>
              <a:rPr lang="es-ES" sz="2900" dirty="0" smtClean="0"/>
              <a:t>“Guarda mis mandamientos y vivirás”.</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R. Simeón ben Halafta dijo: “¿A qué es comparable el asunto? A alguien que [vive] en Galilea y tiene una viña en Judea, mientras que alguien en Judea tiene una viña en Galilea. El que [vive] en Galilea va a Judea a cultivar su viña. El de Judea va a Galilea a cultivar su viña. Un día se encontraron, y uno le dijo al otro: ‘En vez de venir tú a mi casa, vigila lo que es mío en tu área; y yo velaré por lo que es tuyo en mi región.’” </a:t>
            </a: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Así dijo David (en Salmos 17:4): “Guárdame como a la pupila de un ojo”. El Santo, bendito sea, le dijo (en Prov. 4:4), “guarda Mis mandamientos y vivirás”. </a:t>
            </a:r>
          </a:p>
          <a:p>
            <a:r>
              <a:rPr lang="es-ES" sz="2900" dirty="0" smtClean="0"/>
              <a:t>De manera similar, el Santo, bendito sea, le dijo a Israel: “Guarda el mandamiento de recitar el Shemá por la mañana y por la noche, y yo te guardaré”. Así se declara (en Sal. 121:7), “Hashem te guardará de todo mal; Él guardará tu alma.”</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Deberías saber esto por tu cuenta. Ve lo que está escrito </a:t>
            </a:r>
            <a:r>
              <a:rPr lang="es-ES" sz="2000" b="1" dirty="0" smtClean="0"/>
              <a:t>(en Ezequiel 1:6): </a:t>
            </a:r>
            <a:r>
              <a:rPr lang="es-ES" sz="2900" dirty="0" smtClean="0"/>
              <a:t>“Cada uno tenía cuatro caras, y cada uno tenía cuatro alas”. Lo que está escrito allí </a:t>
            </a:r>
            <a:r>
              <a:rPr lang="es-ES" sz="2000" b="1" dirty="0" smtClean="0"/>
              <a:t>(en el v. 7), </a:t>
            </a:r>
            <a:r>
              <a:rPr lang="es-ES" sz="2900" dirty="0" smtClean="0"/>
              <a:t>“Y sus pies eran derechos, y la planta de sus pies era como la planta de un pie de becerro”. </a:t>
            </a:r>
          </a:p>
          <a:p>
            <a:r>
              <a:rPr lang="es-ES" sz="2900" dirty="0" smtClean="0"/>
              <a:t>Ahora bien, fue para la expiación de Israel que les añadió dos [más] alas. Así se afirma </a:t>
            </a:r>
            <a:r>
              <a:rPr lang="es-ES" sz="2000" b="1" dirty="0" smtClean="0"/>
              <a:t>(en </a:t>
            </a:r>
            <a:r>
              <a:rPr lang="es-ES" sz="2000" b="1" dirty="0" err="1" smtClean="0"/>
              <a:t>Is.</a:t>
            </a:r>
            <a:r>
              <a:rPr lang="es-ES" sz="2000" b="1" dirty="0" smtClean="0"/>
              <a:t> 6:2), </a:t>
            </a:r>
            <a:r>
              <a:rPr lang="es-ES" sz="2900" dirty="0" smtClean="0"/>
              <a:t>“[cada uno] de ellos tenía seis alas”.</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¿Por qué? Para que sus pies estuvieran cubiertos, porque se parecían al becerro. [Fue] para que, por así decirlo, Él no los viera y recordara el incidente del becerro. [Por lo tanto (en </a:t>
            </a:r>
            <a:r>
              <a:rPr lang="es-ES" sz="3000" dirty="0" err="1" smtClean="0"/>
              <a:t>Is.</a:t>
            </a:r>
            <a:r>
              <a:rPr lang="es-ES" sz="3000" dirty="0" smtClean="0"/>
              <a:t> 6:2, cont.),] “con dos cubrió sus pies”. </a:t>
            </a:r>
          </a:p>
          <a:p>
            <a:r>
              <a:rPr lang="es-ES" sz="3000" dirty="0" smtClean="0"/>
              <a:t>¿Y por qué todo esto? Simplemente para expiar a Israel. Este es el significado de (Sal. 103:3), “Quien perdona todos tus pecados”. </a:t>
            </a: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100" dirty="0" smtClean="0"/>
              <a:t>No tienes ave más grande que el águila, por lo que se convirtió en un rostro para el ángel viviente, como se dice </a:t>
            </a:r>
            <a:r>
              <a:rPr lang="es-ES" sz="2000" b="1" dirty="0" smtClean="0"/>
              <a:t>(en Ezequiel 1:10), </a:t>
            </a:r>
            <a:r>
              <a:rPr lang="es-ES" sz="3100" dirty="0" smtClean="0"/>
              <a:t>"y el rostro de un águila".</a:t>
            </a:r>
          </a:p>
          <a:p>
            <a:r>
              <a:rPr lang="es-ES" sz="3100" dirty="0" smtClean="0"/>
              <a:t>El más grande de los animales es el león, por lo que [también] se convirtió en un rostro para el ángel viviente, como se dice </a:t>
            </a:r>
            <a:r>
              <a:rPr lang="es-ES" sz="2000" b="1" dirty="0" smtClean="0"/>
              <a:t>(en Ezequiel 10:14), </a:t>
            </a:r>
            <a:r>
              <a:rPr lang="es-ES" sz="3100" dirty="0" smtClean="0"/>
              <a:t>"y el rostro de un león".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Y el toro es el más grande entre las bestias, de modo que le hizo rostro al ángel viviente, como dice </a:t>
            </a:r>
            <a:r>
              <a:rPr lang="es-ES" sz="2000" b="1" dirty="0" smtClean="0"/>
              <a:t>(Ezequiel 1:10), </a:t>
            </a:r>
            <a:r>
              <a:rPr lang="es-ES" sz="2900" dirty="0" smtClean="0"/>
              <a:t>“y rostro de toro a la izquierda”. (Ibíd.:) “Y el rostro de un humano”.</a:t>
            </a:r>
          </a:p>
          <a:p>
            <a:r>
              <a:rPr lang="es-ES" sz="2900" dirty="0" smtClean="0"/>
              <a:t>Pero por amor a Israel, el Santo, bendito sea, borró el toro y puso un querubín en su lugar. </a:t>
            </a:r>
          </a:p>
          <a:p>
            <a:r>
              <a:rPr lang="es-ES" sz="2900" dirty="0" smtClean="0"/>
              <a:t>Como encontrará que solo menciona un querubín allí, como se dice (en Ezequiel 10:14), "el rostro de uno era el rostro de un querubín".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3000" dirty="0" smtClean="0"/>
              <a:t>¿Y por qué todo esto? Para expiar a Israel. Ergo (en Sal. 103:3), “Quien perdona todos tus pecados”. ¿Por qué el Santo, bendito sea, quitó el becerro? Para que Israel fuera inocente ante Él.</a:t>
            </a:r>
          </a:p>
          <a:p>
            <a:r>
              <a:rPr lang="es-ES" sz="3000" dirty="0" smtClean="0"/>
              <a:t>Y no solo eso, sino que cuando alguien de Israel piensa en una transgresión o algo malo en su corazón, el Santo, bendito sea, no lo relaciona con un hecho para castigarlo por ello.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sz="2900" dirty="0" smtClean="0"/>
              <a:t>Por lo tanto, como dice David </a:t>
            </a:r>
            <a:r>
              <a:rPr lang="es-ES" sz="2000" b="1" dirty="0" smtClean="0"/>
              <a:t>(en el Salmo 66:18</a:t>
            </a:r>
            <a:r>
              <a:rPr lang="es-ES" sz="2900" dirty="0" smtClean="0"/>
              <a:t>): “Si yo hubiera percibido iniquidad en mi corazón, el Señor no me habría escuchado”. </a:t>
            </a:r>
          </a:p>
          <a:p>
            <a:r>
              <a:rPr lang="es-ES" sz="2900" dirty="0" smtClean="0"/>
              <a:t>Ahora bien, ¿qué oye el Santo, bendito sea? [Qué se piensa] cuando una persona se pone de pie para meditar en oración.</a:t>
            </a:r>
          </a:p>
          <a:p>
            <a:r>
              <a:rPr lang="es-ES" sz="2900" dirty="0" smtClean="0"/>
              <a:t>Así se declara (en Sal. 31:223) “verdaderamente Dios ha escuchado; Ha escuchado el sonido de mi oración”. </a:t>
            </a: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Y no sólo eso, sino que cuando dos personas se sientan y se ocupan de la Torá, el Santo, bendito sea Él, oye y escucha, como se dice (en </a:t>
            </a:r>
            <a:r>
              <a:rPr lang="es-ES" dirty="0" err="1" smtClean="0"/>
              <a:t>Mal.</a:t>
            </a:r>
            <a:r>
              <a:rPr lang="es-ES" dirty="0" smtClean="0"/>
              <a:t> 3:16), “Entonces los que temen al Señor hablan el uno al otro; el Señor ha oído y escuchado.”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ES" sz="1600" b="1" dirty="0" smtClean="0">
                <a:solidFill>
                  <a:srgbClr val="FF0000"/>
                </a:solidFill>
              </a:rPr>
              <a:t>SERAFINES </a:t>
            </a:r>
            <a:endParaRPr lang="es-CO" sz="1600" b="1" dirty="0" smtClean="0">
              <a:solidFill>
                <a:srgbClr val="FF0000"/>
              </a:solidFill>
            </a:endParaRPr>
          </a:p>
          <a:p>
            <a:r>
              <a:rPr lang="es-ES" dirty="0" smtClean="0"/>
              <a:t>El Santo, bendito sea, dijo: “A través del mérito de la Torá, cuando ustedes se ocupan de ella, oigo y escucho sus oraciones; pero en el futuro, antes de que [incluso] me llames, te responderé”. </a:t>
            </a:r>
          </a:p>
          <a:p>
            <a:r>
              <a:rPr lang="es-ES" dirty="0" smtClean="0"/>
              <a:t>Así se declara (en </a:t>
            </a:r>
            <a:r>
              <a:rPr lang="es-ES" dirty="0" err="1" smtClean="0"/>
              <a:t>Is.</a:t>
            </a:r>
            <a:r>
              <a:rPr lang="es-ES" dirty="0" smtClean="0"/>
              <a:t> 65:24): “Y sucederá que antes que clamen, yo responderé”.</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solidFill>
                  <a:srgbClr val="FF0000"/>
                </a:solidFill>
              </a:rPr>
              <a:t>Qué no es Bitajón?</a:t>
            </a:r>
          </a:p>
          <a:p>
            <a:r>
              <a:rPr lang="es-ES" dirty="0" smtClean="0"/>
              <a:t>Este año, un año Shemitá, por eso dedicamos este espacio a discutir el tema relacionado de Bitajón / poner la confianza en Hashem.</a:t>
            </a:r>
          </a:p>
          <a:p>
            <a:r>
              <a:rPr lang="es-ES" dirty="0" smtClean="0"/>
              <a:t>Como se discutió en semanas anteriores, R’ Avraham ben Ha’Rambam z”l (hijo de Maimónides; Egipto; 1186-1237) escribe que una persona con Bitajón sabe que es Hashem quien satisface sus necesidades.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Aunque el camino del mundo es que uno debe buscar su sustento, una persona con Bitajón sabe que sus esfuerzos no determinan el resultado; por lo tanto, busca un equilibrio adecuado entre trabajar, por un lado, y dedicarse al estudio de la Torá y las Mitzvot, por el otro.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R 'Avraham explica además que una persona con Bitajón no pierde su tiempo y esfuerzo persiguiendo lujos. </a:t>
            </a:r>
          </a:p>
          <a:p>
            <a:r>
              <a:rPr lang="es-ES" dirty="0" smtClean="0"/>
              <a:t>Él continúa:</a:t>
            </a:r>
          </a:p>
          <a:p>
            <a:r>
              <a:rPr lang="es-ES" dirty="0" smtClean="0"/>
              <a:t>Parte del desarrollo de Bitajón es ser honesto con uno mismo sobre las necesidades de uno versus los deseos de uno. </a:t>
            </a: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límite entre necesidades y deseos/lujos ciertamente cambia según el tamaño y la situación del hogar de cada persona. </a:t>
            </a:r>
          </a:p>
          <a:p>
            <a:r>
              <a:rPr lang="es-ES" dirty="0" smtClean="0"/>
              <a:t>Una persona a menudo necesita proporcionar a los miembros de su familia cosas que tal vez no busque para sí misma. </a:t>
            </a:r>
          </a:p>
          <a:p>
            <a:r>
              <a:rPr lang="es-ES" dirty="0" smtClean="0"/>
              <a:t>Del mismo modo, un rey necesita cosas que un plebeyo no necesita.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Así, el profeta Eliseo le preguntó a la mujer que había sido muy generosa con él (Melajim II 4:13): </a:t>
            </a:r>
          </a:p>
          <a:p>
            <a:r>
              <a:rPr lang="es-ES" dirty="0" smtClean="0"/>
              <a:t>“Tú nos has mostrado esta gran solicitud. ¿Qué se puede hacer por ti? ¿Se puede decir algo en tu nombre al rey o al comandante del ejército? y ella respondió: “Yo habito entre mi pueblo”; esas cosas no me importan.</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Además, escribe R 'Avraham, el límite entre las necesidades y los deseos/lujos cambia según la naturaleza y las experiencias de vida de cada persona. </a:t>
            </a:r>
          </a:p>
          <a:p>
            <a:r>
              <a:rPr lang="es-ES" dirty="0" smtClean="0"/>
              <a:t>No todo el mundo es capaz de vivir de pan seco y agua o de vestir ropas ordinarias; algunas personas realmente necesitan mejor comida y mejor ropa o casas.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punto a recordar es que Hashem conoce las necesidades de cada persona, y se puede contar con Él para satisfacer esas necesidades.</a:t>
            </a:r>
          </a:p>
          <a:p>
            <a:r>
              <a:rPr lang="es-ES" dirty="0" smtClean="0"/>
              <a:t>Por el contrario, no hay garantía de que Hashem proporcione todo lo que una persona quiere, incluso cuando una persona confía en que Hashem lo hará. </a:t>
            </a: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quien no conoce la diferencia entre sus necesidades legítimas y sus deseos, y busca lujos, convencido de que Hashem se los proporcionará porque tiene Bitajón, al final pensará que su Bitajón no fue recompensado. (Ha'maspik L'ovdei Hashem, cap. 8)</a:t>
            </a: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El padre de R’ Avraham, R’ Moshé ben Maimón z”l (Rambam; 1135-1204; España y Egipto), escribe: </a:t>
            </a:r>
          </a:p>
          <a:p>
            <a:r>
              <a:rPr lang="es-ES" dirty="0" smtClean="0"/>
              <a:t>Uno de los tipos de mal que la gente experimenta en la vida es el auto infligido. Esto incluye a las personas que están llenas de celos y angustia porque no tienen los lujos que tienen otras personas.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Como resultado, ponen en peligro su vida viajando en alta mar o poniéndose al servicio de un rey, todo para obtener lujos que no necesitan. </a:t>
            </a:r>
          </a:p>
          <a:p>
            <a:r>
              <a:rPr lang="es-ES" dirty="0" smtClean="0"/>
              <a:t>Luego, cuando encuentran problemas en el camino que eligieron, se quejan de la supuesta falta de justicia de Hashem. </a:t>
            </a:r>
          </a:p>
          <a:p>
            <a:r>
              <a:rPr lang="es-ES" dirty="0" smtClean="0"/>
              <a:t>Se preguntan: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Qué no es Bitajón?</a:t>
            </a:r>
          </a:p>
          <a:p>
            <a:r>
              <a:rPr lang="es-ES" dirty="0" smtClean="0"/>
              <a:t>¿Por qué Hashem no me ayuda a acumular riquezas para poder disfrutar de la vida? A veces, incluso llegan a la conclusión de que Hashem, Di-s no lo quiera, no es lo suficientemente poderoso para ayudarlos, y que Él no puede vencer a la naturaleza. Este no es el camino de aquellos que son piadosos y sabios. (Moré Nevuchim III 12)</a:t>
            </a: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000" i="1" dirty="0" smtClean="0"/>
              <a:t>Agradecimientos a Shlomo </a:t>
            </a:r>
            <a:r>
              <a:rPr lang="es-ES" sz="2000" i="1" dirty="0" err="1" smtClean="0"/>
              <a:t>Katz</a:t>
            </a:r>
            <a:r>
              <a:rPr lang="es-ES" sz="2000" i="1" dirty="0" smtClean="0"/>
              <a:t>.</a:t>
            </a:r>
          </a:p>
          <a:p>
            <a:r>
              <a:rPr lang="es-ES" sz="2800" dirty="0" smtClean="0"/>
              <a:t>Nuestra Parashá comienza con Yitró, el suegro de Moshe Rabenu, escuchando acerca de los milagros del Éxodo y la División del Mar y viniendo a unirse a Bnei Yisrael. </a:t>
            </a:r>
          </a:p>
          <a:p>
            <a:r>
              <a:rPr lang="es-ES" sz="2800" dirty="0" smtClean="0"/>
              <a:t>La Parashá luego relata que Hashem declara que el pueblo judío es Su "Am </a:t>
            </a:r>
            <a:r>
              <a:rPr lang="es-ES" sz="2800" dirty="0" err="1" smtClean="0"/>
              <a:t>Seguláh</a:t>
            </a:r>
            <a:r>
              <a:rPr lang="es-ES" sz="2800" dirty="0" smtClean="0"/>
              <a:t>" / "Pueblo elegido y preciado".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’Eliezer David </a:t>
            </a:r>
            <a:r>
              <a:rPr lang="es-ES" dirty="0" err="1" smtClean="0"/>
              <a:t>Gruenwald</a:t>
            </a:r>
            <a:r>
              <a:rPr lang="es-ES" dirty="0" smtClean="0"/>
              <a:t> z” l (1867-1928; rabino húngaro y Rosh Yeshivá) escribe: Moshé oró (</a:t>
            </a:r>
            <a:r>
              <a:rPr lang="es-ES" dirty="0" err="1" smtClean="0"/>
              <a:t>Shmot</a:t>
            </a:r>
            <a:r>
              <a:rPr lang="es-ES" dirty="0" smtClean="0"/>
              <a:t> 32:16): "¡Que yo y tu pueblo seamos distintos de todos los pueblos de la tierra!" </a:t>
            </a:r>
          </a:p>
          <a:p>
            <a:r>
              <a:rPr lang="es-ES" dirty="0" smtClean="0"/>
              <a:t>Nuestros Sabios explican que él estaba solicitando que Hashem descansara Su Shejiná solo en el Pueblo Judío.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’Moshe Sofer z"l (1762-1839; rabino y Rosh Yeshiva en </a:t>
            </a:r>
            <a:r>
              <a:rPr lang="es-ES" sz="3000" dirty="0" err="1" smtClean="0"/>
              <a:t>Pressburg</a:t>
            </a:r>
            <a:r>
              <a:rPr lang="es-ES" sz="3000" dirty="0" smtClean="0"/>
              <a:t>, Hungría, conocido como el “Jatam Sofer") explica que Moshé no hizo esto porque envidió a otras naciones la oportunidad de acercarse a Hashem, sino que Moshé temía que en el futuro existiera otra figura similar a Avraham Avinu y que sus descendientes reemplazarían a Bnei Yisrael como pueblo de Hashem si este último pecaba.</a:t>
            </a:r>
            <a:endParaRPr lang="en-US" sz="3000"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R ’</a:t>
            </a:r>
            <a:r>
              <a:rPr lang="es-ES" dirty="0" err="1" smtClean="0"/>
              <a:t>Gruenwald</a:t>
            </a:r>
            <a:r>
              <a:rPr lang="es-ES" dirty="0" smtClean="0"/>
              <a:t> continúa: Yitró reconoció a Hashem y abandonó la idolatría por su cuenta. </a:t>
            </a:r>
          </a:p>
          <a:p>
            <a:r>
              <a:rPr lang="es-ES" dirty="0" smtClean="0"/>
              <a:t>Pero, ¿qué lo obligó a dejar su hogar y unirse a Bnei Yisrael? Después de todo, ¡Hashem está en todas partes! La respuesta es que Yitró entendió que los Bnei Yisrael eran el único Pueblo Elegido.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podría convertirse y unirse a ellos, como puede hacerlo cualquier gentil, pero no hay un pueblo elegido paralelo o en lugar de ellos. </a:t>
            </a:r>
          </a:p>
          <a:p>
            <a:r>
              <a:rPr lang="es-ES" sz="3000" dirty="0" smtClean="0"/>
              <a:t>¿Cómo supo Yitró esto? Porque Hashem dividió el mar para Bnei Yisrael, un milagro que no fue necesario para castigar a los egipcios. </a:t>
            </a:r>
          </a:p>
          <a:p>
            <a:r>
              <a:rPr lang="es-ES" sz="3000" dirty="0" smtClean="0"/>
              <a:t>Fue puramente una expresión de amor por Bnei Yisrael. </a:t>
            </a:r>
            <a:r>
              <a:rPr lang="es-ES" sz="2400" b="1" dirty="0" smtClean="0"/>
              <a:t>(</a:t>
            </a:r>
            <a:r>
              <a:rPr lang="es-ES" sz="2400" b="1" dirty="0" err="1" smtClean="0"/>
              <a:t>Keren</a:t>
            </a:r>
            <a:r>
              <a:rPr lang="es-ES" sz="2400" b="1" dirty="0" smtClean="0"/>
              <a:t> </a:t>
            </a:r>
            <a:r>
              <a:rPr lang="es-ES" sz="2400" b="1" dirty="0" err="1" smtClean="0"/>
              <a:t>L'David</a:t>
            </a:r>
            <a:r>
              <a:rPr lang="es-ES" sz="2400" b="1" dirty="0" smtClean="0"/>
              <a:t>)</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i="1" dirty="0" smtClean="0"/>
              <a:t>"Moshe le contó a su suegro todo lo que Hashem le había hecho a Faraón y Egipto por el bien de Israel, todo el trabajo que les había sucedido en el camino, y que Hashem los había rescatado". </a:t>
            </a:r>
            <a:r>
              <a:rPr lang="es-ES" sz="2400" b="1" dirty="0" smtClean="0"/>
              <a:t>(18: 8)</a:t>
            </a:r>
            <a:endParaRPr lang="es-ES" b="1" dirty="0" smtClean="0"/>
          </a:p>
          <a:p>
            <a:r>
              <a:rPr lang="es-ES" dirty="0" smtClean="0"/>
              <a:t>R '</a:t>
            </a:r>
            <a:r>
              <a:rPr lang="es-ES" dirty="0" err="1" smtClean="0"/>
              <a:t>Meshulam</a:t>
            </a:r>
            <a:r>
              <a:rPr lang="es-ES" dirty="0" smtClean="0"/>
              <a:t> </a:t>
            </a:r>
            <a:r>
              <a:rPr lang="es-ES" dirty="0" err="1" smtClean="0"/>
              <a:t>Dovid</a:t>
            </a:r>
            <a:r>
              <a:rPr lang="es-ES" dirty="0" smtClean="0"/>
              <a:t> Soloveitchik z ”l (Rosh Yeshiva de </a:t>
            </a:r>
            <a:r>
              <a:rPr lang="es-ES" dirty="0" err="1" smtClean="0"/>
              <a:t>Brisk</a:t>
            </a:r>
            <a:r>
              <a:rPr lang="es-ES" dirty="0" smtClean="0"/>
              <a:t>-Yerushalayim; falleció el domingo pasado a la edad de 99 años)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dirty="0" smtClean="0"/>
              <a:t>explica en el nombre de su padre, R' Yitzchak </a:t>
            </a:r>
            <a:r>
              <a:rPr lang="es-ES" dirty="0" err="1" smtClean="0"/>
              <a:t>Ze'ev</a:t>
            </a:r>
            <a:r>
              <a:rPr lang="es-ES" dirty="0" smtClean="0"/>
              <a:t> Soloveitchik z” l (1886-1959; el "Brisker Rav"): </a:t>
            </a:r>
          </a:p>
          <a:p>
            <a:r>
              <a:rPr lang="es-ES" sz="3000" dirty="0" smtClean="0"/>
              <a:t>Cuando uno experimenta un milagro, está obligado a agradecer a Hashem y también a decirle a otros de la bondad de Hashem. (El Brisker Rav trajo pruebas de esto a partir de varios versículos en Tehilim.)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Por lo tanto, decimos en la penúltima bendición de Shemonéh Esré: "Te agradeceremos y relataremos Tus alabanzas".</a:t>
            </a:r>
          </a:p>
          <a:p>
            <a:r>
              <a:rPr lang="es-ES" sz="2900" dirty="0" smtClean="0"/>
              <a:t>Hasta ahora, continuó Brisker Rav, Moshe no tuvo la oportunidad de hablar con otros sobre la bondad de Hashem, porque todo Bnei Yisrael experimentó los milagros junto con él. Solo cuando llegó Yitró, hubo alguien con quien pudiera relatar los hechos.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’M.D. Soloveitchik agrega: Aunque el verso de apertura de nuestra Parashá dice que Yitró ya había escuchado lo que había sucedido, Moshe presumiblemente completó detalles que Yitró no sabía </a:t>
            </a:r>
            <a:r>
              <a:rPr lang="es-ES" sz="2400" b="1" dirty="0" smtClean="0"/>
              <a:t>(</a:t>
            </a:r>
            <a:r>
              <a:rPr lang="es-ES" sz="2400" b="1" dirty="0" err="1" smtClean="0"/>
              <a:t>Shiurei</a:t>
            </a:r>
            <a:r>
              <a:rPr lang="es-ES" sz="2400" b="1" dirty="0" smtClean="0"/>
              <a:t> </a:t>
            </a:r>
            <a:r>
              <a:rPr lang="es-ES" sz="2400" b="1" dirty="0" err="1" smtClean="0"/>
              <a:t>Rabbeinu</a:t>
            </a:r>
            <a:r>
              <a:rPr lang="es-ES" sz="2400" b="1" dirty="0" smtClean="0"/>
              <a:t> </a:t>
            </a:r>
            <a:r>
              <a:rPr lang="es-ES" sz="2400" b="1" dirty="0" err="1" smtClean="0"/>
              <a:t>Meshulam</a:t>
            </a:r>
            <a:r>
              <a:rPr lang="es-ES" sz="2400" b="1" dirty="0" smtClean="0"/>
              <a:t> </a:t>
            </a:r>
            <a:r>
              <a:rPr lang="es-ES" sz="2400" b="1" dirty="0" err="1" smtClean="0"/>
              <a:t>Dovid</a:t>
            </a:r>
            <a:r>
              <a:rPr lang="es-ES" sz="2400" b="1" dirty="0" smtClean="0"/>
              <a:t> </a:t>
            </a:r>
            <a:r>
              <a:rPr lang="es-ES" sz="2400" b="1" dirty="0" err="1" smtClean="0"/>
              <a:t>Ha’Levi</a:t>
            </a:r>
            <a:r>
              <a:rPr lang="es-ES" sz="2400" b="1" dirty="0" smtClean="0"/>
              <a:t> p.253)</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"¡Ahora sé que Hashem es el más grande de todos los dioses, por la misma manera en que los egipcios habían conspirado contra ellos!" </a:t>
            </a:r>
            <a:r>
              <a:rPr lang="es-ES" sz="2400" b="1" dirty="0" smtClean="0"/>
              <a:t>(18:11)</a:t>
            </a:r>
            <a:endParaRPr lang="es-ES" sz="3000" b="1" dirty="0" smtClean="0"/>
          </a:p>
          <a:p>
            <a:r>
              <a:rPr lang="es-ES" sz="3000" dirty="0" smtClean="0"/>
              <a:t>Rashí </a:t>
            </a:r>
            <a:r>
              <a:rPr lang="es-ES" sz="3000" dirty="0" err="1" smtClean="0"/>
              <a:t>z”l</a:t>
            </a:r>
            <a:r>
              <a:rPr lang="es-ES" sz="3000" dirty="0" smtClean="0"/>
              <a:t> escribe:“ Comprendan esto como lo hace el Targum [Onkelos]: porque precisamente por aquello con lo que los egipcios pensaban dañar a Israel, ellos mismos fueron dañados ”.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R 'Shmuel Yaakov </a:t>
            </a:r>
            <a:r>
              <a:rPr lang="es-ES" sz="3000" dirty="0" err="1" smtClean="0"/>
              <a:t>Borenstein</a:t>
            </a:r>
            <a:r>
              <a:rPr lang="es-ES" sz="3000" dirty="0" smtClean="0"/>
              <a:t> z ”l (1946-2017; Rosh Yeshiva de Yeshivat Kiryat </a:t>
            </a:r>
            <a:r>
              <a:rPr lang="es-ES" sz="3000" dirty="0" err="1" smtClean="0"/>
              <a:t>Melej</a:t>
            </a:r>
            <a:r>
              <a:rPr lang="es-ES" sz="3000" dirty="0" smtClean="0"/>
              <a:t> en Bnei </a:t>
            </a:r>
            <a:r>
              <a:rPr lang="es-ES" sz="3000" dirty="0" err="1" smtClean="0"/>
              <a:t>Brak</a:t>
            </a:r>
            <a:r>
              <a:rPr lang="es-ES" sz="3000" dirty="0" smtClean="0"/>
              <a:t>, Israel) escribe: Un noble ruso una vez le pidió a R' Itzjak de Volozhin z” l (Bielorrusia; murió 1849) que explicara los versos </a:t>
            </a:r>
            <a:r>
              <a:rPr lang="es-ES" sz="2400" b="1" dirty="0" smtClean="0"/>
              <a:t>(Tehilim 117: 1-2)</a:t>
            </a:r>
            <a:r>
              <a:rPr lang="es-ES" sz="3000" dirty="0" smtClean="0"/>
              <a:t>, </a:t>
            </a:r>
            <a:r>
              <a:rPr lang="es-ES" sz="3000" i="1" dirty="0" smtClean="0"/>
              <a:t>“Alabad a Hashem, todas las naciones; alabadle, todos los estados. Porque su bondad nos ha abrumado. . ."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dirty="0" smtClean="0"/>
              <a:t>"¿Debido a que la bondad de Hashem ha abrumado al pueblo judío, las naciones gentiles deberían alabarlo?" preguntó el noble.</a:t>
            </a:r>
          </a:p>
          <a:p>
            <a:r>
              <a:rPr lang="es-ES" sz="2900" dirty="0" smtClean="0"/>
              <a:t>R ’Itzjak respondió:“ El pueblo judío no sabe lo que está conspirando contra nosotros en Petersburgo [el nombre judío de la capital rusa en ese momento] porque, antes de que usted tenga la oportunidad de llevar a cabo sus planes, Hashem anula sus planes. </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¡Solo ustedes, los gentiles, saben lo amable que es Hashem con el pueblo judío! “</a:t>
            </a:r>
          </a:p>
          <a:p>
            <a:r>
              <a:rPr lang="es-ES" sz="2800" dirty="0" smtClean="0"/>
              <a:t>R ’</a:t>
            </a:r>
            <a:r>
              <a:rPr lang="es-ES" sz="2800" dirty="0" err="1" smtClean="0"/>
              <a:t>Borenstein</a:t>
            </a:r>
            <a:r>
              <a:rPr lang="es-ES" sz="2800" dirty="0" smtClean="0"/>
              <a:t> continúa: La Guemará </a:t>
            </a:r>
            <a:r>
              <a:rPr lang="es-ES" sz="2000" b="1" dirty="0" smtClean="0"/>
              <a:t>(</a:t>
            </a:r>
            <a:r>
              <a:rPr lang="es-ES" sz="2000" b="1" dirty="0" err="1" smtClean="0"/>
              <a:t>Sotah</a:t>
            </a:r>
            <a:r>
              <a:rPr lang="es-ES" sz="2000" b="1" dirty="0" smtClean="0"/>
              <a:t> 11a) </a:t>
            </a:r>
            <a:r>
              <a:rPr lang="es-ES" sz="2800" dirty="0" smtClean="0"/>
              <a:t>relata que Yitró fue asesor del faraón al comienzo de la subyugación de Bnei Yisrael, hasta que huyó en protesta. Como tal, Yitró sabía de conspiraciones contra Bnei Yisrael de las cuales los mismos Bnei Yisrael no estaban al tanto, porque Hashem frustró esos complots antes de que se llevaran a cabo.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Estos otros esquemas se mencionan en las palabras </a:t>
            </a:r>
            <a:r>
              <a:rPr lang="es-ES" sz="2400" b="1" dirty="0" smtClean="0"/>
              <a:t>(</a:t>
            </a:r>
            <a:r>
              <a:rPr lang="es-ES" sz="2400" b="1" dirty="0" err="1" smtClean="0"/>
              <a:t>Shmot</a:t>
            </a:r>
            <a:r>
              <a:rPr lang="es-ES" sz="2400" b="1" dirty="0" smtClean="0"/>
              <a:t> 1:10), </a:t>
            </a:r>
            <a:r>
              <a:rPr lang="es-ES" sz="3000" i="1" dirty="0" smtClean="0"/>
              <a:t>"Ven, seamos más listos que ellos"</a:t>
            </a:r>
            <a:r>
              <a:rPr lang="es-ES" sz="3000" dirty="0" smtClean="0"/>
              <a:t>, y fueron incluso peores que los complots que tuvieron éxito. A eso se refería Yitró cuando dijo: </a:t>
            </a:r>
            <a:r>
              <a:rPr lang="es-ES" sz="3000" i="1" dirty="0" smtClean="0"/>
              <a:t>"¡Ahora sé que Hashem es el más grande de todos los dioses, porque [los egipcios fueron castigados] de la misma manera en que los egipcios habían conspirado contra ellos!" </a:t>
            </a:r>
            <a:r>
              <a:rPr lang="es-ES" sz="2400" b="1" dirty="0" smtClean="0"/>
              <a:t>(</a:t>
            </a:r>
            <a:r>
              <a:rPr lang="es-ES" sz="2400" b="1" dirty="0" err="1" smtClean="0"/>
              <a:t>Haggadah</a:t>
            </a:r>
            <a:r>
              <a:rPr lang="es-ES" sz="2400" b="1" dirty="0" smtClean="0"/>
              <a:t> Shel </a:t>
            </a:r>
            <a:r>
              <a:rPr lang="es-ES" sz="2400" b="1" dirty="0" err="1" smtClean="0"/>
              <a:t>Pesach</a:t>
            </a:r>
            <a:r>
              <a:rPr lang="es-ES" sz="2400" b="1" dirty="0" smtClean="0"/>
              <a:t> </a:t>
            </a:r>
            <a:r>
              <a:rPr lang="es-ES" sz="2400" b="1" dirty="0" err="1" smtClean="0"/>
              <a:t>Zot</a:t>
            </a:r>
            <a:r>
              <a:rPr lang="es-ES" sz="2400" b="1" dirty="0" smtClean="0"/>
              <a:t> </a:t>
            </a:r>
            <a:r>
              <a:rPr lang="es-ES" sz="2400" b="1" dirty="0" err="1" smtClean="0"/>
              <a:t>L’Yaakov</a:t>
            </a:r>
            <a:r>
              <a:rPr lang="es-ES" sz="2400" b="1" dirty="0" smtClean="0"/>
              <a:t> p.105)</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900" i="1" dirty="0" smtClean="0"/>
              <a:t>“</a:t>
            </a:r>
            <a:r>
              <a:rPr lang="es-ES" sz="2900" i="1" dirty="0" err="1" smtClean="0"/>
              <a:t>Anoji</a:t>
            </a:r>
            <a:r>
              <a:rPr lang="es-ES" sz="2900" i="1" dirty="0" smtClean="0"/>
              <a:t> / Yo soy Hashem, tu Elokim. . . "</a:t>
            </a:r>
            <a:r>
              <a:rPr lang="es-ES" sz="2900" dirty="0" smtClean="0"/>
              <a:t> (20: 2)</a:t>
            </a:r>
          </a:p>
          <a:p>
            <a:r>
              <a:rPr lang="es-ES" sz="2900" dirty="0" smtClean="0"/>
              <a:t>¿Por qué Hashem usó la palabra “</a:t>
            </a:r>
            <a:r>
              <a:rPr lang="es-ES" sz="2900" b="1" dirty="0" err="1" smtClean="0"/>
              <a:t>Anoji</a:t>
            </a:r>
            <a:r>
              <a:rPr lang="es-ES" sz="2900" dirty="0" smtClean="0"/>
              <a:t>” en lugar de la más común “</a:t>
            </a:r>
            <a:r>
              <a:rPr lang="es-ES" sz="2900" b="1" dirty="0" smtClean="0"/>
              <a:t>Aní</a:t>
            </a:r>
            <a:r>
              <a:rPr lang="es-ES" sz="2900" dirty="0" smtClean="0"/>
              <a:t>” (ambas significan “yo”)?</a:t>
            </a:r>
          </a:p>
          <a:p>
            <a:r>
              <a:rPr lang="es-ES" sz="2900" dirty="0" smtClean="0"/>
              <a:t>R ’Mordejai </a:t>
            </a:r>
            <a:r>
              <a:rPr lang="es-ES" sz="2900" dirty="0" err="1" smtClean="0"/>
              <a:t>Neugroschl</a:t>
            </a:r>
            <a:r>
              <a:rPr lang="es-ES" sz="2900" dirty="0" smtClean="0"/>
              <a:t> </a:t>
            </a:r>
            <a:r>
              <a:rPr lang="es-ES" sz="2900" dirty="0" err="1" smtClean="0"/>
              <a:t>shlita</a:t>
            </a:r>
            <a:r>
              <a:rPr lang="es-ES" sz="2900" dirty="0" smtClean="0"/>
              <a:t> escribe: La palabra hebrea" </a:t>
            </a:r>
            <a:r>
              <a:rPr lang="es-ES" sz="2900" dirty="0" err="1" smtClean="0"/>
              <a:t>Anaj</a:t>
            </a:r>
            <a:r>
              <a:rPr lang="es-ES" sz="2900" dirty="0" smtClean="0"/>
              <a:t> "significa una plomada o nivel. Por lo tanto, la primera palabra del Aseret </a:t>
            </a:r>
            <a:r>
              <a:rPr lang="es-ES" sz="2900" dirty="0" err="1" smtClean="0"/>
              <a:t>Ha’dibrot</a:t>
            </a:r>
            <a:r>
              <a:rPr lang="es-ES" sz="2900" dirty="0" smtClean="0"/>
              <a:t> nos enseña que la Torá es la herramienta mediante la cual podemos saber si estamos en un camino recto. </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Por el contrario, si la única "plomada" de una persona, su único marco de referencia, es su propio sentido del bien y del mal, terminará desorientado, como un piloto con vértigo. </a:t>
            </a:r>
            <a:r>
              <a:rPr lang="es-ES" sz="2400" b="1" dirty="0" smtClean="0"/>
              <a:t>(</a:t>
            </a:r>
            <a:r>
              <a:rPr lang="es-ES" sz="2400" b="1" dirty="0" err="1" smtClean="0"/>
              <a:t>Mi’darchei</a:t>
            </a:r>
            <a:r>
              <a:rPr lang="es-ES" sz="2400" b="1" dirty="0" smtClean="0"/>
              <a:t> </a:t>
            </a:r>
            <a:r>
              <a:rPr lang="es-ES" sz="2400" b="1" dirty="0" err="1" smtClean="0"/>
              <a:t>Ha’lev</a:t>
            </a:r>
            <a:r>
              <a:rPr lang="es-ES" sz="2400" b="1" dirty="0" smtClean="0"/>
              <a:t> </a:t>
            </a:r>
            <a:r>
              <a:rPr lang="es-ES" sz="2400" b="1" dirty="0" err="1" smtClean="0"/>
              <a:t>Ha’yehudi</a:t>
            </a:r>
            <a:r>
              <a:rPr lang="es-ES" sz="2400" b="1" dirty="0" smtClean="0"/>
              <a:t> p. 9)</a:t>
            </a:r>
          </a:p>
          <a:p>
            <a:r>
              <a:rPr lang="es-ES" sz="2800" i="1" dirty="0" smtClean="0"/>
              <a:t>"Moshé dijo a la gente: 'No temáis, porque para ponerte a prueba ha venido Elokim, para que el temor de Él sea en vuestros rostros, para que no pequéis'". </a:t>
            </a:r>
            <a:r>
              <a:rPr lang="es-ES" sz="2000" b="1" dirty="0" smtClean="0"/>
              <a:t>(20:16)</a:t>
            </a:r>
            <a:endParaRPr lang="es-ES" sz="2800" b="1" dirty="0" smtClean="0"/>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2800" dirty="0" smtClean="0"/>
              <a:t>R ’Moshe ben </a:t>
            </a:r>
            <a:r>
              <a:rPr lang="es-ES" sz="2800" dirty="0" err="1" smtClean="0"/>
              <a:t>Maimon</a:t>
            </a:r>
            <a:r>
              <a:rPr lang="es-ES" sz="2800" dirty="0" smtClean="0"/>
              <a:t> z"l (Rambam; 1135-1204; España y Egipto) escribe: Sepa que cualquier prueba a la que se hace referencia en la Torá tiene como objetivo informar a la gente cómo deben actuar o qué deben pensar. </a:t>
            </a:r>
          </a:p>
          <a:p>
            <a:r>
              <a:rPr lang="es-ES" sz="2800" dirty="0" smtClean="0"/>
              <a:t>Cuando la prueba implica realizar una acción específica, el objetivo no es la acción en sí, sino más bien proporcionar un ejemplo que otros puedan seguir. .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Él continúa: Cuando nuestro versículo dice que Hashem se apareció a Bnei Israel para probarlos, está relacionado con el versículo </a:t>
            </a:r>
            <a:r>
              <a:rPr lang="es-ES" sz="2400" b="1" dirty="0" smtClean="0"/>
              <a:t>(Devarim 13: 4), </a:t>
            </a:r>
            <a:r>
              <a:rPr lang="es-ES" sz="3000" i="1" dirty="0" smtClean="0"/>
              <a:t>“No escuches las palabras de ese [falso] profeta o de ese soñador de un sueño, porque Hashem, tu Elokim, te está poniendo a prueba para saber si amas a Hashem, tu Elokim, con todo tu corazón y con toda tu alma”.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otras palabras, la gran revelación que presenció en Har Sinaí tenía la intención de fortalecerlo con la verdad, de modo que si Hashem más tarde lo prueba con un falso profeta que niega nuestras creencias, tendrá la fuerza para mantenerse firme. </a:t>
            </a:r>
            <a:r>
              <a:rPr lang="es-ES" sz="2000" b="1" dirty="0" smtClean="0"/>
              <a:t>(</a:t>
            </a:r>
            <a:r>
              <a:rPr lang="es-ES" sz="2000" b="1" dirty="0" err="1" smtClean="0"/>
              <a:t>Moreh</a:t>
            </a:r>
            <a:r>
              <a:rPr lang="es-ES" sz="2000" b="1" dirty="0" smtClean="0"/>
              <a:t> Nevuchim 3:24)</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i="1" dirty="0" smtClean="0"/>
              <a:t>"En todo lugar donde mencione Mi Nombre, vendré a ustedes y los bendeciré". </a:t>
            </a:r>
            <a:r>
              <a:rPr lang="es-ES" sz="2400" b="1" dirty="0" smtClean="0"/>
              <a:t>(20:21)</a:t>
            </a:r>
            <a:endParaRPr lang="es-ES" sz="3000" b="1" dirty="0" smtClean="0"/>
          </a:p>
          <a:p>
            <a:r>
              <a:rPr lang="es-ES" sz="3000" dirty="0" smtClean="0"/>
              <a:t>R ’Jaim de Volozhin z” l (Bielorrusia; 1749-1821) pregunta: ¿No debería haber dicho el versículo: “En todo lugar donde mencionen Mi Nombre, vendré a ustedes y los bendeciré”?</a:t>
            </a:r>
          </a:p>
          <a:p>
            <a:r>
              <a:rPr lang="es-ES" sz="3000" dirty="0" smtClean="0"/>
              <a:t>Él explica: Leemos en </a:t>
            </a:r>
            <a:r>
              <a:rPr lang="es-ES" sz="3000" b="1" dirty="0" smtClean="0"/>
              <a:t>Iyov</a:t>
            </a:r>
            <a:r>
              <a:rPr lang="es-ES" sz="3000" dirty="0" smtClean="0"/>
              <a:t> </a:t>
            </a:r>
            <a:r>
              <a:rPr lang="es-ES" sz="2400" b="1" dirty="0" smtClean="0"/>
              <a:t>(41: 3), </a:t>
            </a:r>
            <a:r>
              <a:rPr lang="es-ES" sz="3000" i="1" dirty="0" smtClean="0"/>
              <a:t>"¿Quién vino antes que yo para que le pagara?" </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En realidad, es Hashem quien nos da la capacidad de estudiar Torá y realizar Mitzvot. </a:t>
            </a:r>
          </a:p>
          <a:p>
            <a:r>
              <a:rPr lang="es-ES" sz="3000" dirty="0" smtClean="0"/>
              <a:t>Por lo tanto, ¡no tiene la obligación de recompensarnos! </a:t>
            </a:r>
          </a:p>
          <a:p>
            <a:r>
              <a:rPr lang="es-ES" sz="3000" dirty="0" smtClean="0"/>
              <a:t>Sin embargo, en Su bondad, Él nos paga por nuestras Mitzvot.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ES" sz="3000" dirty="0" smtClean="0"/>
              <a:t>De manera similar, cuando oramos a Hashem en el sitio de Mizbeaj (el tema de nuestro verso), es posible solo porque Él nos permite hacerlo; es como si fuera Él quien menciona Su Nombre. Sin embargo, vendrá a nosotros y nos bendecirá. </a:t>
            </a:r>
            <a:r>
              <a:rPr lang="es-ES" sz="2400" b="1" dirty="0" smtClean="0"/>
              <a:t>(Ruaj Jaim 3: 6)</a:t>
            </a:r>
            <a:endParaRPr lang="en-US" sz="3000" b="1" dirty="0"/>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p>
          <a:p>
            <a:pPr marL="0" indent="0" algn="ctr">
              <a:buNone/>
            </a:pPr>
            <a:r>
              <a:rPr lang="en-US" sz="2400" b="1" dirty="0" smtClean="0"/>
              <a:t>Fuentes: R. </a:t>
            </a:r>
            <a:r>
              <a:rPr lang="en-US" sz="2400" b="1" dirty="0" err="1" smtClean="0"/>
              <a:t>Imanuel</a:t>
            </a:r>
            <a:r>
              <a:rPr lang="en-US" sz="2400" b="1" dirty="0" smtClean="0"/>
              <a:t> Bernstein y R. </a:t>
            </a:r>
            <a:r>
              <a:rPr lang="en-US" sz="2400" b="1" dirty="0" err="1" smtClean="0"/>
              <a:t>Shafier</a:t>
            </a:r>
            <a:endParaRPr lang="es-CO" sz="2400" b="1" dirty="0" smtClean="0"/>
          </a:p>
          <a:p>
            <a:r>
              <a:rPr lang="es-ES" dirty="0" smtClean="0"/>
              <a:t>En el centro de nuestra parashá se encuentra la Revelación en el Sinaí y los Aseret </a:t>
            </a:r>
            <a:r>
              <a:rPr lang="es-ES" dirty="0" err="1" smtClean="0"/>
              <a:t>Hadibrot</a:t>
            </a:r>
            <a:r>
              <a:rPr lang="es-ES" dirty="0" smtClean="0"/>
              <a:t>, los Diez Mandamientos, que Hashem nos presentó en esa ocasión. </a:t>
            </a:r>
          </a:p>
          <a:p>
            <a:r>
              <a:rPr lang="es-ES" dirty="0" smtClean="0"/>
              <a:t>El décimo de los mandamientos es: Lo Tajmod: no codicies la casa, la esposa de tu prójimo, etc. </a:t>
            </a:r>
            <a:endParaRPr lang="en-US"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Ibn Ezra se hace una interesante pregunta: </a:t>
            </a:r>
          </a:p>
          <a:p>
            <a:r>
              <a:rPr lang="es-ES" dirty="0" smtClean="0"/>
              <a:t>¿Cómo puede la Torá decirme que no desee algo? </a:t>
            </a:r>
          </a:p>
          <a:p>
            <a:r>
              <a:rPr lang="es-ES" dirty="0" smtClean="0"/>
              <a:t>Si mi vecino tiene una bonita casa o esposa, etc., ¡es natural para mí desearlos! </a:t>
            </a:r>
          </a:p>
          <a:p>
            <a:r>
              <a:rPr lang="es-ES" dirty="0" smtClean="0"/>
              <a:t>Por supuesto, en términos de actuar sobre este pensamiento, la Torá puede instruirme para que no le quite estos artículos,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pero el pensamiento en sí está seguramente en un reino que está más allá del control de una persona, ¿no?</a:t>
            </a:r>
          </a:p>
          <a:p>
            <a:r>
              <a:rPr lang="es-ES" dirty="0" smtClean="0"/>
              <a:t>Muchas de las cosas que pensamos o sentimos están determinadas por la forma en que las vemos. </a:t>
            </a:r>
          </a:p>
          <a:p>
            <a:r>
              <a:rPr lang="es-ES" dirty="0" smtClean="0"/>
              <a:t>Tomemos como parábola a un aldeano común que ve a una bella princesa;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él puede admirar su belleza, pero la idea de "me gustaría para mí" ni siquiera se le pasa por la cabeza. </a:t>
            </a:r>
          </a:p>
          <a:p>
            <a:r>
              <a:rPr lang="es-ES" dirty="0" smtClean="0"/>
              <a:t>Por qué no? Porque le queda claro que nunca podría suceder. </a:t>
            </a:r>
          </a:p>
          <a:p>
            <a:r>
              <a:rPr lang="es-ES" dirty="0" smtClean="0"/>
              <a:t>Vemos que la visión de las cosas puede evitar que incluso un pensamiento entre en su mente.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Del mismo modo, dice Ibn Ezra, si es fundamentalmente claro para una persona que lo que su prójimo tiene es lo que el Cielo les ha ordenado, lo que significa que Hashem ha decidido que es para ellos y no para él, la noción de obtenerlo estará tan alejado de su conciencia como la princesa del aldeano.</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dirty="0" smtClean="0"/>
              <a:t>Además de responder a su pregunta básica, esta idea de Ibn Ezra nos da una visión profunda sobre todo el mandamiento de Lo Tajmod. </a:t>
            </a:r>
          </a:p>
          <a:p>
            <a:r>
              <a:rPr lang="es-ES" dirty="0" smtClean="0"/>
              <a:t>Como sabemos, las mitzvot se dividen en dos categorías: </a:t>
            </a:r>
            <a:r>
              <a:rPr lang="es-ES" b="1" i="1" dirty="0" err="1" smtClean="0"/>
              <a:t>bein</a:t>
            </a:r>
            <a:r>
              <a:rPr lang="es-ES" b="1" i="1" dirty="0" smtClean="0"/>
              <a:t> </a:t>
            </a:r>
            <a:r>
              <a:rPr lang="es-ES" b="1" i="1" dirty="0" err="1" smtClean="0"/>
              <a:t>adam</a:t>
            </a:r>
            <a:r>
              <a:rPr lang="es-ES" b="1" i="1" dirty="0" smtClean="0"/>
              <a:t> </a:t>
            </a:r>
            <a:r>
              <a:rPr lang="es-ES" b="1" i="1" dirty="0" err="1" smtClean="0"/>
              <a:t>laMakom</a:t>
            </a:r>
            <a:r>
              <a:rPr lang="es-ES" b="1" i="1" dirty="0" smtClean="0"/>
              <a:t> y </a:t>
            </a:r>
            <a:r>
              <a:rPr lang="es-ES" b="1" i="1" dirty="0" err="1" smtClean="0"/>
              <a:t>bein</a:t>
            </a:r>
            <a:r>
              <a:rPr lang="es-ES" b="1" i="1" dirty="0" smtClean="0"/>
              <a:t> </a:t>
            </a:r>
            <a:r>
              <a:rPr lang="es-ES" b="1" i="1" dirty="0" err="1" smtClean="0"/>
              <a:t>adam</a:t>
            </a:r>
            <a:r>
              <a:rPr lang="es-ES" b="1" i="1" dirty="0" smtClean="0"/>
              <a:t> </a:t>
            </a:r>
            <a:r>
              <a:rPr lang="es-ES" b="1" i="1" dirty="0" err="1" smtClean="0"/>
              <a:t>le’javeiro</a:t>
            </a:r>
            <a:r>
              <a:rPr lang="es-ES" b="1" i="1" dirty="0" smtClean="0"/>
              <a:t>, entre el hombre y Dios y entre el hombre y su prójimo</a:t>
            </a:r>
            <a:r>
              <a:rPr lang="es-ES" dirty="0" smtClean="0"/>
              <a:t>.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Ahora, la prohibición de codiciar la propiedad de un compañero seguramente parece encajar perfectamente en la segunda categoría, y hasta cierto punto definitivamente lo hace. </a:t>
            </a:r>
          </a:p>
          <a:p>
            <a:r>
              <a:rPr lang="es-ES" sz="3000" dirty="0" smtClean="0"/>
              <a:t>Sin embargo, al mismo tiempo, la perspectiva que permite su realización se deriva específicamente de una idea que se encuentra en el ámbito entre el hombre y Dios.</a:t>
            </a:r>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b="1" dirty="0" smtClean="0"/>
              <a:t>Lo Tajmod – NO Codicies</a:t>
            </a:r>
            <a:endParaRPr lang="es-CO" sz="2400" b="1" dirty="0" smtClean="0"/>
          </a:p>
          <a:p>
            <a:r>
              <a:rPr lang="es-ES" sz="3000" dirty="0" smtClean="0"/>
              <a:t>Además, aunque Lo Tajmod se indica en negativo ("No codiciar"), que generalmente identifica a la entidad prohibida como el foco del comando, en este caso, la forma de cumplir el comando es realmente positiva. </a:t>
            </a:r>
          </a:p>
          <a:p>
            <a:r>
              <a:rPr lang="es-ES" sz="3000" dirty="0" smtClean="0"/>
              <a:t>En última instancia, el mandamiento no es "No pienses ni sientas eso", sino más bien, "Desarrolla una perspectiva por la cual tal pensamiento no entrará en tu mente".</a:t>
            </a:r>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Consultamos las palabras del Rambam en este asunto, vemos que él no comparte esta visión de la mitzvá. El escribe:</a:t>
            </a:r>
          </a:p>
          <a:p>
            <a:r>
              <a:rPr lang="es-ES" sz="3000" dirty="0" smtClean="0"/>
              <a:t>Cualquiera que codicie ... cualquier cosa perteneciente a su prójimo que pudiera adquirir de él y presionarlo hasta que realmente lo adquiriera, incluso si le pagó a la persona una gran suma de dinero, ha violado un mandamiento negativo,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ya que dice "No codiciar "... y uno no viola esta prohibición sino hasta el momento en que haya adquirido el objeto que codiciaba”.</a:t>
            </a:r>
          </a:p>
          <a:p>
            <a:r>
              <a:rPr lang="es-ES" dirty="0" smtClean="0"/>
              <a:t>Evidentemente, para el Rambam, la prohibición de Lo Tajmod pertenece al ámbito de la acción, no del pensamiento. Y de hecho, esta es la posición adoptada por el Shulján Aruj.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100" dirty="0" smtClean="0"/>
              <a:t>Apreciaremos que de acuerdo con este enfoque, la pregunta de Ibn Ezra sobre la Torá que prohíbe un pensamiento ni siquiera parece comenzar, ¡porque resulta que la Torá en realidad no prohibió el pensamiento inicial!</a:t>
            </a:r>
          </a:p>
          <a:p>
            <a:r>
              <a:rPr lang="es-ES" sz="3100" dirty="0" smtClean="0"/>
              <a:t> Es posible que la pregunta de Ibn Ezra encuentre expresión incluso dentro del enfoque del Rambam. </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En Parashat Va’etjanan, tenemos una segunda presentación de los Diez Mandamientos (paralela al segundo conjunto de Lujot). </a:t>
            </a:r>
          </a:p>
          <a:p>
            <a:r>
              <a:rPr lang="es-ES" dirty="0" smtClean="0"/>
              <a:t>En el décimo mandamiento allí dice: "</a:t>
            </a:r>
            <a:r>
              <a:rPr lang="he-IL" dirty="0" smtClean="0"/>
              <a:t>לֹא תַחְמֹד ... וְלֹא תִתְאַוֶּה </a:t>
            </a:r>
            <a:r>
              <a:rPr lang="en-US" dirty="0" smtClean="0"/>
              <a:t> </a:t>
            </a:r>
            <a:r>
              <a:rPr lang="he-IL" dirty="0" smtClean="0"/>
              <a:t>- </a:t>
            </a:r>
            <a:r>
              <a:rPr lang="en-US" dirty="0" smtClean="0"/>
              <a:t> Lo Tajmod …</a:t>
            </a:r>
            <a:r>
              <a:rPr lang="en-US" dirty="0" err="1" smtClean="0"/>
              <a:t>veLo</a:t>
            </a:r>
            <a:r>
              <a:rPr lang="en-US" dirty="0" smtClean="0"/>
              <a:t> </a:t>
            </a:r>
            <a:r>
              <a:rPr lang="en-US" dirty="0" err="1" smtClean="0"/>
              <a:t>Titavé</a:t>
            </a:r>
            <a:r>
              <a:rPr lang="en-US" dirty="0" smtClean="0"/>
              <a:t> </a:t>
            </a:r>
            <a:r>
              <a:rPr lang="es-ES" dirty="0" smtClean="0"/>
              <a:t>No codicies ... y no desees (la casa de tu prójimo, etc.)". </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000" b="1" dirty="0" smtClean="0"/>
              <a:t>Shemot Yitró</a:t>
            </a:r>
          </a:p>
          <a:p>
            <a:r>
              <a:rPr lang="es-ES" sz="2000" b="1" dirty="0" smtClean="0"/>
              <a:t>20:14</a:t>
            </a:r>
            <a:r>
              <a:rPr lang="es-ES" sz="2000" dirty="0" smtClean="0"/>
              <a:t>  Lo </a:t>
            </a:r>
            <a:r>
              <a:rPr lang="es-ES" sz="2000" dirty="0" err="1" smtClean="0"/>
              <a:t>tajmod</a:t>
            </a:r>
            <a:r>
              <a:rPr lang="es-ES" sz="2000" dirty="0" smtClean="0"/>
              <a:t> </a:t>
            </a:r>
            <a:r>
              <a:rPr lang="es-ES" sz="2000" dirty="0" err="1" smtClean="0"/>
              <a:t>beyt</a:t>
            </a:r>
            <a:r>
              <a:rPr lang="es-ES" sz="2000" dirty="0" smtClean="0"/>
              <a:t> re'eja. Lo </a:t>
            </a:r>
            <a:r>
              <a:rPr lang="es-ES" sz="2000" dirty="0" err="1" smtClean="0"/>
              <a:t>tajmod</a:t>
            </a:r>
            <a:r>
              <a:rPr lang="es-ES" sz="2000" dirty="0" smtClean="0"/>
              <a:t> eshet re'eja </a:t>
            </a:r>
            <a:r>
              <a:rPr lang="es-ES" sz="2000" dirty="0" err="1" smtClean="0"/>
              <a:t>ve'avdo</a:t>
            </a:r>
            <a:r>
              <a:rPr lang="es-ES" sz="2000" dirty="0" smtClean="0"/>
              <a:t> </a:t>
            </a:r>
            <a:r>
              <a:rPr lang="es-ES" sz="2000" dirty="0" err="1" smtClean="0"/>
              <a:t>va'amato</a:t>
            </a:r>
            <a:r>
              <a:rPr lang="es-ES" sz="2000" dirty="0" smtClean="0"/>
              <a:t> </a:t>
            </a:r>
            <a:r>
              <a:rPr lang="es-ES" sz="2000" dirty="0" err="1" smtClean="0"/>
              <a:t>veshoro</a:t>
            </a:r>
            <a:r>
              <a:rPr lang="es-ES" sz="2000" dirty="0" smtClean="0"/>
              <a:t> </a:t>
            </a:r>
            <a:r>
              <a:rPr lang="es-ES" sz="2000" dirty="0" err="1" smtClean="0"/>
              <a:t>vajamoro</a:t>
            </a:r>
            <a:r>
              <a:rPr lang="es-ES" sz="2000" dirty="0" smtClean="0"/>
              <a:t> </a:t>
            </a:r>
            <a:r>
              <a:rPr lang="es-ES" sz="2000" dirty="0" err="1" smtClean="0"/>
              <a:t>vekol</a:t>
            </a:r>
            <a:r>
              <a:rPr lang="es-ES" sz="2000" dirty="0" smtClean="0"/>
              <a:t> asher </a:t>
            </a:r>
            <a:r>
              <a:rPr lang="es-ES" sz="2000" dirty="0" err="1" smtClean="0"/>
              <a:t>lere'eja</a:t>
            </a:r>
            <a:r>
              <a:rPr lang="es-ES" sz="2000" dirty="0" smtClean="0"/>
              <a:t>.</a:t>
            </a:r>
          </a:p>
          <a:p>
            <a:r>
              <a:rPr lang="es-ES" sz="2000" dirty="0" smtClean="0"/>
              <a:t>No codiciarás la casa de tu prójimo, no codiciarás la mujer de tu prójimo, ni su siervo, ni su sierva, ni su buey, ni su asno, ni cosa alguna </a:t>
            </a:r>
            <a:r>
              <a:rPr lang="es-ES" sz="2000" dirty="0" smtClean="0">
                <a:hlinkClick r:id="rId3"/>
              </a:rPr>
              <a:t>que sea de tu prójimo.</a:t>
            </a:r>
            <a:r>
              <a:rPr lang="es-ES" sz="2000" dirty="0" smtClean="0"/>
              <a:t> </a:t>
            </a:r>
          </a:p>
          <a:p>
            <a:endParaRPr lang="es-ES" sz="2000" b="1" dirty="0" smtClean="0"/>
          </a:p>
          <a:p>
            <a:r>
              <a:rPr lang="es-ES" sz="2000" b="1" dirty="0" smtClean="0"/>
              <a:t>Devarim </a:t>
            </a:r>
            <a:r>
              <a:rPr lang="es-ES" sz="2000" b="1" dirty="0" err="1" smtClean="0"/>
              <a:t>Vaetjanán</a:t>
            </a:r>
            <a:endParaRPr lang="es-ES" sz="2000" b="1" dirty="0" smtClean="0"/>
          </a:p>
          <a:p>
            <a:r>
              <a:rPr lang="es-ES" sz="2000" b="1" u="sng" dirty="0" smtClean="0">
                <a:hlinkClick r:id="rId4"/>
              </a:rPr>
              <a:t>5:18</a:t>
            </a:r>
            <a:r>
              <a:rPr lang="es-ES" sz="2000" b="1" u="sng" dirty="0" smtClean="0"/>
              <a:t>  </a:t>
            </a:r>
            <a:r>
              <a:rPr lang="es-ES" sz="2000" dirty="0" smtClean="0"/>
              <a:t>Velo </a:t>
            </a:r>
            <a:r>
              <a:rPr lang="es-ES" sz="2000" dirty="0" err="1" smtClean="0"/>
              <a:t>tajmod</a:t>
            </a:r>
            <a:r>
              <a:rPr lang="es-ES" sz="2000" dirty="0" smtClean="0"/>
              <a:t> eshet re'eja velo </a:t>
            </a:r>
            <a:r>
              <a:rPr lang="es-ES" sz="2000" dirty="0" err="1" smtClean="0"/>
              <a:t>tit'aveh</a:t>
            </a:r>
            <a:r>
              <a:rPr lang="es-ES" sz="2000" dirty="0" smtClean="0"/>
              <a:t> </a:t>
            </a:r>
            <a:r>
              <a:rPr lang="es-ES" sz="2000" dirty="0" err="1" smtClean="0"/>
              <a:t>beyt</a:t>
            </a:r>
            <a:r>
              <a:rPr lang="es-ES" sz="2000" dirty="0" smtClean="0"/>
              <a:t> re'eja </a:t>
            </a:r>
            <a:r>
              <a:rPr lang="es-ES" sz="2000" dirty="0" err="1" smtClean="0"/>
              <a:t>sadehu</a:t>
            </a:r>
            <a:r>
              <a:rPr lang="es-ES" sz="2000" dirty="0" smtClean="0"/>
              <a:t> </a:t>
            </a:r>
            <a:r>
              <a:rPr lang="es-ES" sz="2000" dirty="0" err="1" smtClean="0"/>
              <a:t>ve'avdo</a:t>
            </a:r>
            <a:r>
              <a:rPr lang="es-ES" sz="2000" dirty="0" smtClean="0"/>
              <a:t> </a:t>
            </a:r>
            <a:r>
              <a:rPr lang="es-ES" sz="2000" dirty="0" err="1" smtClean="0"/>
              <a:t>va'amato</a:t>
            </a:r>
            <a:r>
              <a:rPr lang="es-ES" sz="2000" dirty="0" smtClean="0"/>
              <a:t> </a:t>
            </a:r>
            <a:r>
              <a:rPr lang="es-ES" sz="2000" dirty="0" err="1" smtClean="0"/>
              <a:t>shoro</a:t>
            </a:r>
            <a:r>
              <a:rPr lang="es-ES" sz="2000" dirty="0" smtClean="0"/>
              <a:t> </a:t>
            </a:r>
            <a:r>
              <a:rPr lang="es-ES" sz="2000" dirty="0" err="1" smtClean="0"/>
              <a:t>vajamoro</a:t>
            </a:r>
            <a:r>
              <a:rPr lang="es-ES" sz="2000" dirty="0" smtClean="0"/>
              <a:t> </a:t>
            </a:r>
            <a:r>
              <a:rPr lang="es-ES" sz="2000" dirty="0" err="1" smtClean="0"/>
              <a:t>vejol</a:t>
            </a:r>
            <a:r>
              <a:rPr lang="es-ES" sz="2000" dirty="0" smtClean="0"/>
              <a:t> asher </a:t>
            </a:r>
            <a:r>
              <a:rPr lang="es-ES" sz="2000" dirty="0" err="1" smtClean="0"/>
              <a:t>lere'eja</a:t>
            </a:r>
            <a:r>
              <a:rPr lang="es-ES" sz="2000" dirty="0" smtClean="0"/>
              <a:t>.</a:t>
            </a:r>
          </a:p>
          <a:p>
            <a:r>
              <a:rPr lang="es-ES" sz="2000" dirty="0" smtClean="0"/>
              <a:t>y no codiciarás la mujer de tu prójimo; y no desearás la casa de tu prójimo, ni su campo, ni su siervo, ni su sierva, ni su buey, ni su asno, ni cosa alguna </a:t>
            </a:r>
            <a:r>
              <a:rPr lang="es-ES" sz="2000" dirty="0" smtClean="0">
                <a:hlinkClick r:id="rId5"/>
              </a:rPr>
              <a:t>que sea de tu prójimo.</a:t>
            </a:r>
            <a:r>
              <a:rPr lang="es-ES" sz="2000" dirty="0" smtClean="0"/>
              <a:t>  </a:t>
            </a:r>
          </a:p>
          <a:p>
            <a:endParaRPr lang="es-ES" sz="1800" dirty="0" smtClean="0"/>
          </a:p>
          <a:p>
            <a:endParaRPr lang="es-ES" sz="1800" dirty="0" smtClean="0"/>
          </a:p>
          <a:p>
            <a:pPr marL="0" indent="0">
              <a:buNone/>
            </a:pPr>
            <a:endParaRPr lang="es-CO" sz="1800" b="1" dirty="0" smtClean="0"/>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Vemos que además de prohibir codiciar la posesión del prójimo, La Torá también prohíbe desearlos. </a:t>
            </a:r>
          </a:p>
          <a:p>
            <a:r>
              <a:rPr lang="es-ES" dirty="0" smtClean="0"/>
              <a:t>Ahora, mientras que "codiciar" puede explicarse como perteneciente al ámbito de la acción, ¡el "deseo" se relaciona claramente con el pensamiento!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Esto significa que, en última instancia, la cuestión de Ibn Ezra deberá ser abordada por todas las opiniones, si no en relación con Lo Tajmod como se encuentra en nuestra parashá, luego en relación con Lo Tisavéh más adelante en Parashat Va'etjanan. </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Vive tu verdad. El amor es el amor. Haz lo tuyo. Sigue a tu corazón. Tú te lo mereces. Tú vales más que eso. Simplemente hazlo.</a:t>
            </a:r>
          </a:p>
          <a:p>
            <a:r>
              <a:rPr lang="es-ES" dirty="0" smtClean="0"/>
              <a:t>Estas son algunas de las frases y lemas comunes en la cultura actual. </a:t>
            </a:r>
          </a:p>
          <a:p>
            <a:r>
              <a:rPr lang="es-ES" dirty="0" smtClean="0"/>
              <a:t>El problema es que están completamente en desacuerdo con la Torá hashkafá.</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dirty="0" smtClean="0"/>
              <a:t>Hashkafá</a:t>
            </a:r>
            <a:r>
              <a:rPr lang="es-ES" dirty="0" smtClean="0"/>
              <a:t> es el término hebreo para la visión del mundo y la filosofía de guía, usado casi exclusivamente dentro de las comunidades judías ortodoxas. </a:t>
            </a:r>
          </a:p>
          <a:p>
            <a:r>
              <a:rPr lang="es-ES" dirty="0" smtClean="0"/>
              <a:t>Es una perspectiva que adoptan los judíos ortodoxos que define muchos aspectos de sus vidas.</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b="1" i="1" dirty="0" smtClean="0"/>
              <a:t>Lo Tajmod beit re’eja.</a:t>
            </a:r>
          </a:p>
          <a:p>
            <a:r>
              <a:rPr lang="es-ES" b="1" i="1" dirty="0" smtClean="0"/>
              <a:t>Lo Tajmod eshet re’eja.</a:t>
            </a:r>
          </a:p>
          <a:p>
            <a:r>
              <a:rPr lang="es-ES" dirty="0" smtClean="0"/>
              <a:t>No desees la casa de tu amigo. No desees a la esposa de tu amigo. </a:t>
            </a:r>
          </a:p>
          <a:p>
            <a:r>
              <a:rPr lang="es-ES" dirty="0" smtClean="0"/>
              <a:t>De hecho, no desees nada que le pertenezca. Eso dice los Aseret HaDibrot en la parashá de esta semana.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"¿Pero por qué no?", Grita la sociedad. </a:t>
            </a:r>
          </a:p>
          <a:p>
            <a:r>
              <a:rPr lang="es-ES" sz="3000" dirty="0" smtClean="0"/>
              <a:t>‘¿Cómo puedo negar mis sentimientos? </a:t>
            </a:r>
          </a:p>
          <a:p>
            <a:r>
              <a:rPr lang="es-ES" sz="3000" dirty="0" smtClean="0"/>
              <a:t>¿Por qué debería oprimir mi amor por esta persona? </a:t>
            </a:r>
          </a:p>
          <a:p>
            <a:r>
              <a:rPr lang="es-ES" sz="3000" dirty="0" smtClean="0"/>
              <a:t>¿Por qué no puedo tener la casa que quiero, el auto que quiero? </a:t>
            </a:r>
          </a:p>
          <a:p>
            <a:r>
              <a:rPr lang="es-ES" sz="3000" dirty="0" smtClean="0"/>
              <a:t>Después de todo, puedo dividir los pagos, ponerlos en la tarjeta de crédito ...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Parashá de esta semana lo invita a adoptar un cambio de paradigma completo. </a:t>
            </a:r>
          </a:p>
          <a:p>
            <a:r>
              <a:rPr lang="es-ES" dirty="0" smtClean="0"/>
              <a:t>La Torá nos dice que podemos y debemos controlar nuestro pensamiento, nuestras emociones y nuestras acciones. </a:t>
            </a:r>
          </a:p>
          <a:p>
            <a:r>
              <a:rPr lang="es-ES" dirty="0" smtClean="0"/>
              <a:t>Somos responsables de alcanzar niveles elevados. </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2400" b="1" dirty="0" smtClean="0"/>
              <a:t>En el Midrash</a:t>
            </a:r>
          </a:p>
          <a:p>
            <a:r>
              <a:rPr lang="es-ES" dirty="0" smtClean="0"/>
              <a:t>Una perspectiva muy hermosa sobre la base del mandamiento de Lo Tajmod se encuentra en las palabras de los Sabios mismos. </a:t>
            </a:r>
          </a:p>
          <a:p>
            <a:r>
              <a:rPr lang="es-ES" dirty="0" smtClean="0"/>
              <a:t>El Midrash en Parashat Kedoshim explica que los versos iniciales de esa parashá son paralelos a los Diez Mandamientos. </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Algunos de estos paralelos son inmediatamente aparentes: ambos contienen referencias a guardar el Shabat, respetar a los padres, creer en Hashem y evitar la adoración de ídolos. </a:t>
            </a:r>
          </a:p>
          <a:p>
            <a:r>
              <a:rPr lang="es-ES" dirty="0" smtClean="0"/>
              <a:t>¿Pero qué hay de Lo Tajmod? </a:t>
            </a:r>
          </a:p>
          <a:p>
            <a:r>
              <a:rPr lang="es-ES" dirty="0" smtClean="0"/>
              <a:t>¿Qué versículo en Kedoshim es paralelo a ese mandamiento? </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La respuesta, dice el Midrash, es el verso que dice: "</a:t>
            </a:r>
            <a:r>
              <a:rPr lang="he-IL" dirty="0" smtClean="0"/>
              <a:t>וְאָהַבְתָּ לְרֵעֲךָ כָּמוֹךָ - ¡</a:t>
            </a:r>
            <a:r>
              <a:rPr lang="en-US" dirty="0" smtClean="0"/>
              <a:t> </a:t>
            </a:r>
            <a:r>
              <a:rPr lang="es-ES" dirty="0" smtClean="0"/>
              <a:t>Ama a tu prójimo como a ti mismo!“</a:t>
            </a:r>
          </a:p>
          <a:p>
            <a:r>
              <a:rPr lang="es-ES" b="1" i="1" dirty="0" smtClean="0">
                <a:hlinkClick r:id="rId3"/>
              </a:rPr>
              <a:t>19:18</a:t>
            </a:r>
            <a:r>
              <a:rPr lang="es-ES" i="1" dirty="0" smtClean="0"/>
              <a:t>  Lo-</a:t>
            </a:r>
            <a:r>
              <a:rPr lang="es-ES" i="1" dirty="0" err="1" smtClean="0"/>
              <a:t>tikom</a:t>
            </a:r>
            <a:r>
              <a:rPr lang="es-ES" i="1" dirty="0" smtClean="0"/>
              <a:t> velo-</a:t>
            </a:r>
            <a:r>
              <a:rPr lang="es-ES" i="1" dirty="0" err="1" smtClean="0"/>
              <a:t>titor</a:t>
            </a:r>
            <a:r>
              <a:rPr lang="es-ES" i="1" dirty="0" smtClean="0"/>
              <a:t> et-</a:t>
            </a:r>
            <a:r>
              <a:rPr lang="es-ES" i="1" dirty="0" err="1" smtClean="0"/>
              <a:t>beney</a:t>
            </a:r>
            <a:r>
              <a:rPr lang="es-ES" i="1" dirty="0" smtClean="0"/>
              <a:t> </a:t>
            </a:r>
            <a:r>
              <a:rPr lang="es-ES" i="1" dirty="0" err="1" smtClean="0"/>
              <a:t>ameja</a:t>
            </a:r>
            <a:r>
              <a:rPr lang="es-ES" i="1" dirty="0" smtClean="0"/>
              <a:t> </a:t>
            </a:r>
            <a:r>
              <a:rPr lang="es-ES" i="1" dirty="0" err="1" smtClean="0"/>
              <a:t>ve'ahavta</a:t>
            </a:r>
            <a:r>
              <a:rPr lang="es-ES" i="1" dirty="0" smtClean="0"/>
              <a:t> </a:t>
            </a:r>
            <a:r>
              <a:rPr lang="es-ES" i="1" dirty="0" err="1" smtClean="0"/>
              <a:t>lere'aja</a:t>
            </a:r>
            <a:r>
              <a:rPr lang="es-ES" i="1" dirty="0" smtClean="0"/>
              <a:t> kamoja </a:t>
            </a:r>
            <a:r>
              <a:rPr lang="es-ES" i="1" dirty="0" err="1" smtClean="0"/>
              <a:t>ani</a:t>
            </a:r>
            <a:r>
              <a:rPr lang="es-ES" i="1" dirty="0" smtClean="0"/>
              <a:t> Adonay.</a:t>
            </a:r>
          </a:p>
          <a:p>
            <a:r>
              <a:rPr lang="es-ES" i="1" dirty="0" smtClean="0"/>
              <a:t>No te vengarás ni guardarás rencor contra los hijos de tu pueblo, sino que</a:t>
            </a:r>
            <a:r>
              <a:rPr lang="es-ES" i="1" dirty="0" smtClean="0">
                <a:hlinkClick r:id="rId4"/>
              </a:rPr>
              <a:t> amarás a tu prójimo</a:t>
            </a:r>
            <a:r>
              <a:rPr lang="es-ES" i="1" dirty="0" smtClean="0"/>
              <a:t> como a ti mismo; Yo soy el Eterno.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Esta es una declaración muy profunda y elevadora. </a:t>
            </a:r>
          </a:p>
          <a:p>
            <a:r>
              <a:rPr lang="es-ES" dirty="0" smtClean="0"/>
              <a:t>El Midrash nos informa que, en última instancia, el trasfondo de la Torá que nos ordena no codiciar las posesiones de otra persona no es solo contentarnos con lo que él tiene, ¡sino estar felices por lo que tienen!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El objetivo de la Mitzvá no es que uno quite las posesiones de sus semejantes de sus pensamientos; es reunir a su prójimo con sus posesiones en su corazón y regocijarse en su éxito.</a:t>
            </a:r>
          </a:p>
          <a:p>
            <a:endParaRPr lang="es-ES" dirty="0" smtClean="0"/>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sz="3000" dirty="0" smtClean="0"/>
              <a:t>La Mishná </a:t>
            </a:r>
            <a:r>
              <a:rPr lang="es-ES" sz="3000" smtClean="0"/>
              <a:t>en Pirké </a:t>
            </a:r>
            <a:r>
              <a:rPr lang="es-ES" sz="3000" dirty="0" smtClean="0"/>
              <a:t>Avot dice: “</a:t>
            </a:r>
            <a:r>
              <a:rPr lang="he-IL" sz="3000" dirty="0" smtClean="0"/>
              <a:t>איזהו עשיר? השמח בחלקו - ¿</a:t>
            </a:r>
            <a:r>
              <a:rPr lang="en-US" sz="3000" dirty="0" smtClean="0"/>
              <a:t> </a:t>
            </a:r>
            <a:r>
              <a:rPr lang="es-ES" sz="3000" dirty="0" smtClean="0"/>
              <a:t>Quién es rico? Alguien que está contento con su porción. </a:t>
            </a:r>
          </a:p>
          <a:p>
            <a:r>
              <a:rPr lang="es-ES" sz="3000" dirty="0" smtClean="0"/>
              <a:t>La simple lectura de esta Mishná es que se refiere a alguien que está contento y feliz con lo que posee; porque la riqueza no es una función de la cantidad de dinero que uno ha acumulado, sino de la perspectiva de uno con respecto a esa riqueza. </a:t>
            </a: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t>Lo Tajmod – NO Codicies</a:t>
            </a:r>
            <a:endParaRPr lang="es-CO" sz="1800" b="1" dirty="0" smtClean="0"/>
          </a:p>
          <a:p>
            <a:r>
              <a:rPr lang="es-ES" dirty="0" smtClean="0"/>
              <a:t>Sin embargo, el Rebe Kotzker explicaría que la Mishná decía: ¿Quién es rico? Una persona que puede considerar a su prójimo y ser </a:t>
            </a:r>
            <a:r>
              <a:rPr lang="he-IL" dirty="0" smtClean="0"/>
              <a:t>שמח </a:t>
            </a:r>
            <a:r>
              <a:rPr lang="en-US" dirty="0" smtClean="0"/>
              <a:t>         </a:t>
            </a:r>
            <a:r>
              <a:rPr lang="he-IL" dirty="0" smtClean="0"/>
              <a:t>בחלקו, ¡</a:t>
            </a:r>
            <a:r>
              <a:rPr lang="en-US" dirty="0" smtClean="0"/>
              <a:t>  </a:t>
            </a:r>
            <a:r>
              <a:rPr lang="es-ES" dirty="0" smtClean="0"/>
              <a:t>feliz con su porción! </a:t>
            </a:r>
          </a:p>
          <a:p>
            <a:r>
              <a:rPr lang="es-ES" dirty="0" smtClean="0"/>
              <a:t>Quien puede ver la prosperidad de otra persona y ser feliz en su nombre es verdaderamente rico.</a:t>
            </a: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Preguntas de discusión de Parashat Yitró</a:t>
            </a:r>
            <a:endParaRPr lang="en-US" sz="2800" dirty="0" smtClean="0"/>
          </a:p>
          <a:p>
            <a:r>
              <a:rPr lang="es-MX" sz="2800" dirty="0" smtClean="0"/>
              <a:t>1) ¿Por qué crees que Dios eligió dar Los Diez Mandamientos a todas las personas al mismo tiempo y no que Moisés los relatara a la gente?</a:t>
            </a:r>
            <a:endParaRPr lang="en-US" sz="2800" dirty="0" smtClean="0"/>
          </a:p>
          <a:p>
            <a:r>
              <a:rPr lang="es-MX" sz="2800" dirty="0" smtClean="0"/>
              <a:t> 2) ¿Cuál es el Mandamiento que consideras más importante? ¿Por qué?</a:t>
            </a:r>
            <a:endParaRPr lang="en-US" sz="2800" dirty="0" smtClean="0"/>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3) El primer mandamiento dice: "Yo, el Señor, soy tu Dios, que te saqué de la tierra de Egipto, de la casa de servidumbre". ¿Por qué es este un mandamiento?</a:t>
            </a:r>
            <a:endParaRPr lang="en-US" sz="2800" dirty="0" smtClean="0"/>
          </a:p>
          <a:p>
            <a:r>
              <a:rPr lang="es-MX" sz="2800" dirty="0" smtClean="0"/>
              <a:t> 4) El segundo mandamiento dice: "No tendrás otro dios a mi lado..." ¿Qué otros dioses estaban disponibles para adorar? ¿Qué otros dioses adoran las personas ahora?</a:t>
            </a:r>
            <a:endParaRPr lang="en-US" sz="2800" dirty="0" smtClean="0"/>
          </a:p>
          <a:p>
            <a:r>
              <a:rPr lang="es-MX" sz="2800" dirty="0" smtClean="0"/>
              <a:t> </a:t>
            </a:r>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YITRO</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t>Shemot 18: 1 – 20:16 y Yeshayahu 6</a:t>
            </a:r>
            <a:r>
              <a:rPr lang="en-US" sz="2400" b="1" dirty="0" smtClean="0"/>
              <a:t>:1 – 7:6</a:t>
            </a:r>
            <a:endParaRPr lang="es-CO" sz="2400" b="1" dirty="0" smtClean="0"/>
          </a:p>
          <a:p>
            <a:r>
              <a:rPr lang="es-MX" sz="2800" dirty="0" smtClean="0"/>
              <a:t>5) ¿Cuál es el mandamiento más difícil de guardar para ti? </a:t>
            </a:r>
          </a:p>
          <a:p>
            <a:r>
              <a:rPr lang="es-MX" sz="2800" dirty="0" smtClean="0"/>
              <a:t>¿Cuál es el más fácil? </a:t>
            </a:r>
          </a:p>
          <a:p>
            <a:r>
              <a:rPr lang="es-MX" sz="2800" dirty="0" smtClean="0"/>
              <a:t>Por qué?</a:t>
            </a:r>
            <a:endParaRPr lang="en-US" sz="2800" dirty="0" smtClean="0"/>
          </a:p>
          <a:p>
            <a:endParaRPr lang="en-US" sz="2800" dirty="0" smtClean="0"/>
          </a:p>
          <a:p>
            <a:endParaRPr lang="en-US" sz="2800" dirty="0"/>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22 </a:t>
            </a:r>
            <a:r>
              <a:rPr lang="es-ES" sz="1800" dirty="0" smtClean="0"/>
              <a:t>de Shevat </a:t>
            </a:r>
            <a:r>
              <a:rPr lang="es-ES" sz="1800" b="0" i="0" u="none" strike="noStrike" cap="none" dirty="0" smtClean="0">
                <a:solidFill>
                  <a:srgbClr val="898989"/>
                </a:solidFill>
                <a:latin typeface="Calibri"/>
                <a:ea typeface="Calibri"/>
                <a:cs typeface="Calibri"/>
                <a:sym typeface="Calibri"/>
              </a:rPr>
              <a:t>5784  </a:t>
            </a:r>
            <a:r>
              <a:rPr lang="es-ES" sz="1800" b="0" i="0" u="none" strike="noStrike" cap="none">
                <a:solidFill>
                  <a:srgbClr val="898989"/>
                </a:solidFill>
                <a:latin typeface="Calibri"/>
                <a:ea typeface="Calibri"/>
                <a:cs typeface="Calibri"/>
                <a:sym typeface="Calibri"/>
              </a:rPr>
              <a:t>–  </a:t>
            </a:r>
            <a:r>
              <a:rPr lang="es-ES" sz="1800" smtClean="0"/>
              <a:t>Febrero 1</a:t>
            </a:r>
            <a:r>
              <a:rPr lang="es-ES" sz="1800" b="0" i="0" u="none" strike="noStrike" cap="none" smtClean="0">
                <a:solidFill>
                  <a:srgbClr val="898989"/>
                </a:solidFill>
                <a:latin typeface="Calibri"/>
                <a:ea typeface="Calibri"/>
                <a:cs typeface="Calibri"/>
                <a:sym typeface="Calibri"/>
              </a:rPr>
              <a:t>, </a:t>
            </a:r>
            <a:r>
              <a:rPr lang="es-ES" sz="1800" b="0" i="0" u="none" strike="noStrike" cap="none" dirty="0" smtClean="0">
                <a:solidFill>
                  <a:srgbClr val="898989"/>
                </a:solidFill>
                <a:latin typeface="Calibri"/>
                <a:ea typeface="Calibri"/>
                <a:cs typeface="Calibri"/>
                <a:sym typeface="Calibri"/>
              </a:rPr>
              <a:t>2024-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30495</TotalTime>
  <Words>13723</Words>
  <Application>Microsoft Office PowerPoint</Application>
  <PresentationFormat>On-screen Show (4:3)</PresentationFormat>
  <Paragraphs>1015</Paragraphs>
  <Slides>195</Slides>
  <Notes>195</Notes>
  <HiddenSlides>0</HiddenSlides>
  <MMClips>0</MMClips>
  <ScaleCrop>false</ScaleCrop>
  <HeadingPairs>
    <vt:vector size="4" baseType="variant">
      <vt:variant>
        <vt:lpstr>Theme</vt:lpstr>
      </vt:variant>
      <vt:variant>
        <vt:i4>1</vt:i4>
      </vt:variant>
      <vt:variant>
        <vt:lpstr>Slide Titles</vt:lpstr>
      </vt:variant>
      <vt:variant>
        <vt:i4>195</vt:i4>
      </vt:variant>
    </vt:vector>
  </HeadingPairs>
  <TitlesOfParts>
    <vt:vector size="196" baseType="lpstr">
      <vt:lpstr>Office Theme</vt:lpstr>
      <vt:lpstr> </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PARASHA SHEMOT YITRO</vt:lpstr>
      <vt:lpstr>Slide 195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330</cp:revision>
  <dcterms:modified xsi:type="dcterms:W3CDTF">2024-02-01T23:28:58Z</dcterms:modified>
</cp:coreProperties>
</file>