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Default Extension="jpeg" ContentType="image/jpeg"/>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48"/>
  </p:notesMasterIdLst>
  <p:sldIdLst>
    <p:sldId id="256" r:id="rId2"/>
    <p:sldId id="297" r:id="rId3"/>
    <p:sldId id="708" r:id="rId4"/>
    <p:sldId id="857" r:id="rId5"/>
    <p:sldId id="779" r:id="rId6"/>
    <p:sldId id="858" r:id="rId7"/>
    <p:sldId id="859" r:id="rId8"/>
    <p:sldId id="860" r:id="rId9"/>
    <p:sldId id="861" r:id="rId10"/>
    <p:sldId id="862" r:id="rId11"/>
    <p:sldId id="863" r:id="rId12"/>
    <p:sldId id="864" r:id="rId13"/>
    <p:sldId id="865" r:id="rId14"/>
    <p:sldId id="866" r:id="rId15"/>
    <p:sldId id="867" r:id="rId16"/>
    <p:sldId id="868" r:id="rId17"/>
    <p:sldId id="869" r:id="rId18"/>
    <p:sldId id="870" r:id="rId19"/>
    <p:sldId id="871" r:id="rId20"/>
    <p:sldId id="872" r:id="rId21"/>
    <p:sldId id="873" r:id="rId22"/>
    <p:sldId id="874" r:id="rId23"/>
    <p:sldId id="876" r:id="rId24"/>
    <p:sldId id="937" r:id="rId25"/>
    <p:sldId id="938" r:id="rId26"/>
    <p:sldId id="939" r:id="rId27"/>
    <p:sldId id="940" r:id="rId28"/>
    <p:sldId id="941" r:id="rId29"/>
    <p:sldId id="942" r:id="rId30"/>
    <p:sldId id="943" r:id="rId31"/>
    <p:sldId id="944" r:id="rId32"/>
    <p:sldId id="945" r:id="rId33"/>
    <p:sldId id="946" r:id="rId34"/>
    <p:sldId id="947" r:id="rId35"/>
    <p:sldId id="948" r:id="rId36"/>
    <p:sldId id="949" r:id="rId37"/>
    <p:sldId id="950" r:id="rId38"/>
    <p:sldId id="951" r:id="rId39"/>
    <p:sldId id="952" r:id="rId40"/>
    <p:sldId id="953" r:id="rId41"/>
    <p:sldId id="954" r:id="rId42"/>
    <p:sldId id="955" r:id="rId43"/>
    <p:sldId id="956" r:id="rId44"/>
    <p:sldId id="957" r:id="rId45"/>
    <p:sldId id="958" r:id="rId46"/>
    <p:sldId id="959" r:id="rId47"/>
    <p:sldId id="960" r:id="rId48"/>
    <p:sldId id="961" r:id="rId49"/>
    <p:sldId id="962" r:id="rId50"/>
    <p:sldId id="963" r:id="rId51"/>
    <p:sldId id="964" r:id="rId52"/>
    <p:sldId id="965" r:id="rId53"/>
    <p:sldId id="997" r:id="rId54"/>
    <p:sldId id="936" r:id="rId55"/>
    <p:sldId id="967" r:id="rId56"/>
    <p:sldId id="968" r:id="rId57"/>
    <p:sldId id="969" r:id="rId58"/>
    <p:sldId id="970" r:id="rId59"/>
    <p:sldId id="971" r:id="rId60"/>
    <p:sldId id="972" r:id="rId61"/>
    <p:sldId id="973" r:id="rId62"/>
    <p:sldId id="974" r:id="rId63"/>
    <p:sldId id="975" r:id="rId64"/>
    <p:sldId id="976" r:id="rId65"/>
    <p:sldId id="977" r:id="rId66"/>
    <p:sldId id="979" r:id="rId67"/>
    <p:sldId id="978" r:id="rId68"/>
    <p:sldId id="980" r:id="rId69"/>
    <p:sldId id="981" r:id="rId70"/>
    <p:sldId id="982" r:id="rId71"/>
    <p:sldId id="983" r:id="rId72"/>
    <p:sldId id="984" r:id="rId73"/>
    <p:sldId id="985" r:id="rId74"/>
    <p:sldId id="986" r:id="rId75"/>
    <p:sldId id="987" r:id="rId76"/>
    <p:sldId id="988" r:id="rId77"/>
    <p:sldId id="989" r:id="rId78"/>
    <p:sldId id="990" r:id="rId79"/>
    <p:sldId id="991" r:id="rId80"/>
    <p:sldId id="992" r:id="rId81"/>
    <p:sldId id="993" r:id="rId82"/>
    <p:sldId id="994" r:id="rId83"/>
    <p:sldId id="995" r:id="rId84"/>
    <p:sldId id="996" r:id="rId85"/>
    <p:sldId id="966" r:id="rId86"/>
    <p:sldId id="904" r:id="rId87"/>
    <p:sldId id="905" r:id="rId88"/>
    <p:sldId id="906" r:id="rId89"/>
    <p:sldId id="907" r:id="rId90"/>
    <p:sldId id="908" r:id="rId91"/>
    <p:sldId id="909" r:id="rId92"/>
    <p:sldId id="910" r:id="rId93"/>
    <p:sldId id="911" r:id="rId94"/>
    <p:sldId id="912" r:id="rId95"/>
    <p:sldId id="913" r:id="rId96"/>
    <p:sldId id="914" r:id="rId97"/>
    <p:sldId id="915" r:id="rId98"/>
    <p:sldId id="916" r:id="rId99"/>
    <p:sldId id="917" r:id="rId100"/>
    <p:sldId id="918" r:id="rId101"/>
    <p:sldId id="919" r:id="rId102"/>
    <p:sldId id="920" r:id="rId103"/>
    <p:sldId id="921" r:id="rId104"/>
    <p:sldId id="922" r:id="rId105"/>
    <p:sldId id="923" r:id="rId106"/>
    <p:sldId id="924" r:id="rId107"/>
    <p:sldId id="925" r:id="rId108"/>
    <p:sldId id="926" r:id="rId109"/>
    <p:sldId id="928" r:id="rId110"/>
    <p:sldId id="929" r:id="rId111"/>
    <p:sldId id="930" r:id="rId112"/>
    <p:sldId id="931" r:id="rId113"/>
    <p:sldId id="932" r:id="rId114"/>
    <p:sldId id="933" r:id="rId115"/>
    <p:sldId id="934" r:id="rId116"/>
    <p:sldId id="935" r:id="rId117"/>
    <p:sldId id="903" r:id="rId118"/>
    <p:sldId id="877" r:id="rId119"/>
    <p:sldId id="878" r:id="rId120"/>
    <p:sldId id="879" r:id="rId121"/>
    <p:sldId id="880" r:id="rId122"/>
    <p:sldId id="881" r:id="rId123"/>
    <p:sldId id="882" r:id="rId124"/>
    <p:sldId id="883" r:id="rId125"/>
    <p:sldId id="884" r:id="rId126"/>
    <p:sldId id="885" r:id="rId127"/>
    <p:sldId id="886" r:id="rId128"/>
    <p:sldId id="887" r:id="rId129"/>
    <p:sldId id="888" r:id="rId130"/>
    <p:sldId id="889" r:id="rId131"/>
    <p:sldId id="890" r:id="rId132"/>
    <p:sldId id="891" r:id="rId133"/>
    <p:sldId id="892" r:id="rId134"/>
    <p:sldId id="893" r:id="rId135"/>
    <p:sldId id="894" r:id="rId136"/>
    <p:sldId id="895" r:id="rId137"/>
    <p:sldId id="896" r:id="rId138"/>
    <p:sldId id="897" r:id="rId139"/>
    <p:sldId id="898" r:id="rId140"/>
    <p:sldId id="899" r:id="rId141"/>
    <p:sldId id="900" r:id="rId142"/>
    <p:sldId id="901" r:id="rId143"/>
    <p:sldId id="902" r:id="rId144"/>
    <p:sldId id="875" r:id="rId145"/>
    <p:sldId id="927" r:id="rId146"/>
    <p:sldId id="296" r:id="rId14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29" autoAdjust="0"/>
    <p:restoredTop sz="94859" autoAdjust="0"/>
  </p:normalViewPr>
  <p:slideViewPr>
    <p:cSldViewPr snapToGrid="0">
      <p:cViewPr>
        <p:scale>
          <a:sx n="80" d="100"/>
          <a:sy n="80" d="100"/>
        </p:scale>
        <p:origin x="-384" y="1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notesMaster" Target="notesMasters/notesMaster1.xml"/><Relationship Id="rId15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3/0602.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sefaria.org/Psalms.116.17-19?lang=he-en&amp;utm_source=outorah.org&amp;utm_medium=sefaria_linker"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www.sefaria.org/Leviticus.7.13?lang=he-en&amp;utm_source=outorah.org&amp;utm_medium=sefaria_linker" TargetMode="External"/><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6.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VAYIKRA </a:t>
            </a:r>
            <a:r>
              <a:rPr lang="en-US" sz="2400" dirty="0" smtClean="0">
                <a:latin typeface="Calibri"/>
                <a:ea typeface="Calibri"/>
                <a:cs typeface="Calibri"/>
                <a:sym typeface="Calibri"/>
              </a:rPr>
              <a:t>TZAV- SHABAT HAGADOL</a:t>
            </a:r>
            <a:endParaRPr lang="en-US" sz="2400" dirty="0" smtClean="0">
              <a:latin typeface="Calibri"/>
              <a:ea typeface="Calibri"/>
              <a:cs typeface="Calibri"/>
              <a:sym typeface="Calibri"/>
            </a:endParaRPr>
          </a:p>
          <a:p>
            <a:pPr marL="0" marR="0" lvl="0" indent="0" algn="ctr" rtl="0">
              <a:lnSpc>
                <a:spcPct val="90000"/>
              </a:lnSpc>
              <a:spcBef>
                <a:spcPts val="0"/>
              </a:spcBef>
              <a:spcAft>
                <a:spcPts val="0"/>
              </a:spcAft>
              <a:buNone/>
            </a:pPr>
            <a:r>
              <a:rPr lang="en-US" sz="2400" dirty="0" smtClean="0">
                <a:latin typeface="Calibri"/>
                <a:ea typeface="Calibri"/>
                <a:cs typeface="Calibri"/>
                <a:sym typeface="Calibri"/>
              </a:rPr>
              <a:t>Día de la Independencia</a:t>
            </a:r>
            <a:endParaRPr lang="en-US"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a:t>
            </a:r>
            <a:r>
              <a:rPr lang="es-ES" sz="3200" b="0" i="0" u="none" strike="noStrike" cap="none" dirty="0" smtClean="0">
                <a:solidFill>
                  <a:srgbClr val="000000"/>
                </a:solidFill>
                <a:latin typeface="Calibri"/>
                <a:ea typeface="Calibri"/>
                <a:cs typeface="Calibri"/>
                <a:sym typeface="Calibri"/>
              </a:rPr>
              <a:t>BaYona</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25281" name="Picture 1"/>
          <p:cNvPicPr>
            <a:picLocks noChangeAspect="1" noChangeArrowheads="1"/>
          </p:cNvPicPr>
          <p:nvPr/>
        </p:nvPicPr>
        <p:blipFill>
          <a:blip r:embed="rId3"/>
          <a:srcRect/>
          <a:stretch>
            <a:fillRect/>
          </a:stretch>
        </p:blipFill>
        <p:spPr bwMode="auto">
          <a:xfrm>
            <a:off x="115370" y="724398"/>
            <a:ext cx="8862901" cy="541514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i="1" dirty="0" smtClean="0"/>
              <a:t>Ma ahabtí torateja kol hayom hi sijati.</a:t>
            </a:r>
          </a:p>
          <a:p>
            <a:r>
              <a:rPr lang="es-ES" sz="2800" i="1" dirty="0" smtClean="0"/>
              <a:t>Meoyebay tejajemeni mitzvoteja ki leolam hi li</a:t>
            </a:r>
          </a:p>
          <a:p>
            <a:r>
              <a:rPr lang="es-ES" sz="2800" i="1" dirty="0" smtClean="0"/>
              <a:t>Ner leragli debareja veor lintibati.</a:t>
            </a:r>
            <a:endParaRPr lang="en-US" sz="2800" i="1" dirty="0"/>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CO" sz="2900" b="1" dirty="0" smtClean="0">
                <a:hlinkClick r:id="rId3"/>
              </a:rPr>
              <a:t>6:2</a:t>
            </a:r>
            <a:r>
              <a:rPr lang="es-CO" sz="2900" b="1" dirty="0" smtClean="0"/>
              <a:t> </a:t>
            </a:r>
            <a:r>
              <a:rPr lang="es-CO" sz="2900" dirty="0" err="1" smtClean="0"/>
              <a:t>Tsav</a:t>
            </a:r>
            <a:r>
              <a:rPr lang="es-CO" sz="2900" dirty="0" smtClean="0"/>
              <a:t> et-Aharon </a:t>
            </a:r>
            <a:r>
              <a:rPr lang="es-CO" sz="2900" dirty="0" err="1" smtClean="0"/>
              <a:t>ve'et-banav</a:t>
            </a:r>
            <a:r>
              <a:rPr lang="es-CO" sz="2900" dirty="0" smtClean="0"/>
              <a:t> </a:t>
            </a:r>
            <a:r>
              <a:rPr lang="es-CO" sz="2900" dirty="0" err="1" smtClean="0"/>
              <a:t>lemor</a:t>
            </a:r>
            <a:r>
              <a:rPr lang="es-CO" sz="2900" dirty="0" smtClean="0"/>
              <a:t> </a:t>
            </a:r>
            <a:r>
              <a:rPr lang="es-CO" sz="2900" dirty="0" err="1" smtClean="0"/>
              <a:t>zot</a:t>
            </a:r>
            <a:r>
              <a:rPr lang="es-CO" sz="2900" dirty="0" smtClean="0"/>
              <a:t> </a:t>
            </a:r>
            <a:r>
              <a:rPr lang="es-CO" sz="2900" dirty="0" err="1" smtClean="0"/>
              <a:t>torat</a:t>
            </a:r>
            <a:r>
              <a:rPr lang="es-CO" sz="2900" dirty="0" smtClean="0"/>
              <a:t> </a:t>
            </a:r>
            <a:r>
              <a:rPr lang="es-CO" sz="2900" dirty="0" err="1" smtClean="0"/>
              <a:t>ha'olah</a:t>
            </a:r>
            <a:r>
              <a:rPr lang="es-CO" sz="2900" dirty="0" smtClean="0"/>
              <a:t> hi </a:t>
            </a:r>
            <a:r>
              <a:rPr lang="es-CO" sz="2900" dirty="0" err="1" smtClean="0"/>
              <a:t>ha'olah</a:t>
            </a:r>
            <a:r>
              <a:rPr lang="es-CO" sz="2900" dirty="0" smtClean="0"/>
              <a:t> al </a:t>
            </a:r>
            <a:r>
              <a:rPr lang="es-CO" sz="2900" dirty="0" err="1" smtClean="0"/>
              <a:t>mokedah</a:t>
            </a:r>
            <a:r>
              <a:rPr lang="es-CO" sz="2900" dirty="0" smtClean="0"/>
              <a:t> al-</a:t>
            </a:r>
            <a:r>
              <a:rPr lang="es-CO" sz="2900" dirty="0" err="1" smtClean="0"/>
              <a:t>hamizbe'aj</a:t>
            </a:r>
            <a:r>
              <a:rPr lang="es-CO" sz="2900" dirty="0" smtClean="0"/>
              <a:t> </a:t>
            </a:r>
            <a:r>
              <a:rPr lang="es-CO" sz="2900" dirty="0" err="1" smtClean="0"/>
              <a:t>kol-halaylah</a:t>
            </a:r>
            <a:r>
              <a:rPr lang="es-CO" sz="2900" dirty="0" smtClean="0"/>
              <a:t> ad-</a:t>
            </a:r>
            <a:r>
              <a:rPr lang="es-CO" sz="2900" dirty="0" err="1" smtClean="0"/>
              <a:t>haboker</a:t>
            </a:r>
            <a:r>
              <a:rPr lang="es-CO" sz="2900" dirty="0" smtClean="0"/>
              <a:t> </a:t>
            </a:r>
            <a:r>
              <a:rPr lang="es-CO" sz="2900" dirty="0" err="1" smtClean="0"/>
              <a:t>ve'esh</a:t>
            </a:r>
            <a:r>
              <a:rPr lang="es-CO" sz="2900" dirty="0" smtClean="0"/>
              <a:t> </a:t>
            </a:r>
            <a:r>
              <a:rPr lang="es-CO" sz="2900" dirty="0" err="1" smtClean="0"/>
              <a:t>hamizbe'ajh</a:t>
            </a:r>
            <a:r>
              <a:rPr lang="es-CO" sz="2900" dirty="0" smtClean="0"/>
              <a:t> </a:t>
            </a:r>
            <a:r>
              <a:rPr lang="es-CO" sz="2900" dirty="0" err="1" smtClean="0"/>
              <a:t>tukad</a:t>
            </a:r>
            <a:r>
              <a:rPr lang="es-CO" sz="2900" dirty="0" smtClean="0"/>
              <a:t> </a:t>
            </a:r>
            <a:r>
              <a:rPr lang="es-CO" sz="2900" dirty="0" err="1" smtClean="0"/>
              <a:t>bo</a:t>
            </a:r>
            <a:r>
              <a:rPr lang="es-CO" sz="2900" dirty="0" smtClean="0"/>
              <a:t>.</a:t>
            </a:r>
          </a:p>
          <a:p>
            <a:r>
              <a:rPr lang="es-CO" sz="2900" dirty="0" smtClean="0"/>
              <a:t>Ordena a Aarón y a sus hijos, diciendo: Esta es la ley del holocausto: el holocausto estará quemándose sobre el altar toda la noche hasta la mañana, y el fuego del altar ha de mantenerse ardiendo en él.</a:t>
            </a:r>
            <a:endParaRPr lang="es-CO" sz="2900" dirty="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Dios le dice a Moisés que describa los rituales para algunas de las ofrendas a los sacerdotes; Los sacerdotes entonces pasan por el proceso de ordenación.</a:t>
            </a:r>
          </a:p>
          <a:p>
            <a:r>
              <a:rPr lang="es-ES" sz="2800" dirty="0" smtClean="0"/>
              <a:t>Comentario sobre Parashat Tzav, Levítico 6: 1 - 8:36</a:t>
            </a:r>
          </a:p>
          <a:p>
            <a:r>
              <a:rPr lang="es-ES" dirty="0" smtClean="0"/>
              <a:t>Dios habló a Moisés y le dijo: Ordena a Aarón ya sus hijos que hagan los siguientes rituales.</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Este es el ritual de la ofrenda quemada. </a:t>
            </a:r>
          </a:p>
          <a:p>
            <a:r>
              <a:rPr lang="es-ES" dirty="0" smtClean="0"/>
              <a:t>El holocausto permanecerá ardiendo sobre el altar toda la noche hasta la mañana. </a:t>
            </a:r>
          </a:p>
          <a:p>
            <a:r>
              <a:rPr lang="es-ES" dirty="0" smtClean="0"/>
              <a:t>Todas las mañanas, el sacerdote le dará leña, extenderá la ofrenda quemada y hará que la grasa se convierta en humo.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Un fuego perpetuo se mantendrá ardiendo en el altar para que el fuego no se apague.</a:t>
            </a:r>
          </a:p>
          <a:p>
            <a:r>
              <a:rPr lang="es-ES" dirty="0" smtClean="0"/>
              <a:t>El ritual de la ofrenda de homenaje es por respeto a Dios. </a:t>
            </a:r>
          </a:p>
          <a:p>
            <a:r>
              <a:rPr lang="es-ES" dirty="0" smtClean="0"/>
              <a:t>Un puñado de harina, aceite e incienso elegidos se mezclarán y una porción simbólica se convertirá en humo en el altar como un olor agradable al Eterno.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Lo que queda de él será comido por Aarón y sus hijos como pasteles sin levadura en el espacio sagrado de la Tienda de la Reunión. </a:t>
            </a:r>
          </a:p>
          <a:p>
            <a:r>
              <a:rPr lang="es-ES" dirty="0" smtClean="0"/>
              <a:t>No se horneará con levadura.</a:t>
            </a:r>
          </a:p>
          <a:p>
            <a:r>
              <a:rPr lang="es-ES" dirty="0" smtClean="0"/>
              <a:t>La ofrenda de unción es para rendir tributo eterno a Dios. </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Al igual que en la ofrenda de homenaje, tome un poco de harina, pero esta vez prepárela con aceite en una sartén. </a:t>
            </a:r>
          </a:p>
          <a:p>
            <a:r>
              <a:rPr lang="es-ES" dirty="0" smtClean="0"/>
              <a:t>Se hará completamente en humo. </a:t>
            </a:r>
          </a:p>
          <a:p>
            <a:r>
              <a:rPr lang="es-ES" dirty="0" smtClean="0"/>
              <a:t>Debe ser quemado en su totalidad. </a:t>
            </a:r>
          </a:p>
          <a:p>
            <a:r>
              <a:rPr lang="es-ES" dirty="0" smtClean="0"/>
              <a:t>No se debe comer.</a:t>
            </a:r>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La ofrenda por el pecado que limpia a quien peca es un lugar santísimo. </a:t>
            </a:r>
          </a:p>
          <a:p>
            <a:r>
              <a:rPr lang="es-ES" dirty="0" smtClean="0"/>
              <a:t>El lugar donde se sacrifica la ofrenda de ascenso para Dios también será el lugar donde se sacrifica la ofrenda por el pecado. </a:t>
            </a:r>
          </a:p>
          <a:p>
            <a:r>
              <a:rPr lang="es-ES" dirty="0" smtClean="0"/>
              <a:t>El sacerdote, que ofrece esta ofrenda por el pecado, la comerá en el recinto sagrado de la Carpa de la reunión designada.</a:t>
            </a:r>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i="1" dirty="0" smtClean="0"/>
              <a:t>Un lugar santísimo</a:t>
            </a:r>
          </a:p>
          <a:p>
            <a:r>
              <a:rPr lang="es-ES" dirty="0" smtClean="0"/>
              <a:t>El ritual de la ofrenda de culpa es un lugar santísimo. </a:t>
            </a:r>
          </a:p>
          <a:p>
            <a:r>
              <a:rPr lang="es-ES" dirty="0" smtClean="0"/>
              <a:t>La ofrenda de culpa será sacrificada en el mismo lugar que la ofrenda quemada. </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Su sangre será arrastrada por todos los lados del altar y su grasa será convertida en humo por los sacerdotes como ofrenda de fuego al Eterno. </a:t>
            </a:r>
          </a:p>
          <a:p>
            <a:r>
              <a:rPr lang="es-ES" dirty="0" smtClean="0"/>
              <a:t>Todo varón de entre los sacerdotes comerá de ella.</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Un sacrificio ritual de bienestar puede ser ofrecido al Eterno. </a:t>
            </a:r>
          </a:p>
          <a:p>
            <a:r>
              <a:rPr lang="es-ES" dirty="0" smtClean="0"/>
              <a:t>Hay reglas sobre si puede o no comerlo y exactamente cómo debe prepararse. </a:t>
            </a:r>
          </a:p>
          <a:p>
            <a:r>
              <a:rPr lang="es-ES" dirty="0" smtClean="0"/>
              <a:t>Si se ofrece como acción de gracias, será una ofrenda con pan sin levadura, junto con panes de levadura.</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La carne que toque cualquier cosa sucia no se comerá. </a:t>
            </a:r>
          </a:p>
          <a:p>
            <a:r>
              <a:rPr lang="es-ES" dirty="0" smtClean="0"/>
              <a:t>Será consumido en fuego. </a:t>
            </a:r>
          </a:p>
          <a:p>
            <a:r>
              <a:rPr lang="es-ES" dirty="0" smtClean="0"/>
              <a:t>No comerás grasa de buey ni de oveja ni de cabra. </a:t>
            </a:r>
          </a:p>
          <a:p>
            <a:r>
              <a:rPr lang="es-ES" dirty="0" smtClean="0"/>
              <a:t>La grasa de los animales que murieron o fueron arrancados por las bestias puede ser utilizada para cualquier uso.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No debes comerlo. </a:t>
            </a:r>
          </a:p>
          <a:p>
            <a:r>
              <a:rPr lang="es-ES" dirty="0" smtClean="0"/>
              <a:t>No debes comer sangre, ya sea de ave o animal, en ninguno de tus asentamientos. </a:t>
            </a:r>
          </a:p>
          <a:p>
            <a:r>
              <a:rPr lang="es-ES" dirty="0" smtClean="0"/>
              <a:t>Entonces el Eterno habló a Moisés, diciendo: Dígale al pueblo israelita que las ofrendas deben ser presentadas por las propias manos de cada oferente.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Estas ofrendas deben ser entregadas a los sacerdotes ungidos que promulgarán estas ofrendas con fuego.</a:t>
            </a:r>
          </a:p>
          <a:p>
            <a:r>
              <a:rPr lang="es-ES" dirty="0" smtClean="0"/>
              <a:t>Estos son los rituales de la ofrenda quemada, la ofrenda de homenaje, la ofrenda por el pecado, la ofrenda de culpa, la ofrenda de ordenación y los sacrificios de bienestar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Todo esto el Eterno encargó a Moisés en el Monte Sinaí, cuando Dios ordenó que los israelitas presentaran sus ofrendas al Eterno, en el desierto de Sinaí.</a:t>
            </a:r>
          </a:p>
          <a:p>
            <a:r>
              <a:rPr lang="es-ES" dirty="0" smtClean="0"/>
              <a:t>Entonces Dios le dijo a Moisés que reuniera a Aarón, a sus hijos y a toda la comunidad en la entrada de la Tienda de la Reunión.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Aarón y sus hijos se lavaron a fondo y luego se vistieron con todas las vestiduras sacerdotales. </a:t>
            </a:r>
          </a:p>
          <a:p>
            <a:r>
              <a:rPr lang="es-ES" dirty="0" smtClean="0"/>
              <a:t>Moisés tomó el aceite de la unción y ungió el Tabernáculo y todo lo que estaba dentro de él. </a:t>
            </a:r>
          </a:p>
          <a:p>
            <a:r>
              <a:rPr lang="es-ES" dirty="0" smtClean="0"/>
              <a:t>Él lo dedicó al Eterno.</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Un toro fue sacrificado como una ofrenda por el pecado. </a:t>
            </a:r>
          </a:p>
          <a:p>
            <a:r>
              <a:rPr lang="es-ES" dirty="0" smtClean="0"/>
              <a:t>Un carnero fue sacrificado como holocausto.</a:t>
            </a:r>
          </a:p>
          <a:p>
            <a:r>
              <a:rPr lang="es-ES" dirty="0" smtClean="0"/>
              <a:t> Un segundo carnero, el carnero de la ordenación, fue sacrificado como ofrenda de fuego delante del Eterno.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Luego Moisés consagró a Aarón y sus hijos y sus vestiduras para dedicarlos al servicio del Eterno.</a:t>
            </a:r>
          </a:p>
          <a:p>
            <a:r>
              <a:rPr lang="es-ES" dirty="0" smtClean="0"/>
              <a:t>Entonces Moisés le dijo a Aarón y a sus hijos que cocinaran la carne en la entrada de la Carpa de la reunión designada y comieran el pan en la canasta de ordenación.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Deben quemar cualquier carne y pan que quede en el fuego. </a:t>
            </a:r>
          </a:p>
          <a:p>
            <a:r>
              <a:rPr lang="es-ES" dirty="0" smtClean="0"/>
              <a:t>No deben retirarse de la entrada de la Carpa de la reunión designada, de día o de noche, durante siete días hasta que finalice la ordenación.</a:t>
            </a:r>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Aarón y sus hijos realizaron todas las declaraciones que Dios había ordenado a través de Moisés.</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solidFill>
                  <a:srgbClr val="FF0000"/>
                </a:solidFill>
              </a:rPr>
              <a:t>Shabat HaGadol – Día de la Independencia</a:t>
            </a:r>
            <a:endParaRPr lang="es-ES" dirty="0" smtClean="0">
              <a:solidFill>
                <a:srgbClr val="FF0000"/>
              </a:solidFill>
            </a:endParaRPr>
          </a:p>
          <a:p>
            <a:r>
              <a:rPr lang="es-ES" sz="2000" dirty="0" smtClean="0"/>
              <a:t>Comentarios del Rabino </a:t>
            </a:r>
            <a:r>
              <a:rPr lang="es-ES" sz="2000" dirty="0" smtClean="0"/>
              <a:t>Tzvi Hersh Weinreb y </a:t>
            </a:r>
            <a:r>
              <a:rPr lang="es-ES" sz="2000" dirty="0" smtClean="0"/>
              <a:t>del Rabino </a:t>
            </a:r>
            <a:r>
              <a:rPr lang="es-ES" sz="2000" dirty="0" smtClean="0"/>
              <a:t>Moshé Hauer</a:t>
            </a:r>
            <a:endParaRPr lang="es-ES" sz="2000" dirty="0" smtClean="0"/>
          </a:p>
          <a:p>
            <a:r>
              <a:rPr lang="es-ES" dirty="0" smtClean="0"/>
              <a:t>Recordamos </a:t>
            </a:r>
            <a:r>
              <a:rPr lang="es-ES" dirty="0" smtClean="0"/>
              <a:t>bien cuando la edad en la que se podía votar o beber eran los 21 años. </a:t>
            </a:r>
            <a:endParaRPr lang="es-ES" dirty="0" smtClean="0"/>
          </a:p>
          <a:p>
            <a:r>
              <a:rPr lang="es-ES" dirty="0" smtClean="0"/>
              <a:t>‘Desde </a:t>
            </a:r>
            <a:r>
              <a:rPr lang="es-ES" dirty="0" smtClean="0"/>
              <a:t>mi perspectiva de niño, y francamente con muchas ganas de hacer estas cosas, me parecía una injusticia poner el listón de la edad tan alto. Veintiuno parecía estar muy lejos</a:t>
            </a:r>
            <a:r>
              <a:rPr lang="es-ES" dirty="0" smtClean="0"/>
              <a:t>.’</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sz="3000" dirty="0" smtClean="0"/>
              <a:t>A medida que pasaba el tiempo, la edad para todas estas cosas se hizo cada vez más baja. </a:t>
            </a:r>
            <a:endParaRPr lang="es-ES" sz="3000" dirty="0" smtClean="0"/>
          </a:p>
          <a:p>
            <a:r>
              <a:rPr lang="es-ES" sz="3000" dirty="0" smtClean="0"/>
              <a:t>‘En </a:t>
            </a:r>
            <a:r>
              <a:rPr lang="es-ES" sz="3000" dirty="0" smtClean="0"/>
              <a:t>ese momento, tenía más de 21 años y criticaba la idea de permitirles a los niños estos privilegios prematuramente</a:t>
            </a:r>
            <a:r>
              <a:rPr lang="es-ES" sz="3000" dirty="0" smtClean="0"/>
              <a:t>.’</a:t>
            </a:r>
          </a:p>
          <a:p>
            <a:r>
              <a:rPr lang="es-ES" sz="3000" dirty="0" smtClean="0"/>
              <a:t>Ese </a:t>
            </a:r>
            <a:r>
              <a:rPr lang="es-ES" sz="3000" dirty="0" smtClean="0"/>
              <a:t>es solo un ejemplo de cómo cambia nuestra perspectiva con respecto a la pregunta milenaria de quién es un niño y quién es un adulto.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sz="2900" dirty="0" smtClean="0"/>
              <a:t>¿</a:t>
            </a:r>
            <a:r>
              <a:rPr lang="es-ES" sz="2900" dirty="0" smtClean="0"/>
              <a:t>A qué edad se pasa de la condición de menor a la de mayor</a:t>
            </a:r>
            <a:r>
              <a:rPr lang="es-ES" sz="2900" dirty="0" smtClean="0"/>
              <a:t>?</a:t>
            </a:r>
          </a:p>
          <a:p>
            <a:r>
              <a:rPr lang="es-ES" sz="2900" dirty="0" smtClean="0"/>
              <a:t>Desde el punto de vista de la religión judía, las cosas parecen bastante claras. </a:t>
            </a:r>
            <a:endParaRPr lang="es-ES" sz="2900" dirty="0" smtClean="0"/>
          </a:p>
          <a:p>
            <a:r>
              <a:rPr lang="es-ES" sz="2900" dirty="0" smtClean="0"/>
              <a:t>Tradicionalmente</a:t>
            </a:r>
            <a:r>
              <a:rPr lang="es-ES" sz="2900" dirty="0" smtClean="0"/>
              <a:t>, los niños se convierten en hombres a los 13 años. Reconociendo que las mujeres maduran antes, nuestros rabinos definieron la edad de 12 años como la mayoría de edad para una niña</a:t>
            </a:r>
            <a:r>
              <a:rPr lang="es-ES" sz="2900"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Lo </a:t>
            </a:r>
            <a:r>
              <a:rPr lang="es-ES" dirty="0" smtClean="0"/>
              <a:t>mismo ocurre con el cumplimiento de las mitzvot y otras funciones religiosas. </a:t>
            </a:r>
            <a:endParaRPr lang="es-ES" dirty="0" smtClean="0"/>
          </a:p>
          <a:p>
            <a:r>
              <a:rPr lang="es-ES" dirty="0" smtClean="0"/>
              <a:t>Una </a:t>
            </a:r>
            <a:r>
              <a:rPr lang="es-ES" dirty="0" smtClean="0"/>
              <a:t>niña celebra su bat mitzvá a los 12 años, y los niños usan tefilín y se cuentan como parte de un </a:t>
            </a:r>
            <a:r>
              <a:rPr lang="es-ES" dirty="0" smtClean="0"/>
              <a:t>minyán </a:t>
            </a:r>
            <a:r>
              <a:rPr lang="es-ES" dirty="0" smtClean="0"/>
              <a:t>a los 13 años. </a:t>
            </a:r>
            <a:endParaRPr lang="es-ES" dirty="0" smtClean="0"/>
          </a:p>
          <a:p>
            <a:r>
              <a:rPr lang="es-ES" dirty="0" smtClean="0"/>
              <a:t>Antes </a:t>
            </a:r>
            <a:r>
              <a:rPr lang="es-ES" dirty="0" smtClean="0"/>
              <a:t>de los 13 años es un </a:t>
            </a:r>
            <a:r>
              <a:rPr lang="es-ES" dirty="0" smtClean="0"/>
              <a:t>Katán, </a:t>
            </a:r>
            <a:r>
              <a:rPr lang="es-ES" dirty="0" smtClean="0"/>
              <a:t>un menor. Después, es un </a:t>
            </a:r>
            <a:r>
              <a:rPr lang="es-ES" dirty="0" smtClean="0"/>
              <a:t>Gadol.</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Gadol puede significar adulto, o puede significar grande o grandioso</a:t>
            </a:r>
            <a:r>
              <a:rPr lang="es-ES" dirty="0" smtClean="0"/>
              <a:t>.</a:t>
            </a:r>
          </a:p>
          <a:p>
            <a:r>
              <a:rPr lang="es-ES" dirty="0" smtClean="0"/>
              <a:t>Este </a:t>
            </a:r>
            <a:r>
              <a:rPr lang="es-ES" dirty="0" smtClean="0"/>
              <a:t>Shabat, el último que precede a </a:t>
            </a:r>
            <a:r>
              <a:rPr lang="es-ES" dirty="0" smtClean="0"/>
              <a:t>Pésaj, </a:t>
            </a:r>
            <a:r>
              <a:rPr lang="es-ES" dirty="0" smtClean="0"/>
              <a:t>se conoce como Shabat HaGadol. ¿Cómo vamos a traducirlo? ¿Es el Shabat adulto, el Shabat grande, o quizás el </a:t>
            </a:r>
            <a:r>
              <a:rPr lang="es-ES" dirty="0" smtClean="0"/>
              <a:t>Gran Shabat? </a:t>
            </a:r>
          </a:p>
          <a:p>
            <a:r>
              <a:rPr lang="es-ES" dirty="0" smtClean="0"/>
              <a:t>¿</a:t>
            </a:r>
            <a:r>
              <a:rPr lang="es-ES" dirty="0" smtClean="0"/>
              <a:t>O la palabra </a:t>
            </a:r>
            <a:r>
              <a:rPr lang="es-ES" dirty="0" smtClean="0"/>
              <a:t>Gadol </a:t>
            </a:r>
            <a:r>
              <a:rPr lang="es-ES" dirty="0" smtClean="0"/>
              <a:t>significa algo completamente diferente en este contexto?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Muchos tienen la costumbre de hacer una lectura preliminar de la Hagadá de </a:t>
            </a:r>
            <a:r>
              <a:rPr lang="es-ES" dirty="0" smtClean="0"/>
              <a:t>Pésaj </a:t>
            </a:r>
            <a:r>
              <a:rPr lang="es-ES" dirty="0" smtClean="0"/>
              <a:t>en este Shabat. </a:t>
            </a:r>
            <a:endParaRPr lang="es-ES" dirty="0" smtClean="0"/>
          </a:p>
          <a:p>
            <a:r>
              <a:rPr lang="es-ES" dirty="0" smtClean="0"/>
              <a:t>Aquellos </a:t>
            </a:r>
            <a:r>
              <a:rPr lang="es-ES" dirty="0" smtClean="0"/>
              <a:t>de nosotros que lo hagamos, y yo me cuento entre ellos, tendremos la oportunidad no solo de leer las palabras antiguas sino también de estudiar algún comentario sobre ellas.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sz="3000" dirty="0" smtClean="0"/>
              <a:t>Por </a:t>
            </a:r>
            <a:r>
              <a:rPr lang="es-ES" sz="3000" dirty="0" smtClean="0"/>
              <a:t>lo tanto, tendremos la oportunidad de familiarizarnos con una de las docenas de "nuevas" hagadot en el mercado</a:t>
            </a:r>
            <a:r>
              <a:rPr lang="es-ES" sz="3000" dirty="0" smtClean="0"/>
              <a:t>.</a:t>
            </a:r>
          </a:p>
          <a:p>
            <a:r>
              <a:rPr lang="es-ES" sz="3000" dirty="0" smtClean="0"/>
              <a:t>Una de ellas se </a:t>
            </a:r>
            <a:r>
              <a:rPr lang="es-ES" sz="3000" dirty="0" smtClean="0"/>
              <a:t>llama The Royal Table, y está escrito por el rabino Norman Lamm, z"l</a:t>
            </a:r>
            <a:r>
              <a:rPr lang="es-ES" sz="3000" dirty="0" smtClean="0"/>
              <a:t>.</a:t>
            </a:r>
          </a:p>
          <a:p>
            <a:r>
              <a:rPr lang="es-ES" sz="3000" dirty="0" smtClean="0"/>
              <a:t>Me </a:t>
            </a:r>
            <a:r>
              <a:rPr lang="es-ES" sz="3000" dirty="0" smtClean="0"/>
              <a:t>gustaría llamar su atención sobre su enfoque creativo del significado de la palabra </a:t>
            </a:r>
            <a:r>
              <a:rPr lang="es-ES" sz="3000" dirty="0" smtClean="0"/>
              <a:t>Gadol, </a:t>
            </a:r>
            <a:r>
              <a:rPr lang="es-ES" sz="3000" dirty="0" smtClean="0"/>
              <a:t>y no solo en el contexto de Shabat HaGadol.</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El rabino Lamm señala que en el Talmud, </a:t>
            </a:r>
            <a:r>
              <a:rPr lang="es-ES" i="1" dirty="0" smtClean="0"/>
              <a:t>katán</a:t>
            </a:r>
            <a:r>
              <a:rPr lang="es-ES" dirty="0" smtClean="0"/>
              <a:t> </a:t>
            </a:r>
            <a:r>
              <a:rPr lang="es-ES" dirty="0" smtClean="0"/>
              <a:t>no siempre significa menor, ni </a:t>
            </a:r>
            <a:r>
              <a:rPr lang="es-ES" i="1" dirty="0" smtClean="0"/>
              <a:t>gadol</a:t>
            </a:r>
            <a:r>
              <a:rPr lang="es-ES" dirty="0" smtClean="0"/>
              <a:t> invariablemente connota un adulto. </a:t>
            </a:r>
            <a:endParaRPr lang="es-ES" dirty="0" smtClean="0"/>
          </a:p>
          <a:p>
            <a:r>
              <a:rPr lang="es-ES" dirty="0" smtClean="0"/>
              <a:t>En </a:t>
            </a:r>
            <a:r>
              <a:rPr lang="es-ES" dirty="0" smtClean="0"/>
              <a:t>ciertos contextos, nos informa el rabino Lamm, el estatus de una persona no es una cuestión de edad sino una cuestión de independencia.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En </a:t>
            </a:r>
            <a:r>
              <a:rPr lang="es-ES" dirty="0" smtClean="0"/>
              <a:t>palabras del Talmud, "Un </a:t>
            </a:r>
            <a:r>
              <a:rPr lang="es-ES" dirty="0" smtClean="0"/>
              <a:t>katán </a:t>
            </a:r>
            <a:r>
              <a:rPr lang="es-ES" dirty="0" smtClean="0"/>
              <a:t>que no depende de la mesa de su padre es un gadol. Un gadol que depende de su padre es un </a:t>
            </a:r>
            <a:r>
              <a:rPr lang="es-ES" dirty="0" smtClean="0"/>
              <a:t>katán".</a:t>
            </a:r>
          </a:p>
          <a:p>
            <a:r>
              <a:rPr lang="es-ES" dirty="0" smtClean="0"/>
              <a:t>Esta pieza de sabiduría talmúdica nos permite una definición de gadol con perspectivas completamente nuevas de percepción y comprensión.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Un </a:t>
            </a:r>
            <a:r>
              <a:rPr lang="es-ES" dirty="0" smtClean="0"/>
              <a:t>gadol es alguien que es autosuficiente, que puede valerse por sí mismo, no solo intelectualmente sino también en todos los demás sentidos</a:t>
            </a:r>
            <a:r>
              <a:rPr lang="es-ES" dirty="0" smtClean="0"/>
              <a:t>.</a:t>
            </a:r>
          </a:p>
          <a:p>
            <a:r>
              <a:rPr lang="es-ES" dirty="0" smtClean="0"/>
              <a:t>Así</a:t>
            </a:r>
            <a:r>
              <a:rPr lang="es-ES" dirty="0" smtClean="0"/>
              <a:t>, Rabí Lamm nos enseña que este Shabat se llama HaGadol porque marca nuestra independencia como pueblo.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Fue </a:t>
            </a:r>
            <a:r>
              <a:rPr lang="es-ES" dirty="0" smtClean="0"/>
              <a:t>en este día que pudimos demostrarles a nuestros amos de esclavos egipcios que ya no les temíamos y que estábamos a punto de declararnos independientes religiosa, cultural y físicamente</a:t>
            </a:r>
            <a:r>
              <a:rPr lang="es-ES" dirty="0" smtClean="0"/>
              <a:t>.</a:t>
            </a:r>
          </a:p>
          <a:p>
            <a:r>
              <a:rPr lang="es-ES" dirty="0" smtClean="0"/>
              <a:t>Me encuentro tomando las implicaciones de las ideas del rabino Lamm mucho más lejos que él.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Hoy </a:t>
            </a:r>
            <a:r>
              <a:rPr lang="es-ES" dirty="0" smtClean="0"/>
              <a:t>en día, nos referimos a aquellos sabios de la Torá cuya autoridad reverenciamos y a quienes buscamos como guía como </a:t>
            </a:r>
            <a:r>
              <a:rPr lang="es-ES" i="1" dirty="0" smtClean="0"/>
              <a:t>gedolim</a:t>
            </a:r>
            <a:r>
              <a:rPr lang="es-ES" dirty="0" smtClean="0"/>
              <a:t>", el plural de </a:t>
            </a:r>
            <a:r>
              <a:rPr lang="es-ES" i="1" dirty="0" smtClean="0"/>
              <a:t>gadol</a:t>
            </a:r>
            <a:r>
              <a:rPr lang="es-ES" dirty="0" smtClean="0"/>
              <a:t>.</a:t>
            </a:r>
          </a:p>
          <a:p>
            <a:r>
              <a:rPr lang="es-ES" dirty="0" smtClean="0"/>
              <a:t>A </a:t>
            </a:r>
            <a:r>
              <a:rPr lang="es-ES" dirty="0" smtClean="0"/>
              <a:t>menudo he luchado con la pregunta, como estoy seguro de que muchos de ustedes lo hacen, en cuanto a qué hace un gadol. </a:t>
            </a:r>
            <a:endParaRPr lang="es-ES" dirty="0" smtClean="0"/>
          </a:p>
          <a:p>
            <a:r>
              <a:rPr lang="es-ES" dirty="0" smtClean="0"/>
              <a:t>¿</a:t>
            </a:r>
            <a:r>
              <a:rPr lang="es-ES" dirty="0" smtClean="0"/>
              <a:t>Es sólo su piedad y erudición?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Seguramente </a:t>
            </a:r>
            <a:r>
              <a:rPr lang="es-ES" dirty="0" smtClean="0"/>
              <a:t>estos son los requisitos previos necesarios para el estado de gadol</a:t>
            </a:r>
            <a:r>
              <a:rPr lang="es-ES" dirty="0" smtClean="0"/>
              <a:t>.</a:t>
            </a:r>
          </a:p>
          <a:p>
            <a:r>
              <a:rPr lang="es-ES" dirty="0" smtClean="0"/>
              <a:t>Pero la reflexión sobre los grandes sabios de la historia judía revela que los gedolim sobresalientes de las generaciones tenían vetas de independencia, que afirmaron de manera única y, a menudo, valiente</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Tomemos </a:t>
            </a:r>
            <a:r>
              <a:rPr lang="es-ES" dirty="0" smtClean="0"/>
              <a:t>a Maimónides, el Rambam. </a:t>
            </a:r>
            <a:endParaRPr lang="es-ES" dirty="0" smtClean="0"/>
          </a:p>
          <a:p>
            <a:r>
              <a:rPr lang="es-ES" dirty="0" smtClean="0"/>
              <a:t>Su </a:t>
            </a:r>
            <a:r>
              <a:rPr lang="es-ES" dirty="0" smtClean="0"/>
              <a:t>estudio de la Torá y su espiritualidad personal no tenían paralelo. </a:t>
            </a:r>
            <a:endParaRPr lang="es-ES" dirty="0" smtClean="0"/>
          </a:p>
          <a:p>
            <a:r>
              <a:rPr lang="es-ES" dirty="0" smtClean="0"/>
              <a:t>Sin </a:t>
            </a:r>
            <a:r>
              <a:rPr lang="es-ES" dirty="0" smtClean="0"/>
              <a:t>embargo, se embarcó, muy intencionalmente, en muchos caminos nuevos en su vida.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Asumió </a:t>
            </a:r>
            <a:r>
              <a:rPr lang="es-ES" dirty="0" smtClean="0"/>
              <a:t>importantes cargos de liderazgo comunitario, profundizó en áreas de estudio que sus propios maestros nunca conocieron y no temió expresar su independencia de pensamiento aun cuando difería de algunos de sus antecesores.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O considere al rabino </a:t>
            </a:r>
            <a:r>
              <a:rPr lang="es-ES" dirty="0" smtClean="0"/>
              <a:t>Moshé </a:t>
            </a:r>
            <a:r>
              <a:rPr lang="es-ES" dirty="0" smtClean="0"/>
              <a:t>Sofer, conocido como el </a:t>
            </a:r>
            <a:r>
              <a:rPr lang="es-ES" dirty="0" smtClean="0"/>
              <a:t>Jatam </a:t>
            </a:r>
            <a:r>
              <a:rPr lang="es-ES" dirty="0" smtClean="0"/>
              <a:t>Sofer, de quien generalmente se piensa que fue un ferviente tradicionalista. </a:t>
            </a:r>
            <a:endParaRPr lang="es-ES" dirty="0" smtClean="0"/>
          </a:p>
          <a:p>
            <a:r>
              <a:rPr lang="es-ES" dirty="0" smtClean="0"/>
              <a:t>Sin </a:t>
            </a:r>
            <a:r>
              <a:rPr lang="es-ES" dirty="0" smtClean="0"/>
              <a:t>embargo, él también demostró una gran independencia cuando formuló su propio enfoque para combatir los movimientos heréticos de su tiempo. Inventó nuevas formas de pelear viejas batallas.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El </a:t>
            </a:r>
            <a:r>
              <a:rPr lang="es-ES" dirty="0" smtClean="0"/>
              <a:t>Jáfetz </a:t>
            </a:r>
            <a:r>
              <a:rPr lang="es-ES" dirty="0" smtClean="0"/>
              <a:t>Jaim y el Rav </a:t>
            </a:r>
            <a:r>
              <a:rPr lang="es-ES" dirty="0" smtClean="0"/>
              <a:t>Moshé </a:t>
            </a:r>
            <a:r>
              <a:rPr lang="es-ES" dirty="0" smtClean="0"/>
              <a:t>Feinstein, para tomar dos gedolim del siglo XX, no solo imitaron a sus maestros y compañeros, sino que emprendieron nuevos enfoques, nuevos énfasis y abordaron problemas sin precedentes confiando en su profunda erudición con seguridad, pero también confiaban en su juicio independiente.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Rav Moshé </a:t>
            </a:r>
            <a:r>
              <a:rPr lang="es-ES" dirty="0" smtClean="0"/>
              <a:t>incluso se comprometió a escribir algunos de sus pensamientos sobre la necesidad de un </a:t>
            </a:r>
            <a:r>
              <a:rPr lang="es-ES" i="1" dirty="0" smtClean="0"/>
              <a:t>posek</a:t>
            </a:r>
            <a:r>
              <a:rPr lang="es-ES" dirty="0" smtClean="0"/>
              <a:t>, un decisor halájico, para no temer expresar sus pensamientos independientes cuando estaba seguro de que eran correctos</a:t>
            </a:r>
            <a:r>
              <a:rPr lang="es-ES" dirty="0" smtClean="0"/>
              <a:t>.</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Shabat HaGadol nos da la oportunidad de apreciar nuestra independencia de muchas maneras. </a:t>
            </a:r>
            <a:endParaRPr lang="es-ES" dirty="0" smtClean="0"/>
          </a:p>
          <a:p>
            <a:r>
              <a:rPr lang="es-ES" dirty="0" smtClean="0"/>
              <a:t>Nunca </a:t>
            </a:r>
            <a:r>
              <a:rPr lang="es-ES" dirty="0" smtClean="0"/>
              <a:t>debemos abandonar nuestra Torá y tradición, pero debemos darnos cuenta de que hay un lugar para la independencia cuando es apropiado.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Pésaj es </a:t>
            </a:r>
            <a:r>
              <a:rPr lang="es-ES" dirty="0" smtClean="0"/>
              <a:t>la fiesta de la libertad y la independencia. </a:t>
            </a:r>
            <a:endParaRPr lang="es-ES" dirty="0" smtClean="0"/>
          </a:p>
          <a:p>
            <a:r>
              <a:rPr lang="es-ES" dirty="0" smtClean="0"/>
              <a:t>Nuestros </a:t>
            </a:r>
            <a:r>
              <a:rPr lang="es-ES" dirty="0" smtClean="0"/>
              <a:t>sabios nos enseñan que nadie es tan libre como el que estudia profundamente la Torá. La independencia de pensamiento y la creatividad son valores apreciados por nuestra tradición, y </a:t>
            </a:r>
            <a:r>
              <a:rPr lang="es-ES" dirty="0" smtClean="0"/>
              <a:t>Pésaj </a:t>
            </a:r>
            <a:r>
              <a:rPr lang="es-ES" dirty="0" smtClean="0"/>
              <a:t>es el momento para que celebremos esos valores.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Agregando algunas ideas del Rabino Moshé Hauer, tenemos:</a:t>
            </a:r>
          </a:p>
          <a:p>
            <a:r>
              <a:rPr lang="es-ES" dirty="0" smtClean="0"/>
              <a:t>La protección y la seguridad son temas recurrentes en torno a </a:t>
            </a:r>
            <a:r>
              <a:rPr lang="es-ES" dirty="0" smtClean="0"/>
              <a:t>Pésaj. </a:t>
            </a:r>
          </a:p>
          <a:p>
            <a:r>
              <a:rPr lang="es-ES" dirty="0" smtClean="0"/>
              <a:t>El </a:t>
            </a:r>
            <a:r>
              <a:rPr lang="es-ES" dirty="0" smtClean="0"/>
              <a:t>nombre de la festividad en sí, </a:t>
            </a:r>
            <a:r>
              <a:rPr lang="es-ES" dirty="0" smtClean="0"/>
              <a:t>Pésaj, </a:t>
            </a:r>
            <a:r>
              <a:rPr lang="es-ES" dirty="0" smtClean="0"/>
              <a:t>recuerda cómo Hashem protegió a los judíos, pasando por encima de nuestros hogares mientras golpeaba a los egipcios.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Esa </a:t>
            </a:r>
            <a:r>
              <a:rPr lang="es-ES" dirty="0" smtClean="0"/>
              <a:t>seguridad se extiende hasta el presente, por lo que es costumbre que en la noche del </a:t>
            </a:r>
            <a:r>
              <a:rPr lang="es-ES" dirty="0" smtClean="0"/>
              <a:t>Séder, </a:t>
            </a:r>
            <a:r>
              <a:rPr lang="es-ES" dirty="0" smtClean="0"/>
              <a:t>la </a:t>
            </a:r>
            <a:r>
              <a:rPr lang="es-ES" b="1" i="1" dirty="0" smtClean="0"/>
              <a:t>leil shimurim </a:t>
            </a:r>
            <a:r>
              <a:rPr lang="es-ES" dirty="0" smtClean="0"/>
              <a:t>(noche de protección), disminuyamos nuestras protecciones hechas por el hombre al no cerrar con llave nuestras puertas o decir el </a:t>
            </a:r>
            <a:r>
              <a:rPr lang="es-ES" dirty="0" smtClean="0"/>
              <a:t>Shemá </a:t>
            </a:r>
            <a:r>
              <a:rPr lang="es-ES" dirty="0" smtClean="0"/>
              <a:t>completo antes de acostarnos (ver OC 481:2 , Magén Avraham).</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La </a:t>
            </a:r>
            <a:r>
              <a:rPr lang="es-ES" i="1" dirty="0" smtClean="0"/>
              <a:t>mezuzá</a:t>
            </a:r>
            <a:r>
              <a:rPr lang="es-ES" dirty="0" smtClean="0"/>
              <a:t> que adorna los dinteles de nuestras puertas y protege nuestros hogares durante todo el año conmemora la seguridad lograda por la colocación original de la sangre de </a:t>
            </a:r>
            <a:r>
              <a:rPr lang="es-ES" dirty="0" smtClean="0"/>
              <a:t>Pésaj </a:t>
            </a:r>
            <a:r>
              <a:rPr lang="es-ES" dirty="0" smtClean="0"/>
              <a:t>en los dinteles de nuestras puertas (ver </a:t>
            </a:r>
            <a:r>
              <a:rPr lang="es-ES" dirty="0" smtClean="0"/>
              <a:t>Rambán Shemot </a:t>
            </a:r>
            <a:r>
              <a:rPr lang="es-ES" dirty="0" smtClean="0"/>
              <a:t>13:16).</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Este es un concepto con el que podemos tener dificultades para relacionarnos, ya que los judíos en todas partes experimentan una sensación de mayor vulnerabilidad. </a:t>
            </a:r>
            <a:endParaRPr lang="es-ES" dirty="0" smtClean="0"/>
          </a:p>
          <a:p>
            <a:r>
              <a:rPr lang="es-ES" dirty="0" smtClean="0"/>
              <a:t>¿</a:t>
            </a:r>
            <a:r>
              <a:rPr lang="es-ES" dirty="0" smtClean="0"/>
              <a:t>Podemos realmente ver esto como una noche y una temporada de protección? Esta es una pregunta difícil que podemos intentar abordar, no responder.</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sz="3100" dirty="0" smtClean="0"/>
              <a:t>El aspecto de la protección divina es sólo una faceta del </a:t>
            </a:r>
            <a:r>
              <a:rPr lang="es-ES" sz="3100" i="1" dirty="0" smtClean="0"/>
              <a:t>leil shimurim</a:t>
            </a:r>
            <a:r>
              <a:rPr lang="es-ES" sz="3100" dirty="0" smtClean="0"/>
              <a:t>. </a:t>
            </a:r>
            <a:endParaRPr lang="es-ES" sz="3100" dirty="0" smtClean="0"/>
          </a:p>
          <a:p>
            <a:r>
              <a:rPr lang="es-ES" sz="3100" dirty="0" smtClean="0"/>
              <a:t>Como </a:t>
            </a:r>
            <a:r>
              <a:rPr lang="es-ES" sz="3100" dirty="0" smtClean="0"/>
              <a:t>señalaron Ibn Ezra y </a:t>
            </a:r>
            <a:r>
              <a:rPr lang="es-ES" sz="3100" dirty="0" smtClean="0"/>
              <a:t>Rambán (Shemot </a:t>
            </a:r>
            <a:r>
              <a:rPr lang="es-ES" sz="3100" dirty="0" smtClean="0"/>
              <a:t>12:42), la </a:t>
            </a:r>
            <a:r>
              <a:rPr lang="es-ES" sz="3100" i="1" dirty="0" smtClean="0"/>
              <a:t>shmirá</a:t>
            </a:r>
            <a:r>
              <a:rPr lang="es-ES" sz="3100" dirty="0" smtClean="0"/>
              <a:t> </a:t>
            </a:r>
            <a:r>
              <a:rPr lang="es-ES" sz="3100" dirty="0" smtClean="0"/>
              <a:t>de la que hablamos, además de describir la protección Divina que recibimos, se refiere también a las </a:t>
            </a:r>
            <a:r>
              <a:rPr lang="es-ES" sz="3100" i="1" dirty="0" smtClean="0"/>
              <a:t>shmiras mitzvot</a:t>
            </a:r>
            <a:r>
              <a:rPr lang="es-ES" sz="3100" dirty="0" smtClean="0"/>
              <a:t>, nuestra propia salvaguardia y observancia de las muchas mitzvot relacionadas con </a:t>
            </a:r>
            <a:r>
              <a:rPr lang="es-ES" sz="3100" dirty="0" smtClean="0"/>
              <a:t>Pésaj. </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p:txBody>
      </p:sp>
      <p:pic>
        <p:nvPicPr>
          <p:cNvPr id="4098" name="Picture 2" descr="Dang It Delicious: Shmurah Matzah for Passover...all the way from New York..."/>
          <p:cNvPicPr>
            <a:picLocks noChangeAspect="1" noChangeArrowheads="1"/>
          </p:cNvPicPr>
          <p:nvPr/>
        </p:nvPicPr>
        <p:blipFill>
          <a:blip r:embed="rId3"/>
          <a:srcRect/>
          <a:stretch>
            <a:fillRect/>
          </a:stretch>
        </p:blipFill>
        <p:spPr bwMode="auto">
          <a:xfrm>
            <a:off x="724397" y="0"/>
            <a:ext cx="7832973" cy="6858000"/>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El </a:t>
            </a:r>
            <a:r>
              <a:rPr lang="es-ES" dirty="0" smtClean="0"/>
              <a:t>alimento fundamental de la noche es </a:t>
            </a:r>
            <a:r>
              <a:rPr lang="es-ES" i="1" dirty="0" smtClean="0"/>
              <a:t>matzá </a:t>
            </a:r>
            <a:r>
              <a:rPr lang="es-ES" i="1" dirty="0" smtClean="0"/>
              <a:t>shmurá</a:t>
            </a:r>
            <a:r>
              <a:rPr lang="es-ES" dirty="0" smtClean="0"/>
              <a:t>, </a:t>
            </a:r>
            <a:r>
              <a:rPr lang="es-ES" dirty="0" smtClean="0"/>
              <a:t>matzá que debemos proteger de la levadura durante su preparación. Lo que experimentamos esa noche fue algo que no merecemos ver de manera visible en nuestra vida cotidiana, ya que nuestras shmiras mitzvot (observancia) invitaron a la </a:t>
            </a:r>
            <a:r>
              <a:rPr lang="es-ES" dirty="0" smtClean="0"/>
              <a:t>shmirá </a:t>
            </a:r>
            <a:r>
              <a:rPr lang="es-ES" dirty="0" smtClean="0"/>
              <a:t>(protección) de Di-s en respuesta.</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sz="3000" dirty="0" smtClean="0"/>
              <a:t>Este es también el tema conocido de Shabat HaGadol, que conmemora el Shabat anterior al Éxodo cuando observamos la orden de Di-s de apartar la ofrenda de </a:t>
            </a:r>
            <a:r>
              <a:rPr lang="es-ES" sz="3000" dirty="0" smtClean="0"/>
              <a:t>Pésaj </a:t>
            </a:r>
            <a:r>
              <a:rPr lang="es-ES" sz="3000" dirty="0" smtClean="0"/>
              <a:t>a pesar de que nos exponía a la ira de los egipcios. </a:t>
            </a:r>
            <a:endParaRPr lang="es-ES" sz="3000" dirty="0" smtClean="0"/>
          </a:p>
          <a:p>
            <a:r>
              <a:rPr lang="es-ES" sz="3000" dirty="0" smtClean="0"/>
              <a:t>La </a:t>
            </a:r>
            <a:r>
              <a:rPr lang="es-ES" sz="3000" dirty="0" smtClean="0"/>
              <a:t>grandeza de este Shabat radica en este milagro de reciprocidad, de Di-s extendiendo Su protección a aquellos que se levantaron para salvaguardar Su mandato.</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dirty="0" smtClean="0"/>
              <a:t>No debemos ser simplistas y esperar ver en nuestro mundo esa elegante correlación entre nuestras acciones y nuestro destino. </a:t>
            </a:r>
            <a:endParaRPr lang="es-ES" dirty="0" smtClean="0"/>
          </a:p>
          <a:p>
            <a:r>
              <a:rPr lang="es-ES" dirty="0" smtClean="0"/>
              <a:t>Los </a:t>
            </a:r>
            <a:r>
              <a:rPr lang="es-ES" dirty="0" smtClean="0"/>
              <a:t>milagros del Éxodo fueron singulares en la historia y han dado lugar a una vida en la que las cosas malas parecen suceder con demasiada frecuencia a personas muy buenas.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rPr>
              <a:t>Shabat HaGadol – Día de la Independencia</a:t>
            </a:r>
            <a:endParaRPr lang="es-ES" sz="1400" dirty="0" smtClean="0">
              <a:solidFill>
                <a:schemeClr val="tx1"/>
              </a:solidFill>
            </a:endParaRPr>
          </a:p>
          <a:p>
            <a:r>
              <a:rPr lang="es-ES" sz="3000" dirty="0" smtClean="0"/>
              <a:t>Sin </a:t>
            </a:r>
            <a:r>
              <a:rPr lang="es-ES" sz="3000" dirty="0" smtClean="0"/>
              <a:t>embargo, en las sombras de la búsqueda de una elusiva reciprocidad apreciable yace la oportunidad de cumplir con nuestra clara responsabilidad, hacer el bien a Di-s, salvaguardar lo que es precioso para Él, hasta el día cercano en que, como lo hicimos cuando salimos de Egipto, podremos ver tan claramente cómo Él ha estado cuidando de nosotros.</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endParaRPr lang="es-ES" sz="3000" dirty="0" smtClean="0"/>
          </a:p>
        </p:txBody>
      </p:sp>
      <p:pic>
        <p:nvPicPr>
          <p:cNvPr id="241666" name="Picture 2"/>
          <p:cNvPicPr>
            <a:picLocks noChangeAspect="1" noChangeArrowheads="1"/>
          </p:cNvPicPr>
          <p:nvPr/>
        </p:nvPicPr>
        <p:blipFill>
          <a:blip r:embed="rId3"/>
          <a:srcRect/>
          <a:stretch>
            <a:fillRect/>
          </a:stretch>
        </p:blipFill>
        <p:spPr bwMode="auto">
          <a:xfrm>
            <a:off x="1121" y="700645"/>
            <a:ext cx="9047941" cy="562890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solidFill>
                  <a:srgbClr val="FF0000"/>
                </a:solidFill>
              </a:rPr>
              <a:t>Quién es un Temeroso de Dios?</a:t>
            </a:r>
            <a:endParaRPr lang="es-ES" sz="2800" dirty="0" smtClean="0">
              <a:solidFill>
                <a:srgbClr val="FF0000"/>
              </a:solidFill>
            </a:endParaRPr>
          </a:p>
          <a:p>
            <a:r>
              <a:rPr lang="es-ES" sz="2400" dirty="0" smtClean="0"/>
              <a:t>Comentarios </a:t>
            </a:r>
            <a:r>
              <a:rPr lang="es-ES" sz="2400" dirty="0" smtClean="0"/>
              <a:t>del </a:t>
            </a:r>
            <a:r>
              <a:rPr lang="es-ES" sz="2400" dirty="0" smtClean="0"/>
              <a:t>Rabino Jack </a:t>
            </a:r>
            <a:r>
              <a:rPr lang="es-ES" sz="2400" dirty="0" err="1" smtClean="0"/>
              <a:t>Abrahmowits</a:t>
            </a:r>
            <a:r>
              <a:rPr lang="es-ES" sz="2400" dirty="0" smtClean="0"/>
              <a:t> </a:t>
            </a:r>
          </a:p>
          <a:p>
            <a:r>
              <a:rPr lang="es-ES" i="1" dirty="0" smtClean="0"/>
              <a:t>El comportamiento de los que aman a </a:t>
            </a:r>
            <a:r>
              <a:rPr lang="es-ES" i="1" dirty="0" smtClean="0"/>
              <a:t>Dios </a:t>
            </a:r>
            <a:r>
              <a:rPr lang="es-ES" sz="2000" dirty="0" smtClean="0"/>
              <a:t>Basado </a:t>
            </a:r>
            <a:r>
              <a:rPr lang="es-ES" sz="2000" dirty="0" smtClean="0"/>
              <a:t>en </a:t>
            </a:r>
            <a:r>
              <a:rPr lang="es-ES" sz="2000" dirty="0" smtClean="0"/>
              <a:t>Jovot Ha'Levavot, </a:t>
            </a:r>
            <a:r>
              <a:rPr lang="es-ES" sz="2000" dirty="0" smtClean="0"/>
              <a:t>Shaar </a:t>
            </a:r>
            <a:r>
              <a:rPr lang="es-ES" sz="2000" dirty="0" smtClean="0"/>
              <a:t>Ahavat </a:t>
            </a:r>
            <a:r>
              <a:rPr lang="es-ES" sz="2000" dirty="0" smtClean="0"/>
              <a:t>Hashem capítulo </a:t>
            </a:r>
            <a:r>
              <a:rPr lang="es-ES" sz="2000" dirty="0" smtClean="0"/>
              <a:t>7</a:t>
            </a:r>
            <a:r>
              <a:rPr lang="es-ES" sz="2000" dirty="0" smtClean="0"/>
              <a:t>.</a:t>
            </a:r>
            <a:endParaRPr lang="es-ES" dirty="0" smtClean="0"/>
          </a:p>
          <a:p>
            <a:r>
              <a:rPr lang="es-ES" sz="2800" dirty="0" smtClean="0"/>
              <a:t>Jovot Ha'Levavot </a:t>
            </a:r>
            <a:r>
              <a:rPr lang="es-ES" sz="2800" dirty="0" smtClean="0"/>
              <a:t>es la obra principal de </a:t>
            </a:r>
            <a:r>
              <a:rPr lang="es-ES" sz="2800" dirty="0" smtClean="0"/>
              <a:t>Bahía </a:t>
            </a:r>
            <a:r>
              <a:rPr lang="es-ES" sz="2800" dirty="0" smtClean="0"/>
              <a:t>ibn Paquda escrita en árabe alrededor de 1080 bajo el título Al Hidayah ila Faraid al'Qulub, Guía de los Deberes del Corazón, y traducida al hebreo por Yehuda ibn Tibbon en los años 1161-80 bajo el título Jovot </a:t>
            </a:r>
            <a:r>
              <a:rPr lang="es-ES" sz="2800" dirty="0" smtClean="0"/>
              <a:t>Ha'Levavot</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Sería </a:t>
            </a:r>
            <a:r>
              <a:rPr lang="es-ES" dirty="0" smtClean="0"/>
              <a:t>imposible enumerar todos los comportamientos de los que aman a Dios, pero los </a:t>
            </a:r>
            <a:r>
              <a:rPr lang="es-ES" dirty="0" smtClean="0"/>
              <a:t>Jovot Ha'Levavot </a:t>
            </a:r>
            <a:r>
              <a:rPr lang="es-ES" dirty="0" smtClean="0"/>
              <a:t>dan una buena muestra representativa</a:t>
            </a:r>
            <a:r>
              <a:rPr lang="es-ES" dirty="0" smtClean="0"/>
              <a:t>.</a:t>
            </a:r>
          </a:p>
          <a:p>
            <a:r>
              <a:rPr lang="es-ES" dirty="0" smtClean="0"/>
              <a:t>Las personas que aman a Dios lo conocen. </a:t>
            </a:r>
            <a:endParaRPr lang="es-ES" dirty="0" smtClean="0"/>
          </a:p>
          <a:p>
            <a:r>
              <a:rPr lang="es-ES" dirty="0" smtClean="0"/>
              <a:t>Reconocen </a:t>
            </a:r>
            <a:r>
              <a:rPr lang="es-ES" dirty="0" smtClean="0"/>
              <a:t>que Él tiene el control y son conscientes de lo que Él espera de nosotros.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sz="2900" dirty="0" smtClean="0"/>
              <a:t>Entienden </a:t>
            </a:r>
            <a:r>
              <a:rPr lang="es-ES" sz="2900" dirty="0" smtClean="0"/>
              <a:t>que cada aspecto de la vida está sujeto a Su sabiduría y que todo lo que sucede está de acuerdo con Su voluntad. </a:t>
            </a:r>
            <a:endParaRPr lang="es-ES" sz="2900" dirty="0" smtClean="0"/>
          </a:p>
          <a:p>
            <a:r>
              <a:rPr lang="es-ES" sz="2900" dirty="0" smtClean="0"/>
              <a:t>En </a:t>
            </a:r>
            <a:r>
              <a:rPr lang="es-ES" sz="2900" dirty="0" smtClean="0"/>
              <a:t>consecuencia, dejan de preferir una condición a otra porque saben que lo que Dios elija es lo mejor para ellos</a:t>
            </a:r>
            <a:r>
              <a:rPr lang="es-ES" sz="2900" dirty="0" smtClean="0"/>
              <a:t>.</a:t>
            </a:r>
          </a:p>
          <a:p>
            <a:r>
              <a:rPr lang="es-ES" sz="2900" dirty="0" smtClean="0"/>
              <a:t>Aquellos que aman a Dios usan su poder de libre albedrío para actuar de acuerdo con Sus deseos, los cuales Él expresó a través de la Torá.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Esto </a:t>
            </a:r>
            <a:r>
              <a:rPr lang="es-ES" dirty="0" smtClean="0"/>
              <a:t>se debe a que anhelan agradar a Dios y acercarse a Él más que por el placer material de este mundo</a:t>
            </a:r>
            <a:r>
              <a:rPr lang="es-ES" dirty="0" smtClean="0"/>
              <a:t>.</a:t>
            </a:r>
          </a:p>
          <a:p>
            <a:r>
              <a:rPr lang="es-ES" dirty="0" smtClean="0"/>
              <a:t>Alaban y agradecen a Dios por las cosas que pueden lograr. Si les falta la fuerza para lograr una meta en su servicio a Dios, se disculpan con Él y resuelven redoblar sus esfuerzos.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sz="3000" dirty="0" smtClean="0"/>
              <a:t>Su </a:t>
            </a:r>
            <a:r>
              <a:rPr lang="es-ES" sz="3000" dirty="0" smtClean="0"/>
              <a:t>mayor deseo es cumplir su servicio con la ayuda de Dios según Salmos 119:5, “¡Ojalá mis caminos fueran encaminados a la observancia de tus estatutos!” </a:t>
            </a:r>
            <a:endParaRPr lang="es-ES" sz="3000" dirty="0" smtClean="0"/>
          </a:p>
          <a:p>
            <a:r>
              <a:rPr lang="es-ES" sz="3000" dirty="0" smtClean="0"/>
              <a:t>Dios </a:t>
            </a:r>
            <a:r>
              <a:rPr lang="es-ES" sz="3000" dirty="0" smtClean="0"/>
              <a:t>acredita sus intentos como si hubieran tenido éxito, como le dijo al rey David: “Puesto que en tu corazón estaba el edificar una casa a mi nombre, hiciste bien en tenerlo en tu corazón” </a:t>
            </a:r>
            <a:r>
              <a:rPr lang="es-ES" sz="2000" b="1" dirty="0" smtClean="0"/>
              <a:t>(I Reyes 8:18).</a:t>
            </a:r>
            <a:endParaRPr lang="es-ES" sz="3000" b="1" dirty="0" smtClean="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Más allá de lo realmente necesario, consideran superfluas las cosas físicas y materiales. </a:t>
            </a:r>
            <a:endParaRPr lang="es-ES" dirty="0" smtClean="0"/>
          </a:p>
          <a:p>
            <a:r>
              <a:rPr lang="es-ES" dirty="0" smtClean="0"/>
              <a:t>Solo </a:t>
            </a:r>
            <a:r>
              <a:rPr lang="es-ES" dirty="0" smtClean="0"/>
              <a:t>les importa servir y honrar a Dios. </a:t>
            </a:r>
            <a:endParaRPr lang="es-ES" dirty="0" smtClean="0"/>
          </a:p>
          <a:p>
            <a:r>
              <a:rPr lang="es-ES" dirty="0" smtClean="0"/>
              <a:t>Si </a:t>
            </a:r>
            <a:r>
              <a:rPr lang="es-ES" dirty="0" smtClean="0"/>
              <a:t>bien sus cuerpos pueden estar en la Tierra, sus mentes están en el Cielo y sirven a Dios como lo harían Sus ángeles</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Los </a:t>
            </a:r>
            <a:r>
              <a:rPr lang="es-ES" dirty="0" smtClean="0"/>
              <a:t>impulsos egoístas se disipan de sus corazones y sus deseos físicos se apartan de ellos porque están llenos de su amor por Dios y su anhelo por Él</a:t>
            </a:r>
            <a:r>
              <a:rPr lang="es-ES" dirty="0" smtClean="0"/>
              <a:t>.</a:t>
            </a:r>
          </a:p>
          <a:p>
            <a:r>
              <a:rPr lang="es-ES" dirty="0" smtClean="0"/>
              <a:t>Los que aman a Dios son modestos en su trato con los demás. </a:t>
            </a:r>
            <a:endParaRPr lang="es-ES" dirty="0" smtClean="0"/>
          </a:p>
          <a:p>
            <a:r>
              <a:rPr lang="es-ES" dirty="0" smtClean="0"/>
              <a:t>Hablan </a:t>
            </a:r>
            <a:r>
              <a:rPr lang="es-ES" dirty="0" smtClean="0"/>
              <a:t>con sabiduría y cuando dicen algo saben de lo que hablan.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Si </a:t>
            </a:r>
            <a:r>
              <a:rPr lang="es-ES" dirty="0" smtClean="0"/>
              <a:t>alguien les hace daño, se reprimen. </a:t>
            </a:r>
            <a:endParaRPr lang="es-ES" dirty="0" smtClean="0"/>
          </a:p>
          <a:p>
            <a:r>
              <a:rPr lang="es-ES" dirty="0" smtClean="0"/>
              <a:t>Si </a:t>
            </a:r>
            <a:r>
              <a:rPr lang="es-ES" dirty="0" smtClean="0"/>
              <a:t>pudieras mirar en sus corazones, verías que son humildes ante Dios y simplemente despreocupados por las cosas mundanas</a:t>
            </a:r>
            <a:r>
              <a:rPr lang="es-ES" dirty="0" smtClean="0"/>
              <a:t>.</a:t>
            </a:r>
          </a:p>
          <a:p>
            <a:r>
              <a:rPr lang="es-ES" dirty="0" smtClean="0"/>
              <a:t>Puesto </a:t>
            </a:r>
            <a:r>
              <a:rPr lang="es-ES" dirty="0" smtClean="0"/>
              <a:t>que sus corazones están llenos de amor por Dios, no tienen interés en la cháchara ociosa, que no conduce a nada bueno.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Se distancian de todas las cosas prohibidas y se abstienen de los lujos para seguir el camino de la rectitud y alcanzar alturas espirituales. </a:t>
            </a:r>
            <a:endParaRPr lang="es-ES" dirty="0" smtClean="0"/>
          </a:p>
          <a:p>
            <a:r>
              <a:rPr lang="es-ES" dirty="0" smtClean="0"/>
              <a:t>Gozan </a:t>
            </a:r>
            <a:r>
              <a:rPr lang="es-ES" dirty="0" smtClean="0"/>
              <a:t>de bondad tanto en este mundo como en el Próximo, y en su mérito caen lluvias y la Tierra se renueva</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sz="3000" dirty="0" smtClean="0"/>
              <a:t>Para </a:t>
            </a:r>
            <a:r>
              <a:rPr lang="es-ES" sz="3000" dirty="0" smtClean="0"/>
              <a:t>aquellos que aman a Dios, las 613 mitzvot que Dios ordenó parecen pequeñas solicitudes en comparación con los abundantes favores que Él nos otorga en todo momento</a:t>
            </a:r>
            <a:r>
              <a:rPr lang="es-ES" sz="3000" dirty="0" smtClean="0"/>
              <a:t>.</a:t>
            </a:r>
          </a:p>
          <a:p>
            <a:r>
              <a:rPr lang="es-ES" sz="3000" dirty="0" smtClean="0"/>
              <a:t>Para </a:t>
            </a:r>
            <a:r>
              <a:rPr lang="es-ES" sz="3000" dirty="0" smtClean="0"/>
              <a:t>principiantes, </a:t>
            </a:r>
            <a:r>
              <a:rPr lang="es-ES" sz="3000" dirty="0" smtClean="0"/>
              <a:t>los 365 mandamientos negativos en realidad son simplemente abstenerse de cosas, entonces, ¿no son literalmente ningún esfuerzo en absoluto?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Y </a:t>
            </a:r>
            <a:r>
              <a:rPr lang="es-ES" dirty="0" smtClean="0"/>
              <a:t>muchas mitzvot solo se aplican en ciertos momentos, como Shabat y días festivos. Y muchos solo se pueden realizar en Israel o en el Templo, entonces, </a:t>
            </a:r>
            <a:r>
              <a:rPr lang="es-ES" dirty="0" smtClean="0"/>
              <a:t>¿qué tanto problema </a:t>
            </a:r>
            <a:r>
              <a:rPr lang="es-ES" dirty="0" smtClean="0"/>
              <a:t>son realmente los sacrificios o los diezmos? </a:t>
            </a:r>
            <a:endParaRPr lang="es-ES" dirty="0" smtClean="0"/>
          </a:p>
          <a:p>
            <a:r>
              <a:rPr lang="es-ES" dirty="0" smtClean="0"/>
              <a:t>Al </a:t>
            </a:r>
            <a:r>
              <a:rPr lang="es-ES" dirty="0" smtClean="0"/>
              <a:t>final del día, Dios no pide prácticamente nada de nosotros, a cambio de lo cual, ¡nos da tanto!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sz="3000" dirty="0" smtClean="0"/>
              <a:t>Entre las mitzvot que se aplican en todo momento, se encuentran el aprendizaje y la enseñanza de la Torá, que abrazan, según </a:t>
            </a:r>
            <a:r>
              <a:rPr lang="es-ES" sz="2000" b="1" dirty="0" smtClean="0"/>
              <a:t>Deuteronomio 6:6-7: </a:t>
            </a:r>
            <a:endParaRPr lang="es-ES" sz="3000" b="1" dirty="0" smtClean="0"/>
          </a:p>
          <a:p>
            <a:r>
              <a:rPr lang="es-ES" sz="3000" dirty="0" smtClean="0"/>
              <a:t>“</a:t>
            </a:r>
            <a:r>
              <a:rPr lang="es-ES" sz="3000" dirty="0" smtClean="0"/>
              <a:t>Estas palabras que te ordeno hoy, estarán sobre tu corazón. Las enseñarás diligentemente a tus hijos y hablarás de ellas cuando te sientes en tu casa, cuando andes por el camino, cuando te acuestes y cuando te levantes”.</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sz="3000" dirty="0" smtClean="0"/>
              <a:t>A través de los deberes del corazón, alcanzan los niveles espirituales más altos, amando a Dios con sus posesiones, sus cuerpos y sus propias vidas, según </a:t>
            </a:r>
            <a:r>
              <a:rPr lang="es-ES" sz="2000" b="1" dirty="0" smtClean="0"/>
              <a:t>Deuteronomio 6:5</a:t>
            </a:r>
            <a:r>
              <a:rPr lang="es-ES" sz="3000" dirty="0" smtClean="0"/>
              <a:t>, “Amarás a Hashem tu Dios con todo tu corazón, con toda tu alma, y con todas tus fuerzas.” </a:t>
            </a:r>
            <a:endParaRPr lang="es-ES" sz="3000" dirty="0" smtClean="0"/>
          </a:p>
          <a:p>
            <a:r>
              <a:rPr lang="es-ES" sz="3000" dirty="0" smtClean="0"/>
              <a:t>Están </a:t>
            </a:r>
            <a:r>
              <a:rPr lang="es-ES" sz="3000" dirty="0" smtClean="0"/>
              <a:t>tan cerca como se puede estar del nivel de los profetas, a quienes se hace referencia como “aquellos que aman a Dios” </a:t>
            </a:r>
            <a:r>
              <a:rPr lang="es-ES" sz="2000" b="1" dirty="0" smtClean="0"/>
              <a:t>(Salmos 97:10).</a:t>
            </a:r>
            <a:endParaRPr lang="es-ES" sz="3000" b="1" dirty="0" smtClean="0"/>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Si uno desea unirse a las filas de los que aman a Dios, debe renunciar a los placeres materiales y contentarse con lo mínimo indispensable. </a:t>
            </a:r>
            <a:endParaRPr lang="es-ES" dirty="0" smtClean="0"/>
          </a:p>
          <a:p>
            <a:r>
              <a:rPr lang="es-ES" dirty="0" smtClean="0"/>
              <a:t>Cuando </a:t>
            </a:r>
            <a:r>
              <a:rPr lang="es-ES" dirty="0" smtClean="0"/>
              <a:t>come y bebe, debe hacerlo sólo para mantener su salud y no para satisfacer sus deseos.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Debe </a:t>
            </a:r>
            <a:r>
              <a:rPr lang="es-ES" dirty="0" smtClean="0"/>
              <a:t>liberar su mente de los asuntos mundanos. </a:t>
            </a:r>
            <a:endParaRPr lang="es-ES" dirty="0" smtClean="0"/>
          </a:p>
          <a:p>
            <a:r>
              <a:rPr lang="es-ES" dirty="0" smtClean="0"/>
              <a:t>Esto </a:t>
            </a:r>
            <a:r>
              <a:rPr lang="es-ES" dirty="0" smtClean="0"/>
              <a:t>no afectará la capacidad de uno para ganarse la vida, ya que eso está en las manos metafóricas de Dios. </a:t>
            </a:r>
            <a:endParaRPr lang="es-ES" dirty="0" smtClean="0"/>
          </a:p>
          <a:p>
            <a:r>
              <a:rPr lang="es-ES" dirty="0" smtClean="0"/>
              <a:t>La </a:t>
            </a:r>
            <a:r>
              <a:rPr lang="es-ES" dirty="0" smtClean="0"/>
              <a:t>preocupación por las cosas mundanas sólo distrae a uno de su capacidad para cumplir con sus obligaciones espirituales.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Uno debe ser consciente de la disciplina necesaria para despojarse de sus rasgos negativos y dejarse guiar por la sabiduría y la humildad. </a:t>
            </a:r>
            <a:endParaRPr lang="es-ES" dirty="0" smtClean="0"/>
          </a:p>
          <a:p>
            <a:r>
              <a:rPr lang="es-ES" dirty="0" smtClean="0"/>
              <a:t>Debe </a:t>
            </a:r>
            <a:r>
              <a:rPr lang="es-ES" dirty="0" smtClean="0"/>
              <a:t>trabajar de manera constante y paciente para desarrollar sus rasgos positivos.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Se </a:t>
            </a:r>
            <a:r>
              <a:rPr lang="es-ES" dirty="0" smtClean="0"/>
              <a:t>requiere moderación y crecimiento gradual, ya que tratar de cambiar instantáneamente abrumará a la persona y la llevará al fracaso. </a:t>
            </a:r>
            <a:endParaRPr lang="es-ES" dirty="0" smtClean="0"/>
          </a:p>
          <a:p>
            <a:r>
              <a:rPr lang="es-ES" dirty="0" smtClean="0"/>
              <a:t>Como </a:t>
            </a:r>
            <a:r>
              <a:rPr lang="es-ES" dirty="0" smtClean="0"/>
              <a:t>dice </a:t>
            </a:r>
            <a:r>
              <a:rPr lang="es-ES" dirty="0" smtClean="0"/>
              <a:t>Jovot Ha'Levavot, </a:t>
            </a:r>
            <a:r>
              <a:rPr lang="es-ES" dirty="0" smtClean="0"/>
              <a:t>agregar demasiado aceite a una lámpara apagará la luz.</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sz="2900" dirty="0" smtClean="0"/>
              <a:t>Quien aspira a este amor de Dios no debe permitirse ser negligente o perezoso en esta obra. </a:t>
            </a:r>
            <a:endParaRPr lang="es-ES" sz="2900" dirty="0" smtClean="0"/>
          </a:p>
          <a:p>
            <a:r>
              <a:rPr lang="es-ES" sz="2900" dirty="0" smtClean="0"/>
              <a:t>Debe </a:t>
            </a:r>
            <a:r>
              <a:rPr lang="es-ES" sz="2900" dirty="0" smtClean="0"/>
              <a:t>ser constante en sus esfuerzos por progresar de una meta a la siguiente. Debe autoevaluarse constantemente. </a:t>
            </a:r>
            <a:endParaRPr lang="es-ES" sz="2900" dirty="0" smtClean="0"/>
          </a:p>
          <a:p>
            <a:r>
              <a:rPr lang="es-ES" sz="2900" dirty="0" smtClean="0"/>
              <a:t>Rabeinu Bahaye </a:t>
            </a:r>
            <a:r>
              <a:rPr lang="es-ES" sz="2900" dirty="0" smtClean="0"/>
              <a:t>recomienda una revisión periódica de los </a:t>
            </a:r>
            <a:r>
              <a:rPr lang="es-ES" sz="2900" dirty="0" smtClean="0"/>
              <a:t>Jovot Ha'Levavot </a:t>
            </a:r>
            <a:r>
              <a:rPr lang="es-ES" sz="2900" dirty="0" smtClean="0"/>
              <a:t>para que uno pueda recordar continuamente los temas relevantes.</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sz="2900" dirty="0" smtClean="0"/>
              <a:t>Uno no debe esperar ver el éxito hasta que haya vaciado su corazón de su preocupación por las cosas mundanas. </a:t>
            </a:r>
            <a:endParaRPr lang="es-ES" sz="2900" dirty="0" smtClean="0"/>
          </a:p>
          <a:p>
            <a:r>
              <a:rPr lang="es-ES" sz="2900" dirty="0" smtClean="0"/>
              <a:t>A </a:t>
            </a:r>
            <a:r>
              <a:rPr lang="es-ES" sz="2900" dirty="0" smtClean="0"/>
              <a:t>modo de analogía, el que está borracho no puede recuperar la sobriedad hasta que el vino haya salido de su organismo. </a:t>
            </a:r>
            <a:endParaRPr lang="es-ES" sz="2900" dirty="0" smtClean="0"/>
          </a:p>
          <a:p>
            <a:r>
              <a:rPr lang="es-ES" sz="2900" dirty="0" smtClean="0"/>
              <a:t>La </a:t>
            </a:r>
            <a:r>
              <a:rPr lang="es-ES" sz="2900" dirty="0" smtClean="0"/>
              <a:t>forma de hacer esto es eliminar los asuntos mundanos de la mente de uno cuando no se está involucrado en ellos.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El </a:t>
            </a:r>
            <a:r>
              <a:rPr lang="es-ES" dirty="0" smtClean="0"/>
              <a:t>aislamiento físico no es suficiente; uno debe aislarse espiritualmente también</a:t>
            </a:r>
            <a:r>
              <a:rPr lang="es-ES" dirty="0" smtClean="0"/>
              <a:t>.</a:t>
            </a:r>
          </a:p>
          <a:p>
            <a:r>
              <a:rPr lang="es-ES" dirty="0" smtClean="0"/>
              <a:t>Si uno se esfuerza por reemplazar las preocupaciones materiales con asuntos espirituales y deberes del corazón, obtendrá el favor de Dios, quien lo iluminará. </a:t>
            </a:r>
            <a:endParaRPr lang="es-ES" dirty="0" smtClean="0"/>
          </a:p>
          <a:p>
            <a:r>
              <a:rPr lang="es-ES" dirty="0" smtClean="0"/>
              <a:t>Dios </a:t>
            </a:r>
            <a:r>
              <a:rPr lang="es-ES" dirty="0" smtClean="0"/>
              <a:t>aceptará las buenas acciones de esta persona y perdonará sus faltas.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Encontrará </a:t>
            </a:r>
            <a:r>
              <a:rPr lang="es-ES" dirty="0" smtClean="0"/>
              <a:t>gracia a los ojos de Dios según </a:t>
            </a:r>
            <a:r>
              <a:rPr lang="es-ES" sz="2000" b="1" dirty="0" smtClean="0"/>
              <a:t>Proverbios 8:17</a:t>
            </a:r>
            <a:r>
              <a:rPr lang="es-ES" dirty="0" smtClean="0"/>
              <a:t>, “Yo amo a los que me aman; los que me buscan, me encontrarán”, y </a:t>
            </a:r>
            <a:endParaRPr lang="es-ES" dirty="0" smtClean="0"/>
          </a:p>
          <a:p>
            <a:r>
              <a:rPr lang="es-ES" sz="2000" b="1" dirty="0" smtClean="0"/>
              <a:t>I </a:t>
            </a:r>
            <a:r>
              <a:rPr lang="es-ES" sz="2000" b="1" dirty="0" smtClean="0"/>
              <a:t>Samuel 2:30</a:t>
            </a:r>
            <a:r>
              <a:rPr lang="es-ES" dirty="0" smtClean="0"/>
              <a:t>, “Honraré a los que me honran y avergonzaré a los que me tratan con desprecio”.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Tres cosas dañan que uno dedique su acto de servicio solo a Di-s</a:t>
            </a:r>
            <a:r>
              <a:rPr lang="es-ES" dirty="0" smtClean="0"/>
              <a:t>:</a:t>
            </a:r>
          </a:p>
          <a:p>
            <a:r>
              <a:rPr lang="es-ES" dirty="0" smtClean="0"/>
              <a:t>(</a:t>
            </a:r>
            <a:r>
              <a:rPr lang="es-ES" dirty="0" smtClean="0"/>
              <a:t>1) Ignorancia de Di-s y Su bien</a:t>
            </a:r>
            <a:r>
              <a:rPr lang="es-ES" dirty="0" smtClean="0"/>
              <a:t>.</a:t>
            </a:r>
          </a:p>
          <a:p>
            <a:r>
              <a:rPr lang="es-ES" dirty="0" smtClean="0"/>
              <a:t>(</a:t>
            </a:r>
            <a:r>
              <a:rPr lang="es-ES" dirty="0" smtClean="0"/>
              <a:t>2) Ignorancia de las mitzvot de Di-s y Su torá</a:t>
            </a:r>
            <a:r>
              <a:rPr lang="es-ES" dirty="0" smtClean="0"/>
              <a:t>.</a:t>
            </a:r>
          </a:p>
          <a:p>
            <a:r>
              <a:rPr lang="es-ES" dirty="0" smtClean="0"/>
              <a:t>(</a:t>
            </a:r>
            <a:r>
              <a:rPr lang="es-ES" dirty="0" smtClean="0"/>
              <a:t>3) Pensamientos y sugerencias que el ietzer presenta a un hombre para hacerse querer por este mundo y alejarlo del camino que conduce a [su bien en] el otro mundo.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Explicación de los tres anteriores: La ignorancia de Di-s causa falta en el servicio porque quien no conoce a su amo no lo servirá con devoción. </a:t>
            </a:r>
            <a:endParaRPr lang="es-ES" dirty="0" smtClean="0"/>
          </a:p>
          <a:p>
            <a:r>
              <a:rPr lang="es-ES" dirty="0" smtClean="0"/>
              <a:t>Más </a:t>
            </a:r>
            <a:r>
              <a:rPr lang="es-ES" dirty="0" smtClean="0"/>
              <a:t>bien, solo servirá a alguien con quien esté familiarizado y de quien espere beneficio o daño</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Por </a:t>
            </a:r>
            <a:r>
              <a:rPr lang="es-ES" dirty="0" smtClean="0"/>
              <a:t>lo tanto, si alguien que no conoce a Di-s hace un acto de servicio, su intención será hacia las personas a las que teme o de las que espera obtener algún beneficio. </a:t>
            </a:r>
            <a:endParaRPr lang="es-ES" dirty="0" smtClean="0"/>
          </a:p>
          <a:p>
            <a:r>
              <a:rPr lang="es-ES" dirty="0" smtClean="0"/>
              <a:t>Por </a:t>
            </a:r>
            <a:r>
              <a:rPr lang="es-ES" dirty="0" smtClean="0"/>
              <a:t>lo tanto, él está sirviendo a la gente, no a Aquél que los creó, porque ignora los asuntos de Di-s.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sz="2900" dirty="0" smtClean="0"/>
              <a:t>Del </a:t>
            </a:r>
            <a:r>
              <a:rPr lang="es-ES" sz="2900" dirty="0" smtClean="0"/>
              <a:t>mismo modo, podemos decir del adorador de ídolos que la ignorancia de Di-s es lo que lo lleva a esto</a:t>
            </a:r>
            <a:r>
              <a:rPr lang="es-ES" sz="2900" dirty="0" smtClean="0"/>
              <a:t>.</a:t>
            </a:r>
          </a:p>
          <a:p>
            <a:r>
              <a:rPr lang="es-ES" sz="2900" dirty="0" smtClean="0"/>
              <a:t>Sin embargo, el adorador de ídolos debe ser preferido al adulador (hipócrita) de las siguientes cuatro maneras</a:t>
            </a:r>
            <a:r>
              <a:rPr lang="es-ES" sz="2900" dirty="0" smtClean="0"/>
              <a:t>:</a:t>
            </a:r>
          </a:p>
          <a:p>
            <a:r>
              <a:rPr lang="es-ES" sz="2900" dirty="0" smtClean="0"/>
              <a:t>(</a:t>
            </a:r>
            <a:r>
              <a:rPr lang="es-ES" sz="2900" dirty="0" smtClean="0"/>
              <a:t>1) En nuestros tiempos, no hay profetas que puedan realizar milagros para aclarar al adorador de ídolos su perspectiva defectuosa.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Pero </a:t>
            </a:r>
            <a:r>
              <a:rPr lang="es-ES" dirty="0" smtClean="0"/>
              <a:t>el adulador en la torá de Di-s, </a:t>
            </a:r>
            <a:r>
              <a:rPr lang="es-ES" dirty="0" smtClean="0"/>
              <a:t>tiene motivos </a:t>
            </a:r>
            <a:r>
              <a:rPr lang="es-ES" dirty="0" smtClean="0"/>
              <a:t>para un reclamo en su contra. </a:t>
            </a:r>
            <a:endParaRPr lang="es-ES" dirty="0" smtClean="0"/>
          </a:p>
          <a:p>
            <a:r>
              <a:rPr lang="es-ES" dirty="0" smtClean="0"/>
              <a:t>Porque </a:t>
            </a:r>
            <a:r>
              <a:rPr lang="es-ES" dirty="0" smtClean="0"/>
              <a:t>asumió los mandamientos de servir a Di-s solo y asumió las prohibiciones de no servir a nadie más (que a Di-s</a:t>
            </a:r>
            <a:r>
              <a:rPr lang="es-ES" dirty="0" smtClean="0"/>
              <a:t>).</a:t>
            </a:r>
          </a:p>
          <a:p>
            <a:r>
              <a:rPr lang="es-ES" dirty="0" smtClean="0"/>
              <a:t>(2) El idólatra adora algo que no se rebela contra Di-s.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Pero </a:t>
            </a:r>
            <a:r>
              <a:rPr lang="es-ES" dirty="0" smtClean="0"/>
              <a:t>el adulador en la torá de Di-s adora a un ser humano que se rebela contra Di-s así como a uno que no se rebela contra Él</a:t>
            </a:r>
            <a:r>
              <a:rPr lang="es-ES" dirty="0" smtClean="0"/>
              <a:t>.</a:t>
            </a:r>
          </a:p>
          <a:p>
            <a:r>
              <a:rPr lang="es-ES" dirty="0" smtClean="0"/>
              <a:t>(</a:t>
            </a:r>
            <a:r>
              <a:rPr lang="es-ES" dirty="0" smtClean="0"/>
              <a:t>3) El idólatra adora una sola cosa, mientras que para el adulador, no hay límite a los que adora</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a:t>
            </a:r>
            <a:r>
              <a:rPr lang="es-ES" dirty="0" smtClean="0"/>
              <a:t>4) El estado del idólatra es visible para que todos lo vean, y la gente se protege de él debido al conocimiento público de su negación de la existencia de Di-s. </a:t>
            </a:r>
            <a:endParaRPr lang="es-ES" dirty="0" smtClean="0"/>
          </a:p>
          <a:p>
            <a:r>
              <a:rPr lang="es-ES" dirty="0" smtClean="0"/>
              <a:t>Pero </a:t>
            </a:r>
            <a:r>
              <a:rPr lang="es-ES" dirty="0" smtClean="0"/>
              <a:t>la negación del adulador no es visible y la gente confía en él. </a:t>
            </a:r>
            <a:endParaRPr lang="es-ES" dirty="0" smtClean="0"/>
          </a:p>
          <a:p>
            <a:r>
              <a:rPr lang="es-ES" dirty="0" smtClean="0"/>
              <a:t>Por </a:t>
            </a:r>
            <a:r>
              <a:rPr lang="es-ES" dirty="0" smtClean="0"/>
              <a:t>lo tanto, es más probable que los dañe que el idólatra.</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Resulta que el adulador es la enfermedad más grande del mundo. </a:t>
            </a:r>
            <a:endParaRPr lang="es-ES" dirty="0" smtClean="0"/>
          </a:p>
          <a:p>
            <a:r>
              <a:rPr lang="es-ES" dirty="0" smtClean="0"/>
              <a:t>Se </a:t>
            </a:r>
            <a:r>
              <a:rPr lang="es-ES" dirty="0" smtClean="0"/>
              <a:t>le llama en nuestros escritos, el adulador, el altivo, el seductor</a:t>
            </a:r>
            <a:r>
              <a:rPr lang="es-ES" dirty="0" smtClean="0"/>
              <a:t>.</a:t>
            </a:r>
          </a:p>
          <a:p>
            <a:r>
              <a:rPr lang="es-ES" dirty="0" smtClean="0"/>
              <a:t>Quien </a:t>
            </a:r>
            <a:r>
              <a:rPr lang="es-ES" dirty="0" smtClean="0"/>
              <a:t>no entiende los mandamientos de Di-s y Su Torá no es capaz de dedicar sus actos por completo a Di-s. </a:t>
            </a:r>
            <a:endParaRPr lang="es-ES" dirty="0" smtClean="0"/>
          </a:p>
          <a:p>
            <a:r>
              <a:rPr lang="es-ES" dirty="0" smtClean="0"/>
              <a:t>Por qué?</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Porque </a:t>
            </a:r>
            <a:r>
              <a:rPr lang="es-ES" dirty="0" smtClean="0"/>
              <a:t>como no conoce las formas de servicio prescritas y sus raíces en la Torá, mucho menos entenderá cómo realizarlas correctamente, es decir, con devoción incondicional a Di-s. </a:t>
            </a:r>
            <a:endParaRPr lang="es-ES" dirty="0" smtClean="0"/>
          </a:p>
          <a:p>
            <a:r>
              <a:rPr lang="es-ES" dirty="0" smtClean="0"/>
              <a:t>Porque </a:t>
            </a:r>
            <a:r>
              <a:rPr lang="es-ES" dirty="0" smtClean="0"/>
              <a:t>no está seguro de si en verdad está obligado a cumplirlas.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rgbClr val="FF0000"/>
                </a:solidFill>
              </a:rPr>
              <a:t>Quién es un Temeroso de Dios?</a:t>
            </a:r>
            <a:endParaRPr lang="es-ES" sz="1400" dirty="0" smtClean="0">
              <a:solidFill>
                <a:srgbClr val="FF0000"/>
              </a:solidFill>
            </a:endParaRPr>
          </a:p>
          <a:p>
            <a:r>
              <a:rPr lang="es-ES" dirty="0" smtClean="0"/>
              <a:t>Tampoco </a:t>
            </a:r>
            <a:r>
              <a:rPr lang="es-ES" dirty="0" smtClean="0"/>
              <a:t>sabe lo que es perjudicial para la devoción incondicional en su servicio a Di-s, incluso si conoce a Di-s y Su bondad, como dijeron nuestros Sabios: "Un hombre ignorante no puede ser piadoso" </a:t>
            </a:r>
            <a:r>
              <a:rPr lang="es-ES" sz="2000" b="1" dirty="0" smtClean="0"/>
              <a:t>(Avot 2: 5).</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solidFill>
                  <a:srgbClr val="FF0000"/>
                </a:solidFill>
              </a:rPr>
              <a:t>Korbán Todá - </a:t>
            </a:r>
            <a:r>
              <a:rPr lang="es-ES" sz="2800" dirty="0" smtClean="0">
                <a:solidFill>
                  <a:srgbClr val="FF0000"/>
                </a:solidFill>
              </a:rPr>
              <a:t> La Ofrenda de Acción de Gracias </a:t>
            </a:r>
          </a:p>
          <a:p>
            <a:r>
              <a:rPr lang="es-ES" sz="2400" dirty="0" smtClean="0"/>
              <a:t>Comentarios del Rabino </a:t>
            </a:r>
            <a:r>
              <a:rPr lang="es-ES" sz="2400" dirty="0" err="1" smtClean="0"/>
              <a:t>Immanuel</a:t>
            </a:r>
            <a:r>
              <a:rPr lang="es-ES" sz="2400" dirty="0" smtClean="0"/>
              <a:t> </a:t>
            </a:r>
            <a:r>
              <a:rPr lang="es-ES" sz="2400" dirty="0" err="1" smtClean="0"/>
              <a:t>Bernstein</a:t>
            </a:r>
            <a:r>
              <a:rPr lang="es-ES" sz="2400" dirty="0" smtClean="0"/>
              <a:t> y del Rabino Jack </a:t>
            </a:r>
            <a:r>
              <a:rPr lang="es-ES" sz="2400" dirty="0" err="1" smtClean="0"/>
              <a:t>Abrahmowits</a:t>
            </a:r>
            <a:r>
              <a:rPr lang="es-ES" sz="2400" dirty="0" smtClean="0"/>
              <a:t> </a:t>
            </a:r>
          </a:p>
          <a:p>
            <a:r>
              <a:rPr lang="es-ES" dirty="0" smtClean="0"/>
              <a:t>Uno de los korbanot fascinantes en la parashá de esta semana es el Korbán Todáh (Ofrenda de Acción de Gracias), descrito en el Capítulo 7 (12-16). La </a:t>
            </a:r>
            <a:r>
              <a:rPr lang="es-ES" dirty="0" err="1" smtClean="0"/>
              <a:t>Gemara</a:t>
            </a:r>
            <a:r>
              <a:rPr lang="es-ES" dirty="0" smtClean="0"/>
              <a:t>[1] nos informa que hay cuatro situaciones que obligan a una persona a traer este </a:t>
            </a:r>
            <a:r>
              <a:rPr lang="es-ES" dirty="0" err="1" smtClean="0"/>
              <a:t>korban</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pPr algn="ctr"/>
            <a:r>
              <a:rPr lang="es-ES" sz="4000" dirty="0" smtClean="0"/>
              <a:t>1. El que ha cruzado el mar.</a:t>
            </a:r>
          </a:p>
          <a:p>
            <a:pPr algn="ctr"/>
            <a:r>
              <a:rPr lang="es-ES" sz="4000" dirty="0" smtClean="0"/>
              <a:t>2. Uno que atravesó el desierto.</a:t>
            </a:r>
          </a:p>
          <a:p>
            <a:pPr algn="ctr"/>
            <a:r>
              <a:rPr lang="es-ES" sz="4000" dirty="0" smtClean="0"/>
              <a:t>3. Uno que estaba enfermo y se curó.</a:t>
            </a:r>
          </a:p>
          <a:p>
            <a:pPr algn="ctr"/>
            <a:r>
              <a:rPr lang="es-ES" sz="4000" dirty="0" smtClean="0"/>
              <a:t>4. Aquel que fue encarcelado y quedó libre.[2]</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i="1" dirty="0" smtClean="0"/>
              <a:t>Características distintivas </a:t>
            </a:r>
            <a:r>
              <a:rPr lang="es-ES" dirty="0" smtClean="0"/>
              <a:t>Es muy interesante considerar una serie de características únicas que pertenecen a la oferta de Todáh:</a:t>
            </a:r>
          </a:p>
          <a:p>
            <a:r>
              <a:rPr lang="es-ES" dirty="0" smtClean="0"/>
              <a:t>1. Aunque pertenece a la categoría de </a:t>
            </a:r>
            <a:r>
              <a:rPr lang="es-ES" b="1" i="1" dirty="0" smtClean="0"/>
              <a:t>shelamim</a:t>
            </a:r>
            <a:r>
              <a:rPr lang="es-ES" dirty="0" smtClean="0"/>
              <a:t> (ofrendas de paz), que normalmente se consumen en el transcurso de dos días, la Todáh debe consumirse dentro de un día y la noche siguiente.[3]</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2. Además del animal mismo, la Torá ordena que la persona traiga cuarenta hogazas de pan que deben comerse junto con la ofrenda.[4]</a:t>
            </a:r>
          </a:p>
          <a:p>
            <a:r>
              <a:rPr lang="es-ES" dirty="0" smtClean="0"/>
              <a:t>Vemos que la Torá ha aumentado la cantidad de comida a consumir, mientras que al mismo tiempo ha disminuido la cantidad de tiempo para hacerlo.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Agregue a esto el hecho de que está prohibido dejar alimentos santificados sin comer más allá del tiempo permitido y algo sobre esta ofrenda emergerá muy claramente: ¡La Torá le está presentando a la persona una situación que requiere que invite a otros a comer su korbán con él!</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3450" dirty="0" smtClean="0"/>
              <a:t>¿Por qué la Torá quiere que otros participen de la ofrenda con esta persona?</a:t>
            </a:r>
          </a:p>
          <a:p>
            <a:r>
              <a:rPr lang="es-ES" sz="3450" dirty="0" smtClean="0"/>
              <a:t>El Sforno explica que la razón de todo esto es para poder contarles a otros acerca de la bondad que Hashem realizó por él y que lo llevó a traer la ofrenda en primer lugar.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3100" dirty="0" smtClean="0"/>
              <a:t>En otras palabras, la ofrenda de acción de gracias que se trae en el Beit HaMikdash es seguida por una fiesta de acción de gracias cuando se consume la ofrenda.</a:t>
            </a:r>
          </a:p>
          <a:p>
            <a:r>
              <a:rPr lang="es-ES" sz="3100" i="1" dirty="0" smtClean="0"/>
              <a:t>En el Hallel -</a:t>
            </a:r>
            <a:r>
              <a:rPr lang="es-ES" sz="3100" dirty="0" smtClean="0"/>
              <a:t>Es fascinante ver cómo estos dos aspectos de la ofrenda de Todáh se presentan y elaboran en las palabras de Hallel, donde encontramos los siguientes tres versos:</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3000" dirty="0" smtClean="0"/>
              <a:t>A Ti te ofreceré una ofrenda de la Torá, y clamaré en el Nombre de Hashem. Mis votos a Hashem los cumpliré, en presencia, ahora, de todo Su pueblo. En los patios de la Casa de Hashem, en tu niebla, oh Jerusalén, Aleluya.[</a:t>
            </a:r>
            <a:r>
              <a:rPr lang="en-US" sz="3000" dirty="0" err="1" smtClean="0">
                <a:hlinkClick r:id="rId3"/>
              </a:rPr>
              <a:t>Tehillim</a:t>
            </a:r>
            <a:r>
              <a:rPr lang="en-US" sz="3000" dirty="0" smtClean="0">
                <a:hlinkClick r:id="rId3"/>
              </a:rPr>
              <a:t> 116:17-19</a:t>
            </a:r>
            <a:r>
              <a:rPr lang="en-US" sz="3000" dirty="0" smtClean="0"/>
              <a:t>.</a:t>
            </a:r>
            <a:r>
              <a:rPr lang="es-ES" sz="3000" dirty="0" smtClean="0"/>
              <a:t>]</a:t>
            </a:r>
          </a:p>
          <a:p>
            <a:r>
              <a:rPr lang="es-ES" sz="3000" dirty="0" smtClean="0"/>
              <a:t>Hay una serie de preguntas básicas que podemos hacer con respecto a estos versículos:</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3100" dirty="0" smtClean="0"/>
              <a:t>1. ¿A qué se refiere exactamente el primer verso cuando concluye “Clamaré en el Nombre de Hashem”?</a:t>
            </a:r>
          </a:p>
          <a:p>
            <a:r>
              <a:rPr lang="es-ES" sz="3100" dirty="0" smtClean="0"/>
              <a:t>2. Las obligaciones de la Torá de uno son entre él y Hashem y normalmente no están destinadas a exhibirse ante los demás. ¿Por qué, entonces, el segundo versículo proclama que cumplirá esos votos “en presencia de todo el pueblo”?</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3100" dirty="0" smtClean="0"/>
              <a:t>3. Habiendo declarado en el tercer versículo que todo esto tendrá lugar “en los patios de la Casa de Hashem”, es decir, el Beit HaMikdash, ¿por qué es necesario afirmar además que esto es “en medio de Jerusalén”? Presumiblemente, el lector ya sabe dónde está el Beit </a:t>
            </a:r>
            <a:r>
              <a:rPr lang="es-ES" sz="3100" dirty="0" err="1" smtClean="0"/>
              <a:t>Hamikdash</a:t>
            </a:r>
            <a:r>
              <a:rPr lang="es-ES" sz="3100" dirty="0" smtClean="0"/>
              <a:t>, y si no lo sabe, ¡este no es realmente el lugar apropiado para discutirlo!</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2800" dirty="0" smtClean="0"/>
              <a:t>El Netziv: presentación de la estructura A-B, A-B</a:t>
            </a:r>
          </a:p>
          <a:p>
            <a:r>
              <a:rPr lang="es-ES" sz="2800" dirty="0" smtClean="0"/>
              <a:t>En respuesta a las preguntas anteriores, el Netziv de Volozhin[</a:t>
            </a:r>
            <a:r>
              <a:rPr lang="nn-NO" sz="2800" dirty="0" smtClean="0"/>
              <a:t>Harchev Davar  </a:t>
            </a:r>
            <a:r>
              <a:rPr lang="nn-NO" sz="2800" dirty="0" smtClean="0">
                <a:hlinkClick r:id="rId3"/>
              </a:rPr>
              <a:t>Vayikra 7:13</a:t>
            </a:r>
            <a:r>
              <a:rPr lang="nn-NO" sz="2800" dirty="0" smtClean="0"/>
              <a:t>.</a:t>
            </a:r>
            <a:r>
              <a:rPr lang="es-ES" sz="2800" dirty="0" smtClean="0"/>
              <a:t>] explica estos versos de la siguiente manera. </a:t>
            </a:r>
          </a:p>
          <a:p>
            <a:r>
              <a:rPr lang="es-ES" sz="2800" dirty="0" smtClean="0"/>
              <a:t>La base de su explicación es una idea fascinante de la parshanut que se encuentra en numerosos comentarios,[7] a saber, que un verso a veces presenta primero dos cosas y luego procede a desarrollarlas respectivamente.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3000" dirty="0" smtClean="0"/>
              <a:t>Nuestros tres versos de Hallel también contienen cada uno dos partes. </a:t>
            </a:r>
          </a:p>
          <a:p>
            <a:r>
              <a:rPr lang="es-ES" sz="3000" dirty="0" smtClean="0"/>
              <a:t>Aquí, también, el Netziv explica que estos versos no deben leerse "en línea recta", Más bien, los versos deben verse como “paralelos” entre sí, con la primera frase de cada verso alineada con las primeras frases de los otros versos, y de la misma manera con las segundas frases.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2700" dirty="0" smtClean="0"/>
              <a:t>El significado de estos versículos es, pues, el siguiente:</a:t>
            </a:r>
          </a:p>
          <a:p>
            <a:r>
              <a:rPr lang="es-ES" sz="2700" b="1" dirty="0" smtClean="0"/>
              <a:t>primer verso</a:t>
            </a:r>
            <a:r>
              <a:rPr lang="es-ES" sz="2700" dirty="0" smtClean="0"/>
              <a:t>:[La ofrenda]: A ti te ofreceré una ofrenda de Todáh: se refiere al primer aspecto, es decir, la ofrenda del korbán en sí mismo en el Beit HaMikdash.</a:t>
            </a:r>
          </a:p>
          <a:p>
            <a:r>
              <a:rPr lang="es-ES" sz="2700" dirty="0" smtClean="0"/>
              <a:t>[La Fiesta]: Y en el Nombre de Hashem clamaré – se refiere al segundo aspecto, es decir, dar a conocer el milagro a otros en la fiesta esa noche cuando se consumen la ofrenda y su pan.</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b="1" dirty="0" smtClean="0"/>
              <a:t>Segundo verso</a:t>
            </a:r>
            <a:r>
              <a:rPr lang="es-ES" dirty="0" smtClean="0"/>
              <a:t>:[La ofrenda]: Cumpliré mis votos a Hashem: al traer la ofrenda al Beit HaMikdash, la persona cumple su voto a Hashem.</a:t>
            </a:r>
          </a:p>
          <a:p>
            <a:r>
              <a:rPr lang="es-ES" dirty="0" smtClean="0"/>
              <a:t>[La Fiesta]: En presencia, ahora, de todo Su pueblo – se refiere a la fiesta, a la cual la persona habrá invitado a muchas personas, ante las cuales hará público el milagro.</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b="1" dirty="0" smtClean="0"/>
              <a:t>Tercer verso</a:t>
            </a:r>
            <a:r>
              <a:rPr lang="es-ES" dirty="0" smtClean="0"/>
              <a:t>:[La Ofrenda]: En los patios de la Casa de Hashem – se refiere al lugar donde se lleva la ofrenda.</a:t>
            </a:r>
          </a:p>
          <a:p>
            <a:r>
              <a:rPr lang="es-ES" dirty="0" smtClean="0"/>
              <a:t>[La Fiesta]: En medio de ti, oh Jerusalén, se refiere a la ubicación de la fiesta, que la Torá permite que tenga lugar en cualquier lugar dentro de los muros de Jerusalén.</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Con este planteamiento, todas las preguntas que nos planteamos han sido respondidas:</a:t>
            </a:r>
          </a:p>
          <a:p>
            <a:r>
              <a:rPr lang="es-ES" dirty="0" smtClean="0"/>
              <a:t>1. “Clamaré en el nombre de Hashem” se refiere a hablar de Su bondad en la fiesta de acción de gracias.</a:t>
            </a:r>
          </a:p>
          <a:p>
            <a:r>
              <a:rPr lang="es-ES" dirty="0" smtClean="0"/>
              <a:t>2. “En presencia de todo Su” pueblo no se refiere a traer el korbán, sino a la publicidad del milagro.</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3. “En medio de ti, Jerusalén” no nos está informando dónde está el Beit </a:t>
            </a:r>
            <a:r>
              <a:rPr lang="es-ES" dirty="0" err="1" smtClean="0"/>
              <a:t>Hamikdash</a:t>
            </a:r>
            <a:r>
              <a:rPr lang="es-ES" dirty="0" smtClean="0"/>
              <a:t>; nos está diciendo dónde tiene lugar la fiesta de celebración.</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i="1" dirty="0" smtClean="0"/>
              <a:t>Conexión con Pésaj en Ma Nishtaná </a:t>
            </a:r>
          </a:p>
          <a:p>
            <a:r>
              <a:rPr lang="es-ES" dirty="0" smtClean="0"/>
              <a:t>Korbán Todáh y la fiesta que lo acompaña puede ayudarnos a responder una pregunta que ha preocupado a los primeros comentaristas, con respecto a una de las piezas centrales de la Hagadá: Ma Nishtaná. Como sabemos, la primera pregunta dice:</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2700" dirty="0" smtClean="0"/>
              <a:t>Uno de los grandes comentaristas del siglo XVIII, R’ Shaul de Ámsterdam, ofrece una visión maravillosa de este asunto.[9] </a:t>
            </a:r>
          </a:p>
          <a:p>
            <a:r>
              <a:rPr lang="es-ES" sz="2700" dirty="0" smtClean="0"/>
              <a:t>En su Prefacio señala que las preguntas de Ma Nishtaná tienen su origen en los tiempos del Templo. De hecho, la lista original de preguntas, tal como se encuentra en la Mishná en Masejet Pesajim,[10] incluye una pregunta sobre la ofrenda de Pésaj que se llevaría al Templo, y que solo se puede comer asada.</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Cualquier niño que haya vivido durante esos tiempos no podría dejar de reconocer que la atmósfera en la noche del Séder tiene todos los adornos de una ocasión de Todáh. </a:t>
            </a:r>
          </a:p>
          <a:p>
            <a:r>
              <a:rPr lang="es-ES" dirty="0" smtClean="0"/>
              <a:t>Ese mismo día se ofreció un animal, y la familia y los amigos están juntos alrededor de una mesa para una comida festiva.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2700" dirty="0" smtClean="0"/>
              <a:t>Y de hecho, como señala el Vilna Gaón,[11] cada una de las cuatro experiencias que requerirían traer una Todáh estuvieron presentes en el Éxodo de Egipto que se celebra en esta noche:</a:t>
            </a:r>
          </a:p>
          <a:p>
            <a:r>
              <a:rPr lang="es-ES" sz="2700" dirty="0" smtClean="0"/>
              <a:t>1. Cruzamos el mar [¡por decirlo suavemente!].</a:t>
            </a:r>
          </a:p>
          <a:p>
            <a:r>
              <a:rPr lang="es-ES" sz="2700" dirty="0" smtClean="0"/>
              <a:t>2. Viajamos por el desierto.</a:t>
            </a:r>
          </a:p>
          <a:p>
            <a:r>
              <a:rPr lang="es-ES" sz="2700" dirty="0" smtClean="0"/>
              <a:t>3. Fuimos rescatados de las peligrosas condiciones de la esclavitud.</a:t>
            </a:r>
          </a:p>
          <a:p>
            <a:r>
              <a:rPr lang="es-ES" sz="2700" dirty="0" smtClean="0"/>
              <a:t>4. Fuimos liberados de la esclavitud.</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Como tal, todo lo que uno esperaría encontrar en una celebración de Todáh está presente en la noche del Séder.</a:t>
            </a:r>
          </a:p>
          <a:p>
            <a:r>
              <a:rPr lang="es-ES" dirty="0" smtClean="0"/>
              <a:t>Excepto por una cosa. Como hemos visto, la ofrenda de Todáh va acompañada de cuarenta hogazas de pan. Específicamente, treinta de esos panes son matzá, mientras que diez de ellos son jametz.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En la noche de Pésaj, el niño ve mucha matzá, ¡pero no encuentra ni una miga de jametz! Este es el trasfondo de la pregunta del niño: </a:t>
            </a:r>
            <a:r>
              <a:rPr lang="es-ES" i="1" dirty="0" smtClean="0"/>
              <a:t>En todas las demás noches, como esta, comemos jametz y matzá, junto con la ofrenda de Todáh. ¿Por qué, entonces, esta noche solo comemos matzá?</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3000" dirty="0" smtClean="0"/>
              <a:t>Esa, dice R’ Shaul, es una buena pregunta, cuya respuesta se encuentra en la singularidad de </a:t>
            </a:r>
            <a:r>
              <a:rPr lang="es-ES" sz="3000" dirty="0" err="1" smtClean="0"/>
              <a:t>Pesaj</a:t>
            </a:r>
            <a:r>
              <a:rPr lang="es-ES" sz="3000" dirty="0" smtClean="0"/>
              <a:t> y el Éxodo de Egipto, que procedemos a relatar.</a:t>
            </a:r>
          </a:p>
          <a:p>
            <a:r>
              <a:rPr lang="es-ES" sz="3000" dirty="0" smtClean="0"/>
              <a:t>Ahora, con respecto a la Haftará para Tzav:</a:t>
            </a:r>
          </a:p>
          <a:p>
            <a:r>
              <a:rPr lang="es-ES" sz="3000" dirty="0" smtClean="0"/>
              <a:t>Comenta el Rabino Jack Abramowitz, Di-s dice que no aceptará sacrificios de la nación, ¡así que ellos también podrían disfrutar de la carne!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A las personas no se les ordenó dar sacrificios, se les ordenó obedecer a Di-s. </a:t>
            </a:r>
          </a:p>
          <a:p>
            <a:r>
              <a:rPr lang="es-ES" dirty="0" smtClean="0"/>
              <a:t>Lo primero sin lo segundo no tiene sentido. </a:t>
            </a:r>
          </a:p>
          <a:p>
            <a:r>
              <a:rPr lang="es-ES" dirty="0" smtClean="0"/>
              <a:t>Dado que la gente se negó a escuchar a Di-s, se estaban moviendo hacia atrás, no hacia adelante.</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Desde que salieron de Egipto, Di-s enviaba continuamente profetas al pueblo con Su mensaje, pero no escuchaban y se volvían cada vez más obstinados. </a:t>
            </a:r>
          </a:p>
          <a:p>
            <a:r>
              <a:rPr lang="es-ES" dirty="0" smtClean="0"/>
              <a:t>Ha llegado al punto en que Di-s le dice a Jeremías desde el principio que la gente simplemente no lo escuchará.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Jeremías debe decirle a la gente que ellos son la nación que no escucha a Di-s ni se permite ser corregido. </a:t>
            </a:r>
          </a:p>
          <a:p>
            <a:r>
              <a:rPr lang="es-ES" dirty="0" smtClean="0"/>
              <a:t>¡No tienen la verdad en la boca, y ciertamente no en el corazón! </a:t>
            </a:r>
          </a:p>
          <a:p>
            <a:r>
              <a:rPr lang="es-ES" dirty="0" smtClean="0"/>
              <a:t>¡Arráncate los cabellos de dolor porque Di-s ha rechazado a esta generación!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2800" dirty="0" smtClean="0"/>
              <a:t>El pueblo de Judá ha contaminado el Templo con idolatría y han construido altares para pasar a sus hijos por el fuego - este es el servicio del ídolo Moloc; ¡Di-s odia la práctica!</a:t>
            </a:r>
          </a:p>
          <a:p>
            <a:r>
              <a:rPr lang="es-ES" sz="2800" dirty="0" smtClean="0"/>
              <a:t>Vienen días, dice Di-s, cuando el Valle de Tofes será llamado "El Valle de la Matanza" debido a toda la gente que allí será asesinada; también serán enterrados allí porque se quedarán sin espacio en las tumbas en los lugares habituales.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Los cadáveres de los caídos serán alimento para los animales y pájaros, sin que nadie asuste a los carroñeros. </a:t>
            </a:r>
          </a:p>
          <a:p>
            <a:r>
              <a:rPr lang="es-ES" dirty="0" smtClean="0"/>
              <a:t>El sonido de regocijo dejará de oírse en Judá y Jerusalén, ni en la novia ni en el novio, porque la tierra estará desolada.</a:t>
            </a:r>
          </a:p>
          <a:p>
            <a:r>
              <a:rPr lang="es-ES" i="1" dirty="0" smtClean="0"/>
              <a:t>Capítulo 8</a:t>
            </a:r>
          </a:p>
          <a:p>
            <a:endParaRPr lang="es-ES" i="1" dirty="0" smtClean="0"/>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Cuando Di-s haga pagar a los malvados, exhumarán los huesos de los reyes, sacerdotes idólatras y falsos profetas para hacerlos pagar póstumamente. </a:t>
            </a:r>
          </a:p>
          <a:p>
            <a:r>
              <a:rPr lang="es-ES" dirty="0" smtClean="0"/>
              <a:t>Sus huesos serán esparcidos bajo los cuerpos celestes que adoraron, para nunca volver a ser enterrados.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sz="2800" dirty="0" smtClean="0"/>
              <a:t>(El cumplimiento de esta profecía no se encuentra en el Tanaj, pero sí se menciona en el libro Apócrifo de </a:t>
            </a:r>
            <a:r>
              <a:rPr lang="es-ES" sz="2800" dirty="0" err="1" smtClean="0"/>
              <a:t>Baruc</a:t>
            </a:r>
            <a:r>
              <a:rPr lang="es-ES" sz="2800" dirty="0" smtClean="0"/>
              <a:t>, capítulo 2 verso 24-25: “Pero no escuchamos Tu voz, para servir al rey de Babilonia, por tanto Tú has cumplido lo que dijiste por medio de tus siervos los profetas, que los huesos de nuestros reyes y los huesos de nuestros padres serían quitados de sus lugares de reposo, serán arrojados al calor del día, a la escarcha de la noche. .")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Korbán Todá - </a:t>
            </a:r>
            <a:r>
              <a:rPr lang="es-ES" sz="1600" dirty="0" smtClean="0"/>
              <a:t> La Ofrenda de Acción de Gracias </a:t>
            </a:r>
          </a:p>
          <a:p>
            <a:r>
              <a:rPr lang="es-ES" dirty="0" smtClean="0"/>
              <a:t>La muerte será mejor que la vida para aquellos adoradores de Baal que sobrevivan a la muerte de sus correligionarios.</a:t>
            </a:r>
          </a:p>
          <a:p>
            <a:r>
              <a:rPr lang="es-ES" i="1" dirty="0" smtClean="0"/>
              <a:t>Capítulo 9 </a:t>
            </a:r>
            <a:r>
              <a:rPr lang="es-ES" dirty="0" smtClean="0"/>
              <a:t>Di-s dice que nadie debe jactarse de su fuerza, sabiduría o riqueza; ninguna de estas cosas lo salvará. Lo único de valor es que una persona reconozca a Di-s - ¡y a Di-s le gusta la rectitud y la justicia! </a:t>
            </a:r>
            <a:r>
              <a:rPr lang="es-ES" sz="1400" dirty="0" smtClean="0"/>
              <a:t>Extraído de </a:t>
            </a:r>
            <a:r>
              <a:rPr lang="es-ES" sz="1400" dirty="0" err="1" smtClean="0"/>
              <a:t>Nach</a:t>
            </a:r>
            <a:r>
              <a:rPr lang="es-ES" sz="1400" dirty="0" smtClean="0"/>
              <a:t> </a:t>
            </a:r>
            <a:r>
              <a:rPr lang="es-ES" sz="1400" dirty="0" err="1" smtClean="0"/>
              <a:t>Yomi</a:t>
            </a:r>
            <a:r>
              <a:rPr lang="es-ES" sz="1400" dirty="0" smtClean="0"/>
              <a:t> de The OU</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b="1" dirty="0" smtClean="0"/>
              <a:t>Haftará para Tzav</a:t>
            </a:r>
          </a:p>
          <a:p>
            <a:r>
              <a:rPr lang="es-ES" b="1" i="1" dirty="0" smtClean="0"/>
              <a:t>Los sacrificios no son suficientes.</a:t>
            </a:r>
          </a:p>
          <a:p>
            <a:r>
              <a:rPr lang="es-ES" dirty="0" smtClean="0"/>
              <a:t>Esta selección de Haftará del libro de Jeremías es una profecía premonitoria de la destrucción. </a:t>
            </a:r>
          </a:p>
          <a:p>
            <a:r>
              <a:rPr lang="es-ES" dirty="0" smtClean="0"/>
              <a:t>Se abre con una expresión de la frustración de Dios con los sacrificios de los israelitas:</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 “¡Añade tus holocaustos a tus otros sacrificios y come la carne!” (Jeremías 7:21)</a:t>
            </a:r>
          </a:p>
          <a:p>
            <a:r>
              <a:rPr lang="es-ES" dirty="0" smtClean="0"/>
              <a:t> Según Jeremías, lo que Dios realmente quiere es que Israel siga Sus caminos y observe Sus mandamientos, no solo para ofrecer sacrificios sin significado. </a:t>
            </a:r>
          </a:p>
          <a:p>
            <a:r>
              <a:rPr lang="es-ES" dirty="0" smtClean="0"/>
              <a:t>Sin embargo, los tercos se niegan a obedecer.</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Jeremías afirma que el pueblo de Israel ha estado pecando desde el día en que Dios los liberó de la esclavitud en Egipto. </a:t>
            </a:r>
          </a:p>
          <a:p>
            <a:r>
              <a:rPr lang="es-ES" dirty="0" smtClean="0"/>
              <a:t>Dios envió innumerables profetas para instarlos a arrepentirse, pero esto fue en vano: "Ellos no me escucharon ni me prestaron atención. Endurecieron sus cuellos, actuaron peor que sus padres </a:t>
            </a:r>
            <a:r>
              <a:rPr lang="es-ES" sz="2000" dirty="0" smtClean="0"/>
              <a:t>”(Jeremías 7:26).</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A través de Jeremías, Dios instruye a la gente a participar en prácticas de duelo, como cortarse el cabello y lamentarse en las colinas, porque Dios los ha desechado. </a:t>
            </a:r>
          </a:p>
          <a:p>
            <a:r>
              <a:rPr lang="es-ES" dirty="0" smtClean="0"/>
              <a:t>¿Cuál es la razón de la ira de Dios? Los caminos idolátricos de Israel.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Han colocado ídolos en el Templo de Dios y han construido santuarios para el sacrificio de niños en </a:t>
            </a:r>
            <a:r>
              <a:rPr lang="es-ES" dirty="0" err="1" smtClean="0"/>
              <a:t>Tofeth</a:t>
            </a:r>
            <a:r>
              <a:rPr lang="es-ES" dirty="0" smtClean="0"/>
              <a:t> y en el valle de Ben-</a:t>
            </a:r>
            <a:r>
              <a:rPr lang="es-ES" dirty="0" err="1" smtClean="0"/>
              <a:t>Hinnom</a:t>
            </a:r>
            <a:r>
              <a:rPr lang="es-ES" dirty="0" smtClean="0"/>
              <a:t>.</a:t>
            </a:r>
          </a:p>
          <a:p>
            <a:r>
              <a:rPr lang="es-ES" dirty="0" smtClean="0"/>
              <a:t>Dios advierte que el castigo se impartirá en estos mismos lugares de pecado. </a:t>
            </a:r>
          </a:p>
          <a:p>
            <a:r>
              <a:rPr lang="es-ES" dirty="0" smtClean="0"/>
              <a:t>El Valle de Ben-</a:t>
            </a:r>
            <a:r>
              <a:rPr lang="es-ES" dirty="0" err="1" smtClean="0"/>
              <a:t>Hinnom</a:t>
            </a:r>
            <a:r>
              <a:rPr lang="es-ES" dirty="0" smtClean="0"/>
              <a:t> pasará a llamarse Valle de la Matanza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Y los cadáveres abandonados llenarán </a:t>
            </a:r>
            <a:r>
              <a:rPr lang="es-ES" dirty="0" err="1" smtClean="0"/>
              <a:t>Tofeth</a:t>
            </a:r>
            <a:r>
              <a:rPr lang="es-ES" dirty="0" smtClean="0"/>
              <a:t>, donde se convertirán en alimento para aves y animales. </a:t>
            </a:r>
          </a:p>
          <a:p>
            <a:r>
              <a:rPr lang="es-ES" dirty="0" smtClean="0"/>
              <a:t>En una inversión del verso frecuentemente citado (y cantado a menudo) sobre los tiempos felices y prósperos en Jerusalén, Jeremías promete: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"Silenciaré en las ciudades de Judá y en las calles de Jerusalén el sonido de alegría y el gozo, la voz del novio y la novia ”(Jeremías 7:34).</a:t>
            </a:r>
          </a:p>
          <a:p>
            <a:r>
              <a:rPr lang="es-ES" dirty="0" smtClean="0"/>
              <a:t>Un castigo peor que la muerte</a:t>
            </a:r>
          </a:p>
          <a:p>
            <a:r>
              <a:rPr lang="es-ES" dirty="0" smtClean="0"/>
              <a:t>Jeremías continúa describiendo cómo los cadáveres de los israelitas serán profanados.</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Los huesos de los reyes de Judá, sus oficiales, sacerdotes, profetas y todos sus habitantes serán desenterrados y expuestos a los elementos. </a:t>
            </a:r>
          </a:p>
          <a:p>
            <a:r>
              <a:rPr lang="es-ES" dirty="0" smtClean="0"/>
              <a:t>Pero el peor sufrimiento se guardará para los vivos: "La muerte será preferible a la vida para todos los que quedan de esta gente malvada" (Jeremías 8: 3).</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Es común al final de las Haftarot negativas, como esta, agregar algunos versos edificantes al final, para no dejar al lector una visión despectiva de Dios. </a:t>
            </a:r>
          </a:p>
          <a:p>
            <a:r>
              <a:rPr lang="es-ES" dirty="0" smtClean="0"/>
              <a:t>Esta semana, después de escuchar acerca de la destrucción que se reserva para los israelitas, pasamos al siguiente capítulo de Jeremías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Y leemos palabras poéticas sobre la devoción a Dios y la bondad de Dios:</a:t>
            </a:r>
          </a:p>
          <a:p>
            <a:r>
              <a:rPr lang="es-ES" dirty="0" smtClean="0"/>
              <a:t>Que el hombre sabio no se gloríe en su sabiduría;</a:t>
            </a:r>
          </a:p>
          <a:p>
            <a:r>
              <a:rPr lang="es-ES" dirty="0" smtClean="0"/>
              <a:t>No permitas que el hombre fuerte se gloríe en su fuerza;</a:t>
            </a:r>
          </a:p>
          <a:p>
            <a:r>
              <a:rPr lang="es-ES" dirty="0" smtClean="0"/>
              <a:t>Que el rico no se gloríe en sus riquezas.</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Pero solo en esto debe uno gloriarse:</a:t>
            </a:r>
          </a:p>
          <a:p>
            <a:r>
              <a:rPr lang="es-ES" dirty="0" smtClean="0"/>
              <a:t>En su ferviente devoción a Mí. (Jeremías 9: 22-23)</a:t>
            </a:r>
          </a:p>
          <a:p>
            <a:r>
              <a:rPr lang="es-ES" dirty="0" smtClean="0"/>
              <a:t>Dios actúa con bondad, justicia y equidad, agrega Jeremías. </a:t>
            </a:r>
          </a:p>
          <a:p>
            <a:r>
              <a:rPr lang="es-ES" dirty="0" smtClean="0"/>
              <a:t>Estas son sus verdaderas delicias.</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i="1" dirty="0" smtClean="0"/>
              <a:t>Conexión a Parashat Tzav</a:t>
            </a:r>
          </a:p>
          <a:p>
            <a:r>
              <a:rPr lang="es-ES" dirty="0" smtClean="0"/>
              <a:t>En Parashat Tzav, leemos las leyes de numerosos sacrificios, y aprendemos cómo elegir animales para una ofrenda, cómo prepararlos y quién puede comer qué partes de un sacrificio en diferentes circunstancias.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Aunque la porción de la Torá enfatiza la centralidad del sacrificio animal como un medio de adoración, la Haftará nos recuerda que el sacrificio animal es solo un medio para alcanzar la cercanía a Dios, no el deseo final de Dios.</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t>Leviticus 6:1 – 8:36 y Yirmiyahu 7:21 al 8:3</a:t>
            </a:r>
            <a:endParaRPr lang="es-CO" sz="2400" b="1" dirty="0" smtClean="0"/>
          </a:p>
          <a:p>
            <a:r>
              <a:rPr lang="es-ES" dirty="0" smtClean="0"/>
              <a:t>Aunque la porción de la Torá enfatiza la centralidad del sacrificio animal como un medio de adoración, la Haftará nos recuerda que el sacrificio animal es solo un medio para alcanzar la cercanía a Dios, no el deseo final de Dios.</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i="1" dirty="0" err="1" smtClean="0"/>
              <a:t>Akeidat</a:t>
            </a:r>
            <a:r>
              <a:rPr lang="es-ES" i="1" dirty="0" smtClean="0"/>
              <a:t> Itzjak 57: 1: 2</a:t>
            </a:r>
          </a:p>
          <a:p>
            <a:r>
              <a:rPr lang="es-ES" dirty="0" smtClean="0"/>
              <a:t>El rabino </a:t>
            </a:r>
            <a:r>
              <a:rPr lang="es-ES" dirty="0" err="1" smtClean="0"/>
              <a:t>Berequia</a:t>
            </a:r>
            <a:r>
              <a:rPr lang="es-ES" dirty="0" smtClean="0"/>
              <a:t> en nombre de Rabí Ezra, explica el primer verso en el libro de Levítico en Vayikrá Rabá 7 por medio de una parábola. </a:t>
            </a:r>
          </a:p>
          <a:p>
            <a:r>
              <a:rPr lang="es-ES" dirty="0" smtClean="0"/>
              <a:t>"Alguien entre ustedes que quiera ofrecer un sacrificio, etc."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smtClean="0"/>
              <a:t>Un rey tenía dos pasteleros. El primero le preparó un pastel que el rey comió y disfrutó.</a:t>
            </a:r>
          </a:p>
          <a:p>
            <a:r>
              <a:rPr lang="es-ES" sz="3000" dirty="0" smtClean="0"/>
              <a:t> El segundo también preparó un pastel para él, y el rey también comió ese pastel y lo disfrutó. </a:t>
            </a:r>
          </a:p>
          <a:p>
            <a:r>
              <a:rPr lang="es-ES" sz="3000" dirty="0" smtClean="0"/>
              <a:t>Era imposible saber de qué pastel había disfrutado más el rey hasta que el rey le pidió al segundo pastelero que le preparara otro pastel como el primero que había preparado para el rey.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Observamos que Noaj había ofrecido un sacrificio a Dios que Hashem había disfrutado. (Génesis 8,20-21 "Sabía el dulce olor") </a:t>
            </a:r>
          </a:p>
          <a:p>
            <a:r>
              <a:rPr lang="es-ES" dirty="0" smtClean="0"/>
              <a:t>También se le pidió a Israel que ofreciera sacrificios en sus días sagrados. (Números 28,4, "observarás que debes hacer, cada día a su hora señalada").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Solo cuando Moisés ordenó al pueblo judío (Levítico 6,2) "esta es la instrucción concerniente a la ofrenda total", descubrimos que Dios hubiera preferido nuestras ofrendas, según lo declarado por el profeta </a:t>
            </a:r>
            <a:r>
              <a:rPr lang="es-ES" dirty="0" err="1" smtClean="0"/>
              <a:t>Malaji</a:t>
            </a:r>
            <a:r>
              <a:rPr lang="es-ES" dirty="0" smtClean="0"/>
              <a:t>. (</a:t>
            </a:r>
            <a:r>
              <a:rPr lang="es-ES" dirty="0" err="1" smtClean="0"/>
              <a:t>Malaji</a:t>
            </a:r>
            <a:r>
              <a:rPr lang="es-ES" dirty="0" smtClean="0"/>
              <a:t> 3,4, "y la ofrenda de regalo de Yehudah y Jerusalén agradará a Dios como en los días de antaño")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"Los días de antaño" se refieren al tiempo de Moisés, y los "tiempos anteriores", se refiere a los años de Salomón. Una interpretación alternativa es que "los días de antaño" se refieren a la ofrenda de Noaj, como dice Isaías en Isaías 54,4, "esto es como las aguas de Noaj para Mí". Los "tiempos anteriores" se referirían entonces al tiempo de Abel, cuando la idolatría aún era desconocida.</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i="1" dirty="0" err="1" smtClean="0"/>
              <a:t>Akeidat</a:t>
            </a:r>
            <a:r>
              <a:rPr lang="es-ES" sz="3000" i="1" dirty="0" smtClean="0"/>
              <a:t> Itzjak 58: 1: 5</a:t>
            </a:r>
          </a:p>
          <a:p>
            <a:r>
              <a:rPr lang="es-ES" sz="3000" dirty="0" smtClean="0"/>
              <a:t>Debido a que la oración es el servicio del corazón, hemos conectado el capítulo sobre la oración con el capítulo sobre la ofrenda total. </a:t>
            </a:r>
          </a:p>
          <a:p>
            <a:r>
              <a:rPr lang="es-ES" sz="3000" dirty="0" smtClean="0"/>
              <a:t>Como </a:t>
            </a:r>
            <a:r>
              <a:rPr lang="es-ES" sz="3000" dirty="0" err="1" smtClean="0"/>
              <a:t>olah</a:t>
            </a:r>
            <a:r>
              <a:rPr lang="es-ES" sz="3000" dirty="0" smtClean="0"/>
              <a:t> es una ofrenda que "se eleva" hacia Dios en su totalidad, ya que la totalidad del animal se ofrece en el altar, así es la oración una ofrenda del corazón que se eleva hacia el Cielo en su totalidad.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Cuando nuestros sabios describen la oración sin concentrarse en su significado, como si fueran comparables a un cuerpo sin alma, significan que el calor del sentimiento generado por la oración genuina, se asemeja al fuego en curso en el altar que quema al </a:t>
            </a:r>
            <a:r>
              <a:rPr lang="es-ES" dirty="0" err="1" smtClean="0"/>
              <a:t>olah</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En </a:t>
            </a:r>
            <a:r>
              <a:rPr lang="es-ES" dirty="0" err="1" smtClean="0"/>
              <a:t>Vayikra</a:t>
            </a:r>
            <a:r>
              <a:rPr lang="es-ES" dirty="0" smtClean="0"/>
              <a:t> </a:t>
            </a:r>
            <a:r>
              <a:rPr lang="es-ES" dirty="0" err="1" smtClean="0"/>
              <a:t>Rabbah</a:t>
            </a:r>
            <a:r>
              <a:rPr lang="es-ES" dirty="0" smtClean="0"/>
              <a:t> 7, el rabino Pinchas señala que la Torá no describe el fuego en el altar como "sobre" el altar. </a:t>
            </a:r>
          </a:p>
          <a:p>
            <a:r>
              <a:rPr lang="es-ES" dirty="0" smtClean="0"/>
              <a:t>La Torá no requiere que el "fuego en el altar arda sobre ella", sino que dice "</a:t>
            </a:r>
            <a:r>
              <a:rPr lang="es-ES" dirty="0" err="1" smtClean="0"/>
              <a:t>aysh</a:t>
            </a:r>
            <a:r>
              <a:rPr lang="es-ES" dirty="0" smtClean="0"/>
              <a:t> </a:t>
            </a:r>
            <a:r>
              <a:rPr lang="es-ES" dirty="0" err="1" smtClean="0"/>
              <a:t>hamizbeaj</a:t>
            </a:r>
            <a:r>
              <a:rPr lang="es-ES" dirty="0" smtClean="0"/>
              <a:t> </a:t>
            </a:r>
            <a:r>
              <a:rPr lang="es-ES" dirty="0" err="1" smtClean="0"/>
              <a:t>tukad</a:t>
            </a:r>
            <a:r>
              <a:rPr lang="es-ES" dirty="0" smtClean="0"/>
              <a:t> </a:t>
            </a:r>
            <a:r>
              <a:rPr lang="es-ES" dirty="0" err="1" smtClean="0"/>
              <a:t>bo</a:t>
            </a:r>
            <a:r>
              <a:rPr lang="es-ES" dirty="0" smtClean="0"/>
              <a:t>", el fuego sobre el altar arderá dentro de ella, lo que significa que todo el altar debe estar impregnado por ella ( Levítico 6,2)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Por lo tanto, nuestros corazones deben estar impregnados por el derramamiento de nuestras oraciones. </a:t>
            </a:r>
          </a:p>
          <a:p>
            <a:r>
              <a:rPr lang="es-ES" dirty="0" smtClean="0"/>
              <a:t>El Talmud Berajot 32 nos dice que tenemos que organizar la alabanza del Eterno antes de continuar con la expresión de nuestras peticiones de Él.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Dado que las peticiones se refieren principalmente nuestras necesidades temporales, nuestros sabios (Shabat 10) describen al suplicante como alguien que abandona temporalmente su preocupación por los valores del mundo venidero, en favor de las necesidades mundanas de este mundo en el que vive en ese momento.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La opinión de muchos (incluyendo el capítulo uno de Maimónides, hilcot </a:t>
            </a:r>
            <a:r>
              <a:rPr lang="es-ES" dirty="0" err="1" smtClean="0"/>
              <a:t>tefiláh</a:t>
            </a:r>
            <a:r>
              <a:rPr lang="es-ES" dirty="0" smtClean="0"/>
              <a:t>) que afirma que la oración ha sido legislada por la Torá, es difícil de entender. Si el propósito de la oración se agotara al pedir nuestras necesidades, ¿por qué debería importarle a Dios si los pedimos o no ? Deberíamos tener derecho a renunciar a la oportunidad de pedirle a Dios su amabilidad, asistencia, etc.</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Sin embargo, al igual que hemos descrito la institución del sacrificio como diseñada para despertar ciertas emociones dentro de nosotros que nos acercarán a Dios, la oración, por medio de la confianza que expresamos cuando le pedimos nuestras necesidades, nos traerá más cerca de él. </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La convicción de que Él se preocupa, que Su Providencia nos cuida, todo esto ayuda a fortalecer los lazos existentes entre nosotros y el Creador. </a:t>
            </a:r>
          </a:p>
          <a:p>
            <a:r>
              <a:rPr lang="es-ES" dirty="0" smtClean="0"/>
              <a:t>El agradecimiento que expresamos por lo que Él ha hecho por nosotros y por los demás, todos ayudan a consolidar nuestra relación con  HaShem.</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i="1" dirty="0" smtClean="0"/>
              <a:t>Parashat Tzav: Preguntas de discusión</a:t>
            </a:r>
          </a:p>
          <a:p>
            <a:r>
              <a:rPr lang="es-ES" dirty="0" smtClean="0"/>
              <a:t>1) ¿Qué hace que una ofrenda a Dios sea santa?</a:t>
            </a:r>
          </a:p>
          <a:p>
            <a:r>
              <a:rPr lang="es-ES" dirty="0" smtClean="0"/>
              <a:t>2) ¿Por qué debe presentarse una ofrenda "por la propia mano?"</a:t>
            </a:r>
          </a:p>
          <a:p>
            <a:r>
              <a:rPr lang="es-ES" dirty="0" smtClean="0"/>
              <a:t>3) ¿Por qué crees que hay sacrificios hechos a Dios por la paz y el bienestar? ¿Qué tipo de rituales haces para mostrarle a Dios tu paz y bienestar?</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Vayikrá Tzav</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i="1" dirty="0" smtClean="0"/>
              <a:t>[1] Berajot 54b.[2] En nuestra experiencia actual, expresamos nuestro agradecimiento por haber sido librados de estas situaciones recitando la bendición de </a:t>
            </a:r>
            <a:r>
              <a:rPr lang="es-ES" sz="2000" i="1" dirty="0" err="1" smtClean="0"/>
              <a:t>Hagomel</a:t>
            </a:r>
            <a:r>
              <a:rPr lang="es-ES" sz="2000" i="1" dirty="0" smtClean="0"/>
              <a:t>. Véase </a:t>
            </a:r>
            <a:r>
              <a:rPr lang="es-ES" sz="2000" i="1" dirty="0" err="1" smtClean="0"/>
              <a:t>Shulján</a:t>
            </a:r>
            <a:r>
              <a:rPr lang="es-ES" sz="2000" i="1" dirty="0" smtClean="0"/>
              <a:t> </a:t>
            </a:r>
            <a:r>
              <a:rPr lang="es-ES" sz="2000" i="1" dirty="0" err="1" smtClean="0"/>
              <a:t>Aruj</a:t>
            </a:r>
            <a:r>
              <a:rPr lang="es-ES" sz="2000" i="1" dirty="0" smtClean="0"/>
              <a:t> </a:t>
            </a:r>
            <a:r>
              <a:rPr lang="es-ES" sz="2000" i="1" dirty="0" err="1" smtClean="0"/>
              <a:t>Oraj</a:t>
            </a:r>
            <a:r>
              <a:rPr lang="es-ES" sz="2000" i="1" dirty="0" smtClean="0"/>
              <a:t> Jaim sec. 219.[3] Verso 15.[4] Verso 12-13.[5] Tehilim 116:17-19.[6] </a:t>
            </a:r>
            <a:r>
              <a:rPr lang="es-ES" sz="2000" i="1" dirty="0" err="1" smtClean="0"/>
              <a:t>Harchev</a:t>
            </a:r>
            <a:r>
              <a:rPr lang="es-ES" sz="2000" i="1" dirty="0" smtClean="0"/>
              <a:t> </a:t>
            </a:r>
            <a:r>
              <a:rPr lang="es-ES" sz="2000" i="1" dirty="0" err="1" smtClean="0"/>
              <a:t>Davar</a:t>
            </a:r>
            <a:r>
              <a:rPr lang="es-ES" sz="2000" i="1" dirty="0" smtClean="0"/>
              <a:t> a </a:t>
            </a:r>
            <a:r>
              <a:rPr lang="es-ES" sz="2000" i="1" dirty="0" err="1" smtClean="0"/>
              <a:t>Vayikra</a:t>
            </a:r>
            <a:r>
              <a:rPr lang="es-ES" sz="2000" i="1" dirty="0" smtClean="0"/>
              <a:t> 7:13.[7] Véase, p. </a:t>
            </a:r>
            <a:r>
              <a:rPr lang="es-ES" sz="2000" i="1" dirty="0" err="1" smtClean="0"/>
              <a:t>Haksav</a:t>
            </a:r>
            <a:r>
              <a:rPr lang="es-ES" sz="2000" i="1" dirty="0" smtClean="0"/>
              <a:t> </a:t>
            </a:r>
            <a:r>
              <a:rPr lang="es-ES" sz="2000" i="1" dirty="0" err="1" smtClean="0"/>
              <a:t>ve'Hakaballah</a:t>
            </a:r>
            <a:r>
              <a:rPr lang="es-ES" sz="2000" i="1" dirty="0" smtClean="0"/>
              <a:t> </a:t>
            </a:r>
            <a:r>
              <a:rPr lang="es-ES" sz="2000" i="1" dirty="0" err="1" smtClean="0"/>
              <a:t>Shemos</a:t>
            </a:r>
            <a:r>
              <a:rPr lang="es-ES" sz="2000" i="1" dirty="0" smtClean="0"/>
              <a:t> 12:15 y </a:t>
            </a:r>
            <a:r>
              <a:rPr lang="es-ES" sz="2000" i="1" dirty="0" err="1" smtClean="0"/>
              <a:t>Mesec</a:t>
            </a:r>
            <a:r>
              <a:rPr lang="es-ES" sz="2000" i="1" dirty="0" smtClean="0"/>
              <a:t> </a:t>
            </a:r>
            <a:r>
              <a:rPr lang="es-ES" sz="2000" i="1" dirty="0" err="1" smtClean="0"/>
              <a:t>Chochmah</a:t>
            </a:r>
            <a:r>
              <a:rPr lang="es-ES" sz="2000" i="1" dirty="0" smtClean="0"/>
              <a:t> Devarim 17:20. Como señala Rav </a:t>
            </a:r>
            <a:r>
              <a:rPr lang="es-ES" sz="2000" i="1" dirty="0" err="1" smtClean="0"/>
              <a:t>Copperman</a:t>
            </a:r>
            <a:r>
              <a:rPr lang="es-ES" sz="2000" i="1" dirty="0" smtClean="0"/>
              <a:t>, es posible ver una presentación básica de este enfoque en el comentario de </a:t>
            </a:r>
            <a:r>
              <a:rPr lang="es-ES" sz="2000" i="1" dirty="0" err="1" smtClean="0"/>
              <a:t>Rashi</a:t>
            </a:r>
            <a:r>
              <a:rPr lang="es-ES" sz="2000" i="1" dirty="0" smtClean="0"/>
              <a:t> a </a:t>
            </a:r>
            <a:r>
              <a:rPr lang="es-ES" sz="2000" i="1" dirty="0" err="1" smtClean="0"/>
              <a:t>Shemos</a:t>
            </a:r>
            <a:r>
              <a:rPr lang="es-ES" sz="2000" i="1" dirty="0" smtClean="0"/>
              <a:t> 25:7 s.v. </a:t>
            </a:r>
            <a:r>
              <a:rPr lang="es-ES" sz="2000" i="1" dirty="0" err="1" smtClean="0"/>
              <a:t>Avnei</a:t>
            </a:r>
            <a:r>
              <a:rPr lang="es-ES" sz="2000" i="1" dirty="0" smtClean="0"/>
              <a:t>.[8] </a:t>
            </a:r>
            <a:r>
              <a:rPr lang="es-ES" sz="2000" i="1" dirty="0" err="1" smtClean="0"/>
              <a:t>Pshuto</a:t>
            </a:r>
            <a:r>
              <a:rPr lang="es-ES" sz="2000" i="1" dirty="0" smtClean="0"/>
              <a:t> Shel </a:t>
            </a:r>
            <a:r>
              <a:rPr lang="es-ES" sz="2000" i="1" dirty="0" err="1" smtClean="0"/>
              <a:t>Mikra</a:t>
            </a:r>
            <a:r>
              <a:rPr lang="es-ES" sz="2000" i="1" dirty="0" smtClean="0"/>
              <a:t>, Capítulo 37.[9] </a:t>
            </a:r>
            <a:r>
              <a:rPr lang="es-ES" sz="2000" i="1" dirty="0" err="1" smtClean="0"/>
              <a:t>Binyán</a:t>
            </a:r>
            <a:r>
              <a:rPr lang="es-ES" sz="2000" i="1" dirty="0" smtClean="0"/>
              <a:t> Ariel, pág. 120[10] 116a[11] Comentario a la Hagadá. Según el Vilna </a:t>
            </a:r>
            <a:r>
              <a:rPr lang="es-ES" sz="2000" i="1" dirty="0" err="1" smtClean="0"/>
              <a:t>Gaon</a:t>
            </a:r>
            <a:r>
              <a:rPr lang="es-ES" sz="2000" i="1" dirty="0" smtClean="0"/>
              <a:t>, la obligación cuádruple de gratitud es la base de la mitzvá de las cuatro copas en la noche del </a:t>
            </a:r>
            <a:r>
              <a:rPr lang="es-ES" sz="2000" i="1" dirty="0" err="1" smtClean="0"/>
              <a:t>Seder</a:t>
            </a:r>
            <a:r>
              <a:rPr lang="es-ES" sz="2000" i="1" dirty="0" smtClean="0"/>
              <a:t>.</a:t>
            </a:r>
            <a:endParaRPr lang="es-ES" sz="2800"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6 Nisán, </a:t>
            </a:r>
            <a:r>
              <a:rPr lang="es-ES" sz="1800" b="0" i="0" u="none" strike="noStrike" cap="none" dirty="0" smtClean="0">
                <a:solidFill>
                  <a:srgbClr val="898989"/>
                </a:solidFill>
                <a:latin typeface="Calibri"/>
                <a:ea typeface="Calibri"/>
                <a:cs typeface="Calibri"/>
                <a:sym typeface="Calibri"/>
              </a:rPr>
              <a:t>5783  </a:t>
            </a:r>
            <a:r>
              <a:rPr lang="es-ES" sz="1800" b="0" i="0" u="none" strike="noStrike" cap="none" dirty="0">
                <a:solidFill>
                  <a:srgbClr val="898989"/>
                </a:solidFill>
                <a:latin typeface="Calibri"/>
                <a:ea typeface="Calibri"/>
                <a:cs typeface="Calibri"/>
                <a:sym typeface="Calibri"/>
              </a:rPr>
              <a:t>–  </a:t>
            </a:r>
            <a:r>
              <a:rPr lang="es-ES" sz="1800" dirty="0" smtClean="0"/>
              <a:t>Marzo </a:t>
            </a:r>
            <a:r>
              <a:rPr lang="es-ES" sz="1800" dirty="0" smtClean="0"/>
              <a:t>28</a:t>
            </a:r>
            <a:r>
              <a:rPr lang="es-ES" sz="1800" b="0" i="0" u="none" strike="noStrike" cap="none" dirty="0" smtClean="0">
                <a:solidFill>
                  <a:srgbClr val="898989"/>
                </a:solidFill>
                <a:latin typeface="Calibri"/>
                <a:ea typeface="Calibri"/>
                <a:cs typeface="Calibri"/>
                <a:sym typeface="Calibri"/>
              </a:rPr>
              <a:t>, 2023-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37838</TotalTime>
  <Words>9692</Words>
  <Application>Microsoft Office PowerPoint</Application>
  <PresentationFormat>Presentación en pantalla (4:3)</PresentationFormat>
  <Paragraphs>764</Paragraphs>
  <Slides>146</Slides>
  <Notes>146</Notes>
  <HiddenSlides>0</HiddenSlides>
  <MMClips>0</MMClips>
  <ScaleCrop>false</ScaleCrop>
  <HeadingPairs>
    <vt:vector size="4" baseType="variant">
      <vt:variant>
        <vt:lpstr>Tema</vt:lpstr>
      </vt:variant>
      <vt:variant>
        <vt:i4>1</vt:i4>
      </vt:variant>
      <vt:variant>
        <vt:lpstr>Títulos de diapositiva</vt:lpstr>
      </vt:variant>
      <vt:variant>
        <vt:i4>146</vt:i4>
      </vt:variant>
    </vt:vector>
  </HeadingPairs>
  <TitlesOfParts>
    <vt:vector size="147" baseType="lpstr">
      <vt:lpstr>Office Theme</vt:lpstr>
      <vt:lpstr> </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Parashá Vayikrá Tzav</vt:lpstr>
      <vt:lpstr>Diapositiva 146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349</cp:revision>
  <dcterms:modified xsi:type="dcterms:W3CDTF">2023-03-31T20:35:19Z</dcterms:modified>
</cp:coreProperties>
</file>