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29"/>
  </p:notesMasterIdLst>
  <p:handoutMasterIdLst>
    <p:handoutMasterId r:id="rId130"/>
  </p:handoutMasterIdLst>
  <p:sldIdLst>
    <p:sldId id="256" r:id="rId2"/>
    <p:sldId id="708" r:id="rId3"/>
    <p:sldId id="297" r:id="rId4"/>
    <p:sldId id="905" r:id="rId5"/>
    <p:sldId id="1060" r:id="rId6"/>
    <p:sldId id="990" r:id="rId7"/>
    <p:sldId id="991" r:id="rId8"/>
    <p:sldId id="992" r:id="rId9"/>
    <p:sldId id="993" r:id="rId10"/>
    <p:sldId id="994" r:id="rId11"/>
    <p:sldId id="1006" r:id="rId12"/>
    <p:sldId id="1007" r:id="rId13"/>
    <p:sldId id="1008" r:id="rId14"/>
    <p:sldId id="1009" r:id="rId15"/>
    <p:sldId id="995" r:id="rId16"/>
    <p:sldId id="996" r:id="rId17"/>
    <p:sldId id="997" r:id="rId18"/>
    <p:sldId id="998" r:id="rId19"/>
    <p:sldId id="1010" r:id="rId20"/>
    <p:sldId id="1011" r:id="rId21"/>
    <p:sldId id="1012" r:id="rId22"/>
    <p:sldId id="999" r:id="rId23"/>
    <p:sldId id="1013" r:id="rId24"/>
    <p:sldId id="1014" r:id="rId25"/>
    <p:sldId id="1015" r:id="rId26"/>
    <p:sldId id="1000" r:id="rId27"/>
    <p:sldId id="1001" r:id="rId28"/>
    <p:sldId id="1002" r:id="rId29"/>
    <p:sldId id="1018" r:id="rId30"/>
    <p:sldId id="1019" r:id="rId31"/>
    <p:sldId id="1020" r:id="rId32"/>
    <p:sldId id="1021" r:id="rId33"/>
    <p:sldId id="1022" r:id="rId34"/>
    <p:sldId id="1023" r:id="rId35"/>
    <p:sldId id="1024" r:id="rId36"/>
    <p:sldId id="1025" r:id="rId37"/>
    <p:sldId id="1026" r:id="rId38"/>
    <p:sldId id="1027" r:id="rId39"/>
    <p:sldId id="1028" r:id="rId40"/>
    <p:sldId id="1029" r:id="rId41"/>
    <p:sldId id="1030" r:id="rId42"/>
    <p:sldId id="1031" r:id="rId43"/>
    <p:sldId id="1032" r:id="rId44"/>
    <p:sldId id="1033" r:id="rId45"/>
    <p:sldId id="1034" r:id="rId46"/>
    <p:sldId id="1035" r:id="rId47"/>
    <p:sldId id="1036" r:id="rId48"/>
    <p:sldId id="1037" r:id="rId49"/>
    <p:sldId id="1038" r:id="rId50"/>
    <p:sldId id="1039" r:id="rId51"/>
    <p:sldId id="1040" r:id="rId52"/>
    <p:sldId id="1041" r:id="rId53"/>
    <p:sldId id="1042" r:id="rId54"/>
    <p:sldId id="1043" r:id="rId55"/>
    <p:sldId id="1044" r:id="rId56"/>
    <p:sldId id="1049" r:id="rId57"/>
    <p:sldId id="1095" r:id="rId58"/>
    <p:sldId id="1096" r:id="rId59"/>
    <p:sldId id="1097" r:id="rId60"/>
    <p:sldId id="1098" r:id="rId61"/>
    <p:sldId id="1099" r:id="rId62"/>
    <p:sldId id="1100" r:id="rId63"/>
    <p:sldId id="1101" r:id="rId64"/>
    <p:sldId id="1102" r:id="rId65"/>
    <p:sldId id="1103" r:id="rId66"/>
    <p:sldId id="1104" r:id="rId67"/>
    <p:sldId id="1105" r:id="rId68"/>
    <p:sldId id="1106" r:id="rId69"/>
    <p:sldId id="1107" r:id="rId70"/>
    <p:sldId id="1108" r:id="rId71"/>
    <p:sldId id="1109" r:id="rId72"/>
    <p:sldId id="1110" r:id="rId73"/>
    <p:sldId id="1111" r:id="rId74"/>
    <p:sldId id="1112" r:id="rId75"/>
    <p:sldId id="1113" r:id="rId76"/>
    <p:sldId id="1114" r:id="rId77"/>
    <p:sldId id="1094" r:id="rId78"/>
    <p:sldId id="1093" r:id="rId79"/>
    <p:sldId id="1062" r:id="rId80"/>
    <p:sldId id="1063" r:id="rId81"/>
    <p:sldId id="1064" r:id="rId82"/>
    <p:sldId id="1065" r:id="rId83"/>
    <p:sldId id="1066" r:id="rId84"/>
    <p:sldId id="1067" r:id="rId85"/>
    <p:sldId id="1068" r:id="rId86"/>
    <p:sldId id="1069" r:id="rId87"/>
    <p:sldId id="1070" r:id="rId88"/>
    <p:sldId id="1071" r:id="rId89"/>
    <p:sldId id="1072" r:id="rId90"/>
    <p:sldId id="1073" r:id="rId91"/>
    <p:sldId id="1074" r:id="rId92"/>
    <p:sldId id="1075" r:id="rId93"/>
    <p:sldId id="1076" r:id="rId94"/>
    <p:sldId id="1077" r:id="rId95"/>
    <p:sldId id="1078" r:id="rId96"/>
    <p:sldId id="1079" r:id="rId97"/>
    <p:sldId id="1080" r:id="rId98"/>
    <p:sldId id="1081" r:id="rId99"/>
    <p:sldId id="1082" r:id="rId100"/>
    <p:sldId id="1083" r:id="rId101"/>
    <p:sldId id="1084" r:id="rId102"/>
    <p:sldId id="1085" r:id="rId103"/>
    <p:sldId id="1086" r:id="rId104"/>
    <p:sldId id="1087" r:id="rId105"/>
    <p:sldId id="1088" r:id="rId106"/>
    <p:sldId id="1089" r:id="rId107"/>
    <p:sldId id="1090" r:id="rId108"/>
    <p:sldId id="1091" r:id="rId109"/>
    <p:sldId id="1092" r:id="rId110"/>
    <p:sldId id="1061" r:id="rId111"/>
    <p:sldId id="1050" r:id="rId112"/>
    <p:sldId id="1051" r:id="rId113"/>
    <p:sldId id="1052" r:id="rId114"/>
    <p:sldId id="1053" r:id="rId115"/>
    <p:sldId id="1054" r:id="rId116"/>
    <p:sldId id="1055" r:id="rId117"/>
    <p:sldId id="1056" r:id="rId118"/>
    <p:sldId id="1057" r:id="rId119"/>
    <p:sldId id="1058" r:id="rId120"/>
    <p:sldId id="1059" r:id="rId121"/>
    <p:sldId id="1003" r:id="rId122"/>
    <p:sldId id="1004" r:id="rId123"/>
    <p:sldId id="1045" r:id="rId124"/>
    <p:sldId id="1046" r:id="rId125"/>
    <p:sldId id="1047" r:id="rId126"/>
    <p:sldId id="1048" r:id="rId127"/>
    <p:sldId id="296" r:id="rId12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29" autoAdjust="0"/>
    <p:restoredTop sz="94859" autoAdjust="0"/>
  </p:normalViewPr>
  <p:slideViewPr>
    <p:cSldViewPr snapToGrid="0">
      <p:cViewPr>
        <p:scale>
          <a:sx n="80" d="100"/>
          <a:sy n="80" d="100"/>
        </p:scale>
        <p:origin x="-384" y="4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27/04/2023</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3/1601.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bible.ort.org/webmedia/t3/1902.r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shalomhaverim.org/Aliyot/aliyot_vayikra_ajare_mot.ht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shalomhaverim.org/Aliyot/aliyot_vayikra_ajare_mot.htm"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bible.ort.org/webmedia/t3/1902.ra"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shalomhaverim.org/aliyot_vayikra_kedoshim.htm"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7.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1009402" y="17090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Calibri"/>
                <a:ea typeface="Calibri"/>
                <a:cs typeface="Calibri"/>
                <a:sym typeface="Calibri"/>
              </a:rPr>
              <a:t>PARASHA VAYIKRA AJARE MOT KEDOSHIM</a:t>
            </a:r>
          </a:p>
          <a:p>
            <a:pPr lvl="0" algn="ctr">
              <a:lnSpc>
                <a:spcPct val="90000"/>
              </a:lnSpc>
            </a:pPr>
            <a:r>
              <a:rPr lang="es-CO" sz="2400" dirty="0" smtClean="0">
                <a:latin typeface="Calibri"/>
                <a:ea typeface="Calibri"/>
                <a:cs typeface="Calibri"/>
                <a:sym typeface="Calibri"/>
              </a:rPr>
              <a:t>Santidad: Una Definición</a:t>
            </a:r>
            <a:endParaRPr lang="es-CO" sz="2400" dirty="0" smtClean="0">
              <a:latin typeface="Calibri"/>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Calibri"/>
                <a:ea typeface="Calibri"/>
                <a:cs typeface="Calibri"/>
                <a:sym typeface="Calibri"/>
              </a:rPr>
              <a:t>Por: Eliyahu BaYonah</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Director Shalom Haverim Org</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New York</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Tehilim 119: 97-98, 105</a:t>
            </a:r>
          </a:p>
          <a:p>
            <a:r>
              <a:rPr lang="es-ES" sz="2800" dirty="0" smtClean="0"/>
              <a:t>¡Cuánto amo tu ley! En ella medito todo el día.</a:t>
            </a:r>
          </a:p>
          <a:p>
            <a:r>
              <a:rPr lang="es-ES" sz="2800" dirty="0" smtClean="0"/>
              <a:t>Tus mandamientos me hacen más sabio que a mis enemigos, porque siempre están conmigo.</a:t>
            </a:r>
          </a:p>
          <a:p>
            <a:r>
              <a:rPr lang="es-ES" sz="2800" dirty="0" smtClean="0"/>
              <a:t>Lámpara es a mis pies Tu palabra, y la luz de mi sendero.</a:t>
            </a:r>
          </a:p>
          <a:p>
            <a:r>
              <a:rPr lang="es-ES" sz="2800" b="1" i="1" dirty="0" smtClean="0"/>
              <a:t>Ma ahabtí torateja kol hayom hi sijati.</a:t>
            </a:r>
          </a:p>
          <a:p>
            <a:r>
              <a:rPr lang="es-ES" sz="2800" b="1" i="1" dirty="0" smtClean="0"/>
              <a:t>Meoyebay tejajemeni mitzvoteja ki leolam hi li</a:t>
            </a:r>
          </a:p>
          <a:p>
            <a:r>
              <a:rPr lang="es-ES" sz="2800" b="1" i="1" dirty="0" smtClean="0"/>
              <a:t>Ner leragli debareja veor lintibati.</a:t>
            </a:r>
            <a:endParaRPr lang="en-US" sz="2800" b="1" i="1" dirty="0"/>
          </a:p>
        </p:txBody>
      </p:sp>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133597" y="617517"/>
            <a:ext cx="8847118" cy="567640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16:1 – 20:27 y Amos 9:7 -15</a:t>
            </a:r>
          </a:p>
          <a:p>
            <a:r>
              <a:rPr lang="es-ES" b="1" dirty="0" smtClean="0">
                <a:hlinkClick r:id="rId3"/>
              </a:rPr>
              <a:t>Ajaré</a:t>
            </a:r>
          </a:p>
          <a:p>
            <a:r>
              <a:rPr lang="es-ES" b="1" dirty="0" smtClean="0">
                <a:hlinkClick r:id="rId3"/>
              </a:rPr>
              <a:t>16:1</a:t>
            </a:r>
            <a:r>
              <a:rPr lang="es-ES" b="1" dirty="0" smtClean="0"/>
              <a:t>  Vayedaber Adonay el-Moshe </a:t>
            </a:r>
            <a:r>
              <a:rPr lang="es-ES" b="1" dirty="0" err="1" smtClean="0"/>
              <a:t>ajarey</a:t>
            </a:r>
            <a:r>
              <a:rPr lang="es-ES" b="1" dirty="0" smtClean="0"/>
              <a:t> </a:t>
            </a:r>
            <a:r>
              <a:rPr lang="es-ES" b="1" dirty="0" err="1" smtClean="0"/>
              <a:t>mot</a:t>
            </a:r>
            <a:r>
              <a:rPr lang="es-ES" b="1" dirty="0" smtClean="0"/>
              <a:t> </a:t>
            </a:r>
            <a:r>
              <a:rPr lang="es-ES" b="1" dirty="0" err="1" smtClean="0"/>
              <a:t>shney</a:t>
            </a:r>
            <a:r>
              <a:rPr lang="es-ES" b="1" dirty="0" smtClean="0"/>
              <a:t> </a:t>
            </a:r>
            <a:r>
              <a:rPr lang="es-ES" b="1" dirty="0" err="1" smtClean="0"/>
              <a:t>beney</a:t>
            </a:r>
            <a:r>
              <a:rPr lang="es-ES" b="1" dirty="0" smtClean="0"/>
              <a:t> Aharon </a:t>
            </a:r>
            <a:r>
              <a:rPr lang="es-ES" b="1" dirty="0" err="1" smtClean="0"/>
              <a:t>bekorvatam</a:t>
            </a:r>
            <a:r>
              <a:rPr lang="es-ES" b="1" dirty="0" smtClean="0"/>
              <a:t> </a:t>
            </a:r>
            <a:r>
              <a:rPr lang="es-ES" b="1" dirty="0" err="1" smtClean="0"/>
              <a:t>lifney</a:t>
            </a:r>
            <a:r>
              <a:rPr lang="es-ES" b="1" dirty="0" smtClean="0"/>
              <a:t>-Adonay </a:t>
            </a:r>
            <a:r>
              <a:rPr lang="es-ES" b="1" dirty="0" err="1" smtClean="0"/>
              <a:t>vayamutu</a:t>
            </a:r>
            <a:r>
              <a:rPr lang="es-ES" b="1" dirty="0" smtClean="0"/>
              <a:t>.</a:t>
            </a:r>
          </a:p>
          <a:p>
            <a:r>
              <a:rPr lang="es-ES" dirty="0" smtClean="0"/>
              <a:t>Y habló el Eterno a Moisés después de la muerte de los dos hijos de Aarón, los cuales murieron cuando se presentaron ante el Eterno;</a:t>
            </a: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16:1 – 20:27 y Amos 9:7 -15</a:t>
            </a:r>
          </a:p>
          <a:p>
            <a:r>
              <a:rPr lang="en-US" b="1" dirty="0" smtClean="0">
                <a:hlinkClick r:id="rId3"/>
              </a:rPr>
              <a:t>Kedoshim</a:t>
            </a:r>
          </a:p>
          <a:p>
            <a:r>
              <a:rPr lang="en-US" b="1" dirty="0" smtClean="0">
                <a:hlinkClick r:id="rId3"/>
              </a:rPr>
              <a:t>19:2</a:t>
            </a:r>
            <a:r>
              <a:rPr lang="en-US" b="1" dirty="0" smtClean="0"/>
              <a:t>  </a:t>
            </a:r>
            <a:r>
              <a:rPr lang="en-US" b="1" dirty="0" err="1" smtClean="0"/>
              <a:t>Daber</a:t>
            </a:r>
            <a:r>
              <a:rPr lang="en-US" b="1" dirty="0" smtClean="0"/>
              <a:t> el-kol-adat </a:t>
            </a:r>
            <a:r>
              <a:rPr lang="en-US" b="1" dirty="0" err="1" smtClean="0"/>
              <a:t>beney-Yisra'el</a:t>
            </a:r>
            <a:r>
              <a:rPr lang="en-US" b="1" dirty="0" smtClean="0"/>
              <a:t> </a:t>
            </a:r>
            <a:r>
              <a:rPr lang="en-US" b="1" dirty="0" err="1" smtClean="0"/>
              <a:t>ve'amarta</a:t>
            </a:r>
            <a:r>
              <a:rPr lang="en-US" b="1" dirty="0" smtClean="0"/>
              <a:t> alehem kedoshim </a:t>
            </a:r>
            <a:r>
              <a:rPr lang="en-US" b="1" dirty="0" err="1" smtClean="0"/>
              <a:t>tiheyu</a:t>
            </a:r>
            <a:r>
              <a:rPr lang="en-US" b="1" dirty="0" smtClean="0"/>
              <a:t> ki kadosh </a:t>
            </a:r>
            <a:r>
              <a:rPr lang="en-US" b="1" dirty="0" err="1" smtClean="0"/>
              <a:t>ani</a:t>
            </a:r>
            <a:r>
              <a:rPr lang="en-US" b="1" dirty="0" smtClean="0"/>
              <a:t> </a:t>
            </a:r>
            <a:r>
              <a:rPr lang="en-US" b="1" dirty="0" err="1" smtClean="0"/>
              <a:t>Adonay</a:t>
            </a:r>
            <a:r>
              <a:rPr lang="en-US" b="1" dirty="0" smtClean="0"/>
              <a:t> Eloheyjem.</a:t>
            </a:r>
          </a:p>
          <a:p>
            <a:r>
              <a:rPr lang="en-US" i="1" dirty="0" err="1" smtClean="0"/>
              <a:t>Habla</a:t>
            </a:r>
            <a:r>
              <a:rPr lang="en-US" i="1" dirty="0" smtClean="0"/>
              <a:t> a </a:t>
            </a:r>
            <a:r>
              <a:rPr lang="en-US" i="1" dirty="0" err="1" smtClean="0"/>
              <a:t>toda</a:t>
            </a:r>
            <a:r>
              <a:rPr lang="en-US" i="1" dirty="0" smtClean="0"/>
              <a:t> la </a:t>
            </a:r>
            <a:r>
              <a:rPr lang="en-US" i="1" dirty="0" err="1" smtClean="0"/>
              <a:t>congregación</a:t>
            </a:r>
            <a:r>
              <a:rPr lang="en-US" i="1" dirty="0" smtClean="0"/>
              <a:t> de los </a:t>
            </a:r>
            <a:r>
              <a:rPr lang="en-US" i="1" dirty="0" err="1" smtClean="0"/>
              <a:t>hijos</a:t>
            </a:r>
            <a:r>
              <a:rPr lang="en-US" i="1" dirty="0" smtClean="0"/>
              <a:t> de Israel y </a:t>
            </a:r>
            <a:r>
              <a:rPr lang="en-US" i="1" dirty="0" err="1" smtClean="0"/>
              <a:t>diles</a:t>
            </a:r>
            <a:r>
              <a:rPr lang="en-US" i="1" dirty="0" smtClean="0"/>
              <a:t>: </a:t>
            </a:r>
            <a:r>
              <a:rPr lang="en-US" i="1" dirty="0" err="1" smtClean="0"/>
              <a:t>Seréis</a:t>
            </a:r>
            <a:r>
              <a:rPr lang="en-US" i="1" dirty="0" smtClean="0"/>
              <a:t> </a:t>
            </a:r>
            <a:r>
              <a:rPr lang="en-US" i="1" dirty="0" err="1" smtClean="0"/>
              <a:t>santos</a:t>
            </a:r>
            <a:r>
              <a:rPr lang="en-US" i="1" dirty="0" smtClean="0"/>
              <a:t>, </a:t>
            </a:r>
            <a:r>
              <a:rPr lang="en-US" i="1" dirty="0" err="1" smtClean="0"/>
              <a:t>porque</a:t>
            </a:r>
            <a:r>
              <a:rPr lang="en-US" i="1" dirty="0" smtClean="0"/>
              <a:t> </a:t>
            </a:r>
            <a:r>
              <a:rPr lang="en-US" i="1" dirty="0" err="1" smtClean="0"/>
              <a:t>Yo</a:t>
            </a:r>
            <a:r>
              <a:rPr lang="en-US" i="1" dirty="0" smtClean="0"/>
              <a:t>, el </a:t>
            </a:r>
            <a:r>
              <a:rPr lang="en-US" i="1" dirty="0" err="1" smtClean="0"/>
              <a:t>Eterno</a:t>
            </a:r>
            <a:r>
              <a:rPr lang="en-US" i="1" dirty="0" smtClean="0"/>
              <a:t>, </a:t>
            </a:r>
            <a:r>
              <a:rPr lang="en-US" i="1" dirty="0" err="1" smtClean="0"/>
              <a:t>vuestro</a:t>
            </a:r>
            <a:r>
              <a:rPr lang="en-US" i="1" dirty="0" smtClean="0"/>
              <a:t> Dios, soy </a:t>
            </a:r>
            <a:r>
              <a:rPr lang="en-US" i="1" dirty="0" err="1" smtClean="0"/>
              <a:t>santo</a:t>
            </a:r>
            <a:r>
              <a:rPr lang="en-US" i="1" dirty="0" smtClean="0"/>
              <a:t>.</a:t>
            </a:r>
            <a:endParaRPr lang="es-ES" i="1" dirty="0" smtClean="0"/>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El Señor habló a Moisés después de la muerte de los dos hijos de Aarón que murieron cuando se acercaron demasiado a la presencia del Señor. </a:t>
            </a:r>
          </a:p>
          <a:p>
            <a:r>
              <a:rPr lang="es-ES" dirty="0" smtClean="0"/>
              <a:t>Dios dijo: “Dile a tu hermano Aarón que no debe venir a voluntad al Santuario detrás de la cortina, frente a la cubierta que está sobre el arca. </a:t>
            </a: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sz="2800" dirty="0" smtClean="0"/>
              <a:t>En cambio, Aarón solo entrará en el santuario cuando esté limpio y vestido con sus ropas sagradas. </a:t>
            </a:r>
          </a:p>
          <a:p>
            <a:r>
              <a:rPr lang="es-ES" sz="2800" dirty="0" smtClean="0"/>
              <a:t>Tomará ofrendas de animales para hacer expiación por sí mismo y por su familia. </a:t>
            </a:r>
          </a:p>
          <a:p>
            <a:r>
              <a:rPr lang="es-ES" sz="2800" dirty="0" smtClean="0"/>
              <a:t>Purgará el Santuario de la inmundicia y la transgresión de los israelitas, cualesquiera que sean sus pecados; y él hará lo mismo para la Tienda de la Reunión y lo hará santo.</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“Entonces Aarón pondrá sus manos sobre la cabeza de una cabra viva y confesará sobre ella todas las iniquidades y transgresiones de los israelitas, cualquiera que sean sus pecados, poniéndolos sobre la cabeza de la cabra. </a:t>
            </a:r>
          </a:p>
          <a:p>
            <a:r>
              <a:rPr lang="es-ES" dirty="0" smtClean="0"/>
              <a:t>Entonces la cabra será enviada al desierto a través de un hombre designado. </a:t>
            </a: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Así, la cabra llevará sobre él todas sus iniquidades a una región inaccesible; y la cabra será libre en el desierto.</a:t>
            </a:r>
          </a:p>
          <a:p>
            <a:r>
              <a:rPr lang="es-ES" dirty="0" smtClean="0"/>
              <a:t>Entonces Dios dijo: “Y os será estatuto perpetuo: En el mes séptimo, el día décimo del mes, afligiréis vuestras almas y ningún trabajo haréis; tanto el nativo como el peregrino que mora en medio de vosotros;. </a:t>
            </a: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latin typeface="Georgia" panose="02040502050405020303" pitchFamily="18" charset="0"/>
              </a:rPr>
              <a:t>Parashá Ajaré Mot Kedoshim</a:t>
            </a:r>
            <a:endParaRPr sz="28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porque </a:t>
            </a:r>
            <a:r>
              <a:rPr lang="es-ES" dirty="0" smtClean="0">
                <a:hlinkClick r:id="rId3"/>
              </a:rPr>
              <a:t>en este día se hará expiación</a:t>
            </a:r>
            <a:r>
              <a:rPr lang="es-ES" dirty="0" smtClean="0"/>
              <a:t> por vosotros para purificaros; de todos vuestros pecados quedaréis puros </a:t>
            </a:r>
            <a:r>
              <a:rPr lang="es-ES" dirty="0" smtClean="0">
                <a:hlinkClick r:id="rId3"/>
              </a:rPr>
              <a:t>ante el Eterno</a:t>
            </a:r>
            <a:r>
              <a:rPr lang="es-ES" dirty="0" smtClean="0"/>
              <a:t>.</a:t>
            </a:r>
          </a:p>
          <a:p>
            <a:r>
              <a:rPr lang="es-ES" dirty="0" smtClean="0"/>
              <a:t>(Como) sábado solemne será para vosotros, en el cual habéis de afligir vuestras almas; estatuto perpetuo es.</a:t>
            </a: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sz="3100" b="1" i="1" dirty="0" smtClean="0"/>
              <a:t>En este día hará expiación</a:t>
            </a:r>
            <a:endParaRPr lang="es-ES" sz="3100" i="1" dirty="0" smtClean="0"/>
          </a:p>
          <a:p>
            <a:r>
              <a:rPr lang="es-ES" sz="3100" dirty="0" smtClean="0"/>
              <a:t>  Estas palabras no determinan quién es el que hará la expiación. </a:t>
            </a:r>
          </a:p>
          <a:p>
            <a:r>
              <a:rPr lang="es-ES" sz="3100" dirty="0" smtClean="0"/>
              <a:t>Muchos comentaristas dicen que no puede ser que sea el Sumo Sacerdote. </a:t>
            </a:r>
          </a:p>
          <a:p>
            <a:r>
              <a:rPr lang="es-ES" sz="3100" dirty="0" smtClean="0"/>
              <a:t>El Rabí </a:t>
            </a:r>
            <a:r>
              <a:rPr lang="es-ES" sz="3100" dirty="0" err="1" smtClean="0"/>
              <a:t>Akivá</a:t>
            </a:r>
            <a:r>
              <a:rPr lang="es-ES" sz="3100" dirty="0" smtClean="0"/>
              <a:t> afirma que esto se refiere a Dios. "Feliz eres tú, Israel -dice- que eres purificado ante tu Padre que está en los cielos". </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Estas palabras son extraordinarias en muchos aspectos. </a:t>
            </a:r>
          </a:p>
          <a:p>
            <a:r>
              <a:rPr lang="es-ES" dirty="0" smtClean="0"/>
              <a:t>Proclaman el acceso directo a Dios y repudian cualquier idea de un mediador.</a:t>
            </a:r>
          </a:p>
          <a:p>
            <a:r>
              <a:rPr lang="es-ES" b="1" i="1" dirty="0" smtClean="0"/>
              <a:t>Ante el Eterno</a:t>
            </a:r>
            <a:endParaRPr lang="es-ES" i="1" dirty="0" smtClean="0"/>
          </a:p>
          <a:p>
            <a:r>
              <a:rPr lang="es-ES" dirty="0" smtClean="0"/>
              <a:t>   El Talmud interpreta las palabras "ante el Eterno" como si se dijera "contra el Eterno". </a:t>
            </a: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Con esto nos quiere decir que el día de Kipur anula las faltas que comete el hombre contra Dios, y no las cometidas contra sus semejantes. </a:t>
            </a:r>
          </a:p>
          <a:p>
            <a:r>
              <a:rPr lang="es-ES" dirty="0" smtClean="0"/>
              <a:t>Estas sólo pueden ser perdonadas después de haber reparado el perjuicio que se causó y pedido disculpas por las ofensas. </a:t>
            </a: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"Si ofendéis a vuestro compañero, implorad su perdón; si os rechaza, pídanle hasta tres veces que os perdone; y si aún así se rehúsa a perdonar, vosotros ya cumplisteis con vuestro deber" (Yomá 87). </a:t>
            </a:r>
          </a:p>
          <a:p>
            <a:r>
              <a:rPr lang="es-ES" dirty="0" smtClean="0"/>
              <a:t>"El hombre que no perdona cuando se le piden disculpas hasta por tres veces, es considerado cruel" (Midrash).</a:t>
            </a:r>
          </a:p>
          <a:p>
            <a:endParaRPr lang="es-ES" dirty="0"/>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sz="3000" dirty="0" smtClean="0"/>
              <a:t>Y el sacerdote que fuere ungido y consagrado para ser (sumo) sacerdote en lugar de su padre, hará expiación y se vestirá las vestiduras de lino, las vestiduras sagradas;</a:t>
            </a:r>
          </a:p>
          <a:p>
            <a:r>
              <a:rPr lang="es-ES" sz="3000" dirty="0" smtClean="0"/>
              <a:t>y hará expiación por el santo santuario; por la tienda de asignación y también por el altar hará expiación; y por los sacerdotes, y por todo el pueblo de la congregación, hará expiación.</a:t>
            </a: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Y esto os será estatuto perpetuo, para hacer expiación por los hijos de Israel, a causa de todos sus pecados, una vez al año. </a:t>
            </a:r>
          </a:p>
          <a:p>
            <a:r>
              <a:rPr lang="es-ES" dirty="0" smtClean="0"/>
              <a:t>E hizo Aarón según había ordenado el Eterno a Moisés.</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Luego, el Señor le dijo a Moisés que le dijera a Aarón y a sus hijos y a todo el pueblo israelita que ningún israelita o extraño que viva entre ustedes de ninguna manera debe comer sangre, porque la vida de la carne está en la sangre..</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No haréis según la práctica de la tierra de Egipto donde morasteis; ni obraréis conforme al uso de la tierra de Canaán, adonde Yo os llevo, ni actuaréis según sus costumbres.</a:t>
            </a:r>
          </a:p>
          <a:p>
            <a:r>
              <a:rPr lang="es-ES" dirty="0" smtClean="0"/>
              <a:t>Solo mis normas observarás y seguirás fielmente Mis leyes. Yo el Eterno soy tu Dios.</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sz="3000" dirty="0" smtClean="0"/>
              <a:t>Y observaréis sus estatutos y mis juicios, pues cumpliéndolos </a:t>
            </a:r>
            <a:r>
              <a:rPr lang="es-ES" sz="3000" dirty="0" smtClean="0">
                <a:hlinkClick r:id="rId3"/>
              </a:rPr>
              <a:t>el hombre vivirá por ellos</a:t>
            </a:r>
            <a:r>
              <a:rPr lang="es-ES" sz="3000" dirty="0" smtClean="0"/>
              <a:t>; Yo soy el Eterno.</a:t>
            </a:r>
          </a:p>
          <a:p>
            <a:r>
              <a:rPr lang="es-ES" sz="3000" dirty="0" smtClean="0"/>
              <a:t>La ciencia y la virtud no son privilegio de nadie, sea éste pequeño, o grande, rico o pobre, israelita o no, puesto que el versículo dice: "el hombre vivirá por ellos" ; "el hombre" significa aquí cualquier persona, no importa su raza, credo o color. “</a:t>
            </a: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El pagano virtuoso e instruido tiene tanto mérito cono el Cohén Gadol (sumo sacerdote). </a:t>
            </a:r>
          </a:p>
          <a:p>
            <a:r>
              <a:rPr lang="es-ES" dirty="0" smtClean="0"/>
              <a:t>Un sabio, aún mamzer (bastardo) debe ser más considerado que un Cohén Gadol ignorante" (Bamidbar Rabá 6). </a:t>
            </a: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En el Libro de Salmos (118, 20) está escrito: "Esta es la puerta del Eterno; por ella entrarán los justos". </a:t>
            </a:r>
          </a:p>
          <a:p>
            <a:r>
              <a:rPr lang="es-ES" dirty="0" smtClean="0"/>
              <a:t>No se dice: los sacerdotes, los levitas o los israelitas entrarán, sino los "justos", sin distinción de raza o credo.</a:t>
            </a: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Las leyes del incesto son específicas. Los hijos no podrán descubrir la desnudez de sus padres, ni sus hermanos o primos o tías o tíos o abuelos. </a:t>
            </a:r>
          </a:p>
          <a:p>
            <a:r>
              <a:rPr lang="es-ES" dirty="0" smtClean="0"/>
              <a:t>Los padres no descubrirán la desnudez de sus hijos, ni los hijos de sus hijos. </a:t>
            </a:r>
          </a:p>
          <a:p>
            <a:r>
              <a:rPr lang="es-ES" dirty="0" smtClean="0"/>
              <a:t>La desnudez de suegros y parientes no será descubierta.</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b="1" i="1" dirty="0" smtClean="0"/>
              <a:t>Desnudez de tu nuera</a:t>
            </a:r>
            <a:endParaRPr lang="es-ES" i="1" dirty="0" smtClean="0"/>
          </a:p>
          <a:p>
            <a:r>
              <a:rPr lang="es-ES" dirty="0" smtClean="0"/>
              <a:t>   El capítulo 18 trata particularmente de las uniones prohibidas por causa de incesto. </a:t>
            </a:r>
          </a:p>
          <a:p>
            <a:r>
              <a:rPr lang="es-ES" dirty="0" smtClean="0"/>
              <a:t>Nótese que la hija no fue mencionada entre estas prohibiciones, pero es evidente que si la nuera y la nieta fueron incluidas en el caso, se subentiende naturalmente que la hija también lo está. </a:t>
            </a: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sz="2800" dirty="0" smtClean="0"/>
              <a:t>El crimen de incesto tiene diferentes nombres y castigos, según el grado de parentesco; se llama </a:t>
            </a:r>
          </a:p>
          <a:p>
            <a:r>
              <a:rPr lang="es-ES" sz="2800" b="1" dirty="0" smtClean="0"/>
              <a:t>zimmá</a:t>
            </a:r>
            <a:r>
              <a:rPr lang="es-ES" sz="2800" dirty="0" smtClean="0"/>
              <a:t> (verso 17 y capítulo 20, 14), </a:t>
            </a:r>
          </a:p>
          <a:p>
            <a:r>
              <a:rPr lang="es-ES" sz="2800" b="1" dirty="0" smtClean="0"/>
              <a:t>tocará</a:t>
            </a:r>
            <a:r>
              <a:rPr lang="es-ES" sz="2800" dirty="0" smtClean="0"/>
              <a:t> (verso 23), </a:t>
            </a:r>
          </a:p>
          <a:p>
            <a:r>
              <a:rPr lang="es-ES" sz="2800" b="1" dirty="0" smtClean="0"/>
              <a:t>nivel</a:t>
            </a:r>
            <a:r>
              <a:rPr lang="es-ES" sz="2800" dirty="0" smtClean="0"/>
              <a:t> (verso 24), </a:t>
            </a:r>
          </a:p>
          <a:p>
            <a:r>
              <a:rPr lang="es-ES" sz="2800" b="1" dirty="0" smtClean="0"/>
              <a:t>jésed</a:t>
            </a:r>
            <a:r>
              <a:rPr lang="es-ES" sz="2800" dirty="0" smtClean="0"/>
              <a:t>(capítulo 20, 17), </a:t>
            </a:r>
          </a:p>
          <a:p>
            <a:r>
              <a:rPr lang="es-ES" sz="2800" b="1" dirty="0" smtClean="0"/>
              <a:t>niddá</a:t>
            </a:r>
            <a:r>
              <a:rPr lang="es-ES" sz="2800" dirty="0" smtClean="0"/>
              <a:t> (capítulo 20, 21), </a:t>
            </a:r>
          </a:p>
          <a:p>
            <a:r>
              <a:rPr lang="es-ES" sz="2800" b="1" dirty="0" smtClean="0"/>
              <a:t>aririm</a:t>
            </a:r>
            <a:r>
              <a:rPr lang="es-ES" sz="2800" dirty="0" smtClean="0"/>
              <a:t> (capítulo 20, 20-21). </a:t>
            </a: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Un hombre puede casarse: con su sobrina, sea ésta hija de su hermano o de su hermana; con la hermana de su esposa cuando ésta ya no vive; y la Torah ordena al hombre tomar por esposa a su cuñada cuando el marido, o sea, su hermano, muere sin dejar progenitura, lo que se llama –</a:t>
            </a:r>
            <a:r>
              <a:rPr lang="es-ES" dirty="0" err="1" smtClean="0"/>
              <a:t>Yibum</a:t>
            </a:r>
            <a:r>
              <a:rPr lang="es-ES" dirty="0" smtClean="0"/>
              <a:t>- "ley del levirato".</a:t>
            </a:r>
            <a:endParaRPr lang="es-ES" dirty="0"/>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“No te acerques a una mujer durante su período de inmundicia para descubrir su desnudez. </a:t>
            </a:r>
          </a:p>
          <a:p>
            <a:r>
              <a:rPr lang="es-ES" dirty="0" smtClean="0"/>
              <a:t>No tengas relaciones carnales con la esposa de tu vecino y te contamines con ella. </a:t>
            </a:r>
          </a:p>
          <a:p>
            <a:r>
              <a:rPr lang="es-ES" dirty="0" smtClean="0"/>
              <a:t>No profanéis el nombre de vuestro Dios: Yo soy el Señor.</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“No te acuestes con un hombre como uno se acuesta con una mujer; es una abominación.</a:t>
            </a:r>
          </a:p>
          <a:p>
            <a:r>
              <a:rPr lang="es-ES" dirty="0" smtClean="0"/>
              <a:t>No tengas relaciones carnales con ninguna bestia. </a:t>
            </a:r>
          </a:p>
          <a:p>
            <a:r>
              <a:rPr lang="es-ES" dirty="0" smtClean="0"/>
              <a:t>No se contaminen de ninguna de esas maneras, porque estas son las razones por las que estoy expulsando a las personas que estaban en la tierra antes que ustedes. </a:t>
            </a: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Sino que debes guardar Mis leyes y Mis normas, y no debes hacer ninguna de esas cosas abominables, ni el ciudadano ni el extraño que reside entre ustedes; para que no os profanéis por medio de ellos; yo el Eterno soy vuestro Dios.</a:t>
            </a: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Leviticus 16:1 – 20:27 y Amos 9:7 -15</a:t>
            </a:r>
          </a:p>
          <a:p>
            <a:r>
              <a:rPr lang="en-US" b="1" dirty="0" smtClean="0">
                <a:hlinkClick r:id="rId3"/>
              </a:rPr>
              <a:t>Kedoshim</a:t>
            </a:r>
          </a:p>
          <a:p>
            <a:r>
              <a:rPr lang="en-US" b="1" dirty="0" smtClean="0">
                <a:hlinkClick r:id="rId3"/>
              </a:rPr>
              <a:t>19:2</a:t>
            </a:r>
            <a:r>
              <a:rPr lang="en-US" b="1" dirty="0" smtClean="0"/>
              <a:t>  </a:t>
            </a:r>
            <a:r>
              <a:rPr lang="en-US" b="1" dirty="0" err="1" smtClean="0"/>
              <a:t>Daber</a:t>
            </a:r>
            <a:r>
              <a:rPr lang="en-US" b="1" dirty="0" smtClean="0"/>
              <a:t> el-kol-adat </a:t>
            </a:r>
            <a:r>
              <a:rPr lang="en-US" b="1" dirty="0" err="1" smtClean="0"/>
              <a:t>beney-Yisra'el</a:t>
            </a:r>
            <a:r>
              <a:rPr lang="en-US" b="1" dirty="0" smtClean="0"/>
              <a:t> </a:t>
            </a:r>
            <a:r>
              <a:rPr lang="en-US" b="1" dirty="0" err="1" smtClean="0"/>
              <a:t>ve'amarta</a:t>
            </a:r>
            <a:r>
              <a:rPr lang="en-US" b="1" dirty="0" smtClean="0"/>
              <a:t> alehem kedoshim </a:t>
            </a:r>
            <a:r>
              <a:rPr lang="en-US" b="1" dirty="0" err="1" smtClean="0"/>
              <a:t>tiheyu</a:t>
            </a:r>
            <a:r>
              <a:rPr lang="en-US" b="1" dirty="0" smtClean="0"/>
              <a:t> ki kadosh </a:t>
            </a:r>
            <a:r>
              <a:rPr lang="en-US" b="1" dirty="0" err="1" smtClean="0"/>
              <a:t>ani</a:t>
            </a:r>
            <a:r>
              <a:rPr lang="en-US" b="1" dirty="0" smtClean="0"/>
              <a:t> </a:t>
            </a:r>
            <a:r>
              <a:rPr lang="en-US" b="1" dirty="0" err="1" smtClean="0"/>
              <a:t>Adonay</a:t>
            </a:r>
            <a:r>
              <a:rPr lang="en-US" b="1" dirty="0" smtClean="0"/>
              <a:t> Eloheyjem.</a:t>
            </a:r>
          </a:p>
          <a:p>
            <a:r>
              <a:rPr lang="en-US" i="1" dirty="0" err="1" smtClean="0"/>
              <a:t>Habla</a:t>
            </a:r>
            <a:r>
              <a:rPr lang="en-US" i="1" dirty="0" smtClean="0"/>
              <a:t> a </a:t>
            </a:r>
            <a:r>
              <a:rPr lang="en-US" i="1" dirty="0" err="1" smtClean="0"/>
              <a:t>toda</a:t>
            </a:r>
            <a:r>
              <a:rPr lang="en-US" i="1" dirty="0" smtClean="0"/>
              <a:t> la </a:t>
            </a:r>
            <a:r>
              <a:rPr lang="en-US" i="1" dirty="0" err="1" smtClean="0"/>
              <a:t>congregación</a:t>
            </a:r>
            <a:r>
              <a:rPr lang="en-US" i="1" dirty="0" smtClean="0"/>
              <a:t> de los </a:t>
            </a:r>
            <a:r>
              <a:rPr lang="en-US" i="1" dirty="0" err="1" smtClean="0"/>
              <a:t>hijos</a:t>
            </a:r>
            <a:r>
              <a:rPr lang="en-US" i="1" dirty="0" smtClean="0"/>
              <a:t> de Israel y </a:t>
            </a:r>
            <a:r>
              <a:rPr lang="en-US" i="1" dirty="0" err="1" smtClean="0"/>
              <a:t>diles</a:t>
            </a:r>
            <a:r>
              <a:rPr lang="en-US" i="1" dirty="0" smtClean="0"/>
              <a:t>: </a:t>
            </a:r>
            <a:r>
              <a:rPr lang="en-US" i="1" dirty="0" err="1" smtClean="0"/>
              <a:t>Seréis</a:t>
            </a:r>
            <a:r>
              <a:rPr lang="en-US" i="1" dirty="0" smtClean="0"/>
              <a:t> </a:t>
            </a:r>
            <a:r>
              <a:rPr lang="en-US" i="1" dirty="0" err="1" smtClean="0"/>
              <a:t>santos</a:t>
            </a:r>
            <a:r>
              <a:rPr lang="en-US" i="1" dirty="0" smtClean="0"/>
              <a:t>, </a:t>
            </a:r>
            <a:r>
              <a:rPr lang="en-US" i="1" dirty="0" err="1" smtClean="0"/>
              <a:t>porque</a:t>
            </a:r>
            <a:r>
              <a:rPr lang="en-US" i="1" dirty="0" smtClean="0"/>
              <a:t> </a:t>
            </a:r>
            <a:r>
              <a:rPr lang="en-US" i="1" dirty="0" err="1" smtClean="0"/>
              <a:t>Yo</a:t>
            </a:r>
            <a:r>
              <a:rPr lang="en-US" i="1" dirty="0" smtClean="0"/>
              <a:t>, el </a:t>
            </a:r>
            <a:r>
              <a:rPr lang="en-US" i="1" dirty="0" err="1" smtClean="0"/>
              <a:t>Eterno</a:t>
            </a:r>
            <a:r>
              <a:rPr lang="en-US" i="1" dirty="0" smtClean="0"/>
              <a:t>, </a:t>
            </a:r>
            <a:r>
              <a:rPr lang="en-US" i="1" dirty="0" err="1" smtClean="0"/>
              <a:t>vuestro</a:t>
            </a:r>
            <a:r>
              <a:rPr lang="en-US" i="1" dirty="0" smtClean="0"/>
              <a:t> Dios, soy </a:t>
            </a:r>
            <a:r>
              <a:rPr lang="en-US" i="1" dirty="0" err="1" smtClean="0"/>
              <a:t>santo</a:t>
            </a:r>
            <a:r>
              <a:rPr lang="en-US" i="1" dirty="0" smtClean="0"/>
              <a:t>.</a:t>
            </a:r>
            <a:endParaRPr lang="es-ES" i="1" dirty="0" smtClean="0"/>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En esta porción de la Torá, Dios describe a Moisés muchas leyes éticas y rituales destinadas a ayudar a las personas a vivir vidas de santidad. </a:t>
            </a:r>
          </a:p>
          <a:p>
            <a:r>
              <a:rPr lang="es-ES" dirty="0" smtClean="0"/>
              <a:t>Las leyes descritas incluyen algunos de los registrados en los Diez Mandamientos, como respetar a los padres, guardar el sábado y no robar.</a:t>
            </a: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Dios también introduce leyes sobre la agricultura y sobre la creencia en seres sobrenaturales.</a:t>
            </a:r>
          </a:p>
          <a:p>
            <a:r>
              <a:rPr lang="es-ES" dirty="0" smtClean="0"/>
              <a:t>El Señor acaba de decirle a Moisés que le cuente a los israelitas acerca de la ley que ordena un día anual de expiación y prohibiciones sexuales. </a:t>
            </a: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El Señor le dijo a Moisés: Habla a toda la comunidad israelita y diles:</a:t>
            </a:r>
          </a:p>
          <a:p>
            <a:r>
              <a:rPr lang="es-ES" dirty="0" smtClean="0"/>
              <a:t>Serás santo, porque yo, el Señor, tu Dios, soy santo. </a:t>
            </a:r>
          </a:p>
          <a:p>
            <a:r>
              <a:rPr lang="es-ES" dirty="0" smtClean="0"/>
              <a:t>Cada uno deberá reverenciar a su madre y a su padre, y guardar Mis sábados. </a:t>
            </a: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No se conviertan a los ídolos o hagan dioses fundidos por ustedes mismos. Yo, el Señor, soy tu Dios.</a:t>
            </a:r>
          </a:p>
          <a:p>
            <a:r>
              <a:rPr lang="es-ES" dirty="0" smtClean="0"/>
              <a:t>Cuando coseches la cosecha de tu tierra, no cosecharás todo el terreno hasta los bordes de tu campo, ni recogerás las cosechas de tu cosecha. </a:t>
            </a: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No recogerás tu viña completamente. </a:t>
            </a:r>
          </a:p>
          <a:p>
            <a:r>
              <a:rPr lang="es-ES" dirty="0" smtClean="0"/>
              <a:t>Los dejarás para el pobre y el extranjero: Yo el Eterno soy tu Dios.</a:t>
            </a:r>
          </a:p>
          <a:p>
            <a:r>
              <a:rPr lang="es-ES" dirty="0" smtClean="0"/>
              <a:t>No robarás, ni tratarás con engaño o falsedad el uno con el otro. </a:t>
            </a:r>
          </a:p>
          <a:p>
            <a:r>
              <a:rPr lang="es-ES" dirty="0" smtClean="0"/>
              <a:t>No jurarán falsamente por mi nombre, que profanan el nombre de su Dios. Yo soy el Eterno.</a:t>
            </a: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No coaccionarás a tu prójimo. </a:t>
            </a:r>
          </a:p>
          <a:p>
            <a:r>
              <a:rPr lang="es-ES" dirty="0" smtClean="0"/>
              <a:t>No cometerás robo.</a:t>
            </a:r>
          </a:p>
          <a:p>
            <a:r>
              <a:rPr lang="es-ES" dirty="0" smtClean="0"/>
              <a:t>No debes insultar a los sordos ni colocar un escollo delante de los ciegos. </a:t>
            </a:r>
          </a:p>
          <a:p>
            <a:r>
              <a:rPr lang="es-ES" i="1" dirty="0" smtClean="0"/>
              <a:t>Quiere decir también al que no entiende el lenguaje en que se está hablando.</a:t>
            </a:r>
            <a:endParaRPr lang="es-ES" dirty="0" smtClean="0"/>
          </a:p>
          <a:p>
            <a:r>
              <a:rPr lang="es-ES" i="1" dirty="0" smtClean="0"/>
              <a:t>Quiere decir igualmente aconsejar para mal..</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No debes tomar una decisión injusta: no favorezcas a los pobres ni muestres deferencia por los ricos: juzga a tu prójimo con justicia.</a:t>
            </a:r>
          </a:p>
          <a:p>
            <a:r>
              <a:rPr lang="es-ES" dirty="0" smtClean="0"/>
              <a:t>No odiarás a tu pariente en tu corazón. </a:t>
            </a:r>
          </a:p>
          <a:p>
            <a:r>
              <a:rPr lang="es-ES" dirty="0" smtClean="0"/>
              <a:t>No debes tomar venganza ni guardar rencor contra tus parientes. </a:t>
            </a: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Ama el bienestar de tu prójimo como si fuera tuyo. Yo soy el Eterno.</a:t>
            </a:r>
          </a:p>
          <a:p>
            <a:r>
              <a:rPr lang="es-ES" dirty="0" smtClean="0"/>
              <a:t>El principio fundamental del judaísmo se resume en estas palabras: "Amarás a tu prójimo como a ti mismo". </a:t>
            </a:r>
          </a:p>
          <a:p>
            <a:r>
              <a:rPr lang="es-ES" dirty="0" smtClean="0"/>
              <a:t>El famoso Hilel, el anciano, dictó este precepto con otros términos: "No hagas a tu compañero lo que no quieres que te hagan“.</a:t>
            </a: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Esta norma se refiere también al no israelita.</a:t>
            </a:r>
          </a:p>
          <a:p>
            <a:r>
              <a:rPr lang="es-ES" dirty="0" smtClean="0"/>
              <a:t> La Torah, que es la fuente de la justicia humana, no podría enseñar amor para unos y odio para otros. </a:t>
            </a:r>
          </a:p>
          <a:p>
            <a:r>
              <a:rPr lang="es-ES" dirty="0" smtClean="0"/>
              <a:t>Las palabras que significan en hebreo: compañero, prójimo y hermano, y que se encuentran en la Torah, son las siguientes: </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n-US" dirty="0" smtClean="0"/>
              <a:t>17. </a:t>
            </a:r>
            <a:r>
              <a:rPr lang="en-US" b="1" dirty="0" smtClean="0"/>
              <a:t>Lo-</a:t>
            </a:r>
            <a:r>
              <a:rPr lang="en-US" b="1" dirty="0" err="1" smtClean="0"/>
              <a:t>tisna</a:t>
            </a:r>
            <a:r>
              <a:rPr lang="en-US" b="1" dirty="0" smtClean="0"/>
              <a:t> et</a:t>
            </a:r>
            <a:r>
              <a:rPr lang="en-US" b="1" dirty="0" smtClean="0">
                <a:solidFill>
                  <a:srgbClr val="FF0000"/>
                </a:solidFill>
              </a:rPr>
              <a:t>-</a:t>
            </a:r>
            <a:r>
              <a:rPr lang="en-US" b="1" dirty="0" err="1" smtClean="0">
                <a:solidFill>
                  <a:srgbClr val="FF0000"/>
                </a:solidFill>
              </a:rPr>
              <a:t>ajija</a:t>
            </a:r>
            <a:r>
              <a:rPr lang="en-US" b="1" dirty="0" smtClean="0"/>
              <a:t> </a:t>
            </a:r>
            <a:r>
              <a:rPr lang="en-US" b="1" dirty="0" err="1" smtClean="0"/>
              <a:t>bilvaveja</a:t>
            </a:r>
            <a:r>
              <a:rPr lang="en-US" b="1" dirty="0" smtClean="0"/>
              <a:t> </a:t>
            </a:r>
            <a:r>
              <a:rPr lang="en-US" b="1" dirty="0" err="1" smtClean="0"/>
              <a:t>hoje'aj</a:t>
            </a:r>
            <a:r>
              <a:rPr lang="en-US" b="1" dirty="0" smtClean="0"/>
              <a:t> </a:t>
            </a:r>
            <a:r>
              <a:rPr lang="en-US" b="1" dirty="0" err="1" smtClean="0"/>
              <a:t>tojiaj</a:t>
            </a:r>
            <a:r>
              <a:rPr lang="en-US" b="1" dirty="0" smtClean="0"/>
              <a:t> et-</a:t>
            </a:r>
            <a:r>
              <a:rPr lang="en-US" b="1" dirty="0" err="1" smtClean="0"/>
              <a:t>amiteja</a:t>
            </a:r>
            <a:r>
              <a:rPr lang="en-US" b="1" dirty="0" smtClean="0"/>
              <a:t> </a:t>
            </a:r>
            <a:r>
              <a:rPr lang="en-US" b="1" dirty="0" err="1" smtClean="0"/>
              <a:t>velo-tisa</a:t>
            </a:r>
            <a:r>
              <a:rPr lang="en-US" b="1" dirty="0" smtClean="0"/>
              <a:t> </a:t>
            </a:r>
            <a:r>
              <a:rPr lang="en-US" b="1" dirty="0" err="1" smtClean="0"/>
              <a:t>alav</a:t>
            </a:r>
            <a:r>
              <a:rPr lang="en-US" b="1" dirty="0" smtClean="0"/>
              <a:t> jet.</a:t>
            </a:r>
          </a:p>
          <a:p>
            <a:r>
              <a:rPr lang="en-US" dirty="0" smtClean="0"/>
              <a:t>No </a:t>
            </a:r>
            <a:r>
              <a:rPr lang="en-US" dirty="0" err="1" smtClean="0"/>
              <a:t>odiarás</a:t>
            </a:r>
            <a:r>
              <a:rPr lang="en-US" dirty="0" smtClean="0"/>
              <a:t> a </a:t>
            </a:r>
            <a:r>
              <a:rPr lang="en-US" dirty="0" err="1" smtClean="0"/>
              <a:t>tu</a:t>
            </a:r>
            <a:r>
              <a:rPr lang="en-US" dirty="0" smtClean="0"/>
              <a:t> </a:t>
            </a:r>
            <a:r>
              <a:rPr lang="en-US" dirty="0" err="1" smtClean="0"/>
              <a:t>hermano</a:t>
            </a:r>
            <a:r>
              <a:rPr lang="en-US" dirty="0" smtClean="0"/>
              <a:t> en </a:t>
            </a:r>
            <a:r>
              <a:rPr lang="en-US" dirty="0" err="1" smtClean="0"/>
              <a:t>tu</a:t>
            </a:r>
            <a:r>
              <a:rPr lang="en-US" dirty="0" smtClean="0"/>
              <a:t> </a:t>
            </a:r>
            <a:r>
              <a:rPr lang="en-US" dirty="0" err="1" smtClean="0"/>
              <a:t>corazón</a:t>
            </a:r>
            <a:r>
              <a:rPr lang="en-US" dirty="0" smtClean="0"/>
              <a:t>; </a:t>
            </a:r>
            <a:r>
              <a:rPr lang="en-US" dirty="0" err="1" smtClean="0"/>
              <a:t>ciertamente</a:t>
            </a:r>
            <a:r>
              <a:rPr lang="en-US" dirty="0" smtClean="0"/>
              <a:t> </a:t>
            </a:r>
            <a:r>
              <a:rPr lang="en-US" dirty="0" err="1" smtClean="0"/>
              <a:t>reprenderás</a:t>
            </a:r>
            <a:r>
              <a:rPr lang="en-US" dirty="0" smtClean="0"/>
              <a:t> a </a:t>
            </a:r>
            <a:r>
              <a:rPr lang="en-US" dirty="0" err="1" smtClean="0"/>
              <a:t>tu</a:t>
            </a:r>
            <a:r>
              <a:rPr lang="en-US" dirty="0" smtClean="0"/>
              <a:t> </a:t>
            </a:r>
            <a:r>
              <a:rPr lang="en-US" dirty="0" err="1" smtClean="0"/>
              <a:t>prójimo</a:t>
            </a:r>
            <a:r>
              <a:rPr lang="en-US" dirty="0" smtClean="0"/>
              <a:t>, </a:t>
            </a:r>
            <a:r>
              <a:rPr lang="en-US" dirty="0" err="1" smtClean="0"/>
              <a:t>para</a:t>
            </a:r>
            <a:r>
              <a:rPr lang="en-US" dirty="0" smtClean="0"/>
              <a:t> </a:t>
            </a:r>
            <a:r>
              <a:rPr lang="en-US" dirty="0" err="1" smtClean="0"/>
              <a:t>que</a:t>
            </a:r>
            <a:r>
              <a:rPr lang="en-US" dirty="0" smtClean="0"/>
              <a:t> no </a:t>
            </a:r>
            <a:r>
              <a:rPr lang="en-US" dirty="0" err="1" smtClean="0"/>
              <a:t>lleves</a:t>
            </a:r>
            <a:r>
              <a:rPr lang="en-US" dirty="0" smtClean="0"/>
              <a:t> </a:t>
            </a:r>
            <a:r>
              <a:rPr lang="en-US" dirty="0" err="1" smtClean="0"/>
              <a:t>pecado</a:t>
            </a:r>
            <a:r>
              <a:rPr lang="en-US" dirty="0" smtClean="0"/>
              <a:t> </a:t>
            </a:r>
            <a:r>
              <a:rPr lang="en-US" dirty="0" err="1" smtClean="0"/>
              <a:t>por</a:t>
            </a:r>
            <a:r>
              <a:rPr lang="en-US" dirty="0" smtClean="0"/>
              <a:t> </a:t>
            </a:r>
            <a:r>
              <a:rPr lang="en-US" dirty="0" err="1" smtClean="0"/>
              <a:t>su</a:t>
            </a:r>
            <a:r>
              <a:rPr lang="en-US" dirty="0" smtClean="0"/>
              <a:t> </a:t>
            </a:r>
            <a:r>
              <a:rPr lang="en-US" dirty="0" err="1" smtClean="0"/>
              <a:t>causa</a:t>
            </a:r>
            <a:r>
              <a:rPr lang="en-US" dirty="0" smtClean="0"/>
              <a:t>.</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18. </a:t>
            </a:r>
            <a:r>
              <a:rPr lang="es-ES" b="1" dirty="0" smtClean="0"/>
              <a:t>Lo-</a:t>
            </a:r>
            <a:r>
              <a:rPr lang="es-ES" b="1" dirty="0" err="1" smtClean="0"/>
              <a:t>tikom</a:t>
            </a:r>
            <a:r>
              <a:rPr lang="es-ES" b="1" dirty="0" smtClean="0"/>
              <a:t> velo-</a:t>
            </a:r>
            <a:r>
              <a:rPr lang="es-ES" b="1" dirty="0" err="1" smtClean="0"/>
              <a:t>titor</a:t>
            </a:r>
            <a:r>
              <a:rPr lang="es-ES" b="1" dirty="0" smtClean="0"/>
              <a:t> et-</a:t>
            </a:r>
            <a:r>
              <a:rPr lang="es-ES" b="1" dirty="0" err="1" smtClean="0"/>
              <a:t>beney</a:t>
            </a:r>
            <a:r>
              <a:rPr lang="es-ES" b="1" dirty="0" smtClean="0"/>
              <a:t> </a:t>
            </a:r>
            <a:r>
              <a:rPr lang="es-ES" b="1" dirty="0" err="1" smtClean="0">
                <a:solidFill>
                  <a:srgbClr val="FF0000"/>
                </a:solidFill>
              </a:rPr>
              <a:t>ameja</a:t>
            </a:r>
            <a:r>
              <a:rPr lang="es-ES" b="1" dirty="0" smtClean="0"/>
              <a:t> </a:t>
            </a:r>
            <a:r>
              <a:rPr lang="es-ES" b="1" dirty="0" err="1" smtClean="0"/>
              <a:t>ve'ahavta</a:t>
            </a:r>
            <a:r>
              <a:rPr lang="es-ES" b="1" dirty="0" smtClean="0"/>
              <a:t> </a:t>
            </a:r>
            <a:r>
              <a:rPr lang="es-ES" b="1" dirty="0" err="1" smtClean="0">
                <a:solidFill>
                  <a:srgbClr val="FF0000"/>
                </a:solidFill>
              </a:rPr>
              <a:t>lere'aja</a:t>
            </a:r>
            <a:r>
              <a:rPr lang="es-ES" b="1" dirty="0" smtClean="0"/>
              <a:t> kamoja </a:t>
            </a:r>
            <a:r>
              <a:rPr lang="es-ES" b="1" dirty="0" err="1" smtClean="0"/>
              <a:t>ani</a:t>
            </a:r>
            <a:r>
              <a:rPr lang="es-ES" b="1" dirty="0" smtClean="0"/>
              <a:t> Adonay.</a:t>
            </a:r>
          </a:p>
          <a:p>
            <a:r>
              <a:rPr lang="es-ES" dirty="0" smtClean="0"/>
              <a:t>No te vengarás ni guardarás rencor contra los hijos de tu pueblo, sino que</a:t>
            </a:r>
            <a:r>
              <a:rPr lang="es-ES" dirty="0" smtClean="0">
                <a:hlinkClick r:id="rId3"/>
              </a:rPr>
              <a:t> amarás a tu prójimo</a:t>
            </a:r>
            <a:r>
              <a:rPr lang="es-ES" dirty="0" smtClean="0"/>
              <a:t> como a ti mismo; Yo soy el Eterno.</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rea, amit, ben- am y aj. </a:t>
            </a:r>
          </a:p>
          <a:p>
            <a:r>
              <a:rPr lang="es-ES" dirty="0" smtClean="0"/>
              <a:t>Entre estos cuatro términos, el que más puede dar idea de definir solamente al israelita es aj, cuya traducción literal es "hermano"; pero cuando vemos en muchos lugares de la Biblia que esta palabra se emplea para designar a cualquier hombre, como por ejemplo: </a:t>
            </a: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"Y de la mano del hombre, de la mano del hermano de cada uno, requeriré la vida del hombre" (Génesis 9, 5), y que Jacob califica de </a:t>
            </a:r>
            <a:r>
              <a:rPr lang="es-ES" dirty="0" err="1" smtClean="0"/>
              <a:t>ajim</a:t>
            </a:r>
            <a:r>
              <a:rPr lang="es-ES" dirty="0" smtClean="0"/>
              <a:t> (hermanos) a unos pastores idólatras, sin tener con ellos parentesco alguno ni igual nacionalidad: "Hermanos míos, ¿de dónde sois vosotros? " (Génesis 29, 4), </a:t>
            </a: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no cabe duda alguna de que la Torah, al citar estos cuatro términos, uno tras otro, (vers. 17 y 18) quiso designar con ellos a cualquier hombre sin distinción de raza, color y credo.</a:t>
            </a:r>
          </a:p>
          <a:p>
            <a:r>
              <a:rPr lang="es-ES" dirty="0" smtClean="0"/>
              <a:t>No andarás chismeando entre tu pueblo; no seas indiferente a la sangre de tu prójimo (cuando está en peligro); Yo soy el Eterno.</a:t>
            </a:r>
          </a:p>
          <a:p>
            <a:r>
              <a:rPr lang="es-ES" dirty="0" smtClean="0"/>
              <a:t>Observarás mis leyes. </a:t>
            </a: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No ayuntarás a tu ganado con otro tipo de animal; </a:t>
            </a:r>
          </a:p>
          <a:p>
            <a:r>
              <a:rPr lang="es-ES" dirty="0" smtClean="0"/>
              <a:t>No sembrarás tu campo con dos clases de semillas; </a:t>
            </a:r>
          </a:p>
          <a:p>
            <a:r>
              <a:rPr lang="es-ES" dirty="0" smtClean="0"/>
              <a:t>No debes ponerte el paño de una mezcla de dos tipos de material.</a:t>
            </a: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sz="2900" b="1" i="1" dirty="0" smtClean="0"/>
              <a:t>Lana y Lino</a:t>
            </a:r>
            <a:r>
              <a:rPr lang="es-ES" sz="2900" dirty="0" smtClean="0"/>
              <a:t/>
            </a:r>
            <a:br>
              <a:rPr lang="es-ES" sz="2900" dirty="0" smtClean="0"/>
            </a:br>
            <a:r>
              <a:rPr lang="es-ES" sz="2900" i="1" dirty="0" smtClean="0"/>
              <a:t>   Los versículos 9 y 10 de Deuteronomio 22 tratan de lo que se llama en hebreo </a:t>
            </a:r>
            <a:r>
              <a:rPr lang="es-ES" sz="2900" b="1" i="1" dirty="0" err="1" smtClean="0"/>
              <a:t>kiláim</a:t>
            </a:r>
            <a:r>
              <a:rPr lang="es-ES" sz="2900" i="1" dirty="0" smtClean="0"/>
              <a:t> y </a:t>
            </a:r>
            <a:r>
              <a:rPr lang="es-ES" sz="2900" b="1" i="1" dirty="0" err="1" smtClean="0"/>
              <a:t>shaatnez</a:t>
            </a:r>
            <a:r>
              <a:rPr lang="es-ES" sz="2900" i="1" dirty="0" smtClean="0"/>
              <a:t>, esto es, la prohibición de mezclar o juntar dos especies de animales, semillas, árboles, etc. y lana con lino. </a:t>
            </a:r>
          </a:p>
          <a:p>
            <a:r>
              <a:rPr lang="es-ES" sz="2900" i="1" dirty="0" smtClean="0"/>
              <a:t>Este precepto pertenece a la clase de leyes denominadas </a:t>
            </a:r>
            <a:r>
              <a:rPr lang="es-ES" sz="2900" b="1" i="1" dirty="0" smtClean="0"/>
              <a:t>jukim</a:t>
            </a:r>
            <a:r>
              <a:rPr lang="es-ES" sz="2900" i="1" dirty="0" smtClean="0"/>
              <a:t>, cuya razón no nos fue revelada por la Torah.</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sz="3000" dirty="0" smtClean="0"/>
              <a:t>En lo que se refiere a la prohibición de hacer trabajar al buey y al jumento juntos (vers. 10), se sabe que cada clase de animal tiene una fuerza que le es propia y un modo de caminar particular de su género; obligar a dos animales diferentes a tirar juntos de la misma carga, o a caminar al mismo paso, es forzar la naturaleza de cada uno de ellos y hacerlos sufrir, por lo cual la Torah lo prohíbe. </a:t>
            </a: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sz="3000" dirty="0" smtClean="0"/>
              <a:t>Cuando entre en la tierra y plante cualquier árbol para comer, considerará que su fruto está prohibido por tres años, pero en el cuarto año, todo su fruto se reservará para el júbilo ante el Señor. (costumbre </a:t>
            </a:r>
            <a:r>
              <a:rPr lang="es-ES" sz="3000" dirty="0" err="1" smtClean="0"/>
              <a:t>Upsherin</a:t>
            </a:r>
            <a:r>
              <a:rPr lang="es-ES" sz="3000" dirty="0" smtClean="0"/>
              <a:t>)</a:t>
            </a:r>
          </a:p>
          <a:p>
            <a:r>
              <a:rPr lang="es-ES" sz="3000" dirty="0" smtClean="0"/>
              <a:t>Luego, en el quinto año, puedes usar su fruto, para que aumente tu rendimiento: Yo, el Señor, soy tu Dios.</a:t>
            </a: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sz="2800" dirty="0" smtClean="0"/>
              <a:t>No comerás nada con su sangre. </a:t>
            </a:r>
          </a:p>
          <a:p>
            <a:r>
              <a:rPr lang="es-ES" sz="2800" dirty="0" smtClean="0"/>
              <a:t> No practiquéis adivinación m pronostiquéis mal o bien de acuerdo con el tiempo.</a:t>
            </a:r>
          </a:p>
          <a:p>
            <a:r>
              <a:rPr lang="es-ES" sz="2800" dirty="0" smtClean="0"/>
              <a:t>No deben hacer cortes en su carne por los muertos ni se deben hacer marcas sobre ustedes mismos: Yo soy el Señor.</a:t>
            </a:r>
          </a:p>
          <a:p>
            <a:r>
              <a:rPr lang="es-ES" sz="2800" dirty="0" smtClean="0"/>
              <a:t>Guardarás mi sábado y honrarás mi santuario. Yo soy el Eterno</a:t>
            </a: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No te conviertas a los fantasmas y no pidas a los espíritus familiares para contaminarte con ellos: Yo, el Señor, soy tu Dios.</a:t>
            </a:r>
          </a:p>
          <a:p>
            <a:endParaRPr lang="es-ES" dirty="0" smtClean="0"/>
          </a:p>
          <a:p>
            <a:r>
              <a:rPr lang="es-ES" dirty="0" smtClean="0"/>
              <a:t>Te levantarás ante los ancianos y mostrarás respeto a lo viejo: temerás a tu Dios: Yo soy el Señor.</a:t>
            </a: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Cuando un extraño resida contigo en tu tierra, no le harás daño. </a:t>
            </a:r>
          </a:p>
          <a:p>
            <a:r>
              <a:rPr lang="es-ES" dirty="0" smtClean="0"/>
              <a:t>El extraño que resida contigo será para ti como uno de tus ciudadanos; Lo amarás como a ti mismo, porque eras extranjero en la tierra de Egipto. Yo, el Señor, soy tu Dios.</a:t>
            </a: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No debe falsificar medidas de longitud, peso o capacidad. </a:t>
            </a:r>
          </a:p>
          <a:p>
            <a:r>
              <a:rPr lang="es-ES" dirty="0" smtClean="0"/>
              <a:t>Tendrás una balanza honesta, pesas honestas. </a:t>
            </a:r>
          </a:p>
          <a:p>
            <a:r>
              <a:rPr lang="es-ES" dirty="0" smtClean="0"/>
              <a:t>Debes observar fielmente todas mis leyes y todas mis normas. Yo soy el Eterno</a:t>
            </a: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Ningún hombre ofrecerá a sus hijos al ídolo </a:t>
            </a:r>
            <a:r>
              <a:rPr lang="es-ES" dirty="0" err="1" smtClean="0"/>
              <a:t>Molec</a:t>
            </a:r>
            <a:r>
              <a:rPr lang="es-ES" dirty="0" smtClean="0"/>
              <a:t> para que profanen Mi santo nombre. </a:t>
            </a:r>
          </a:p>
          <a:p>
            <a:r>
              <a:rPr lang="es-ES" dirty="0" smtClean="0"/>
              <a:t>Tampoco cometerás adulterio o incesto, ni te unirás con bestias.</a:t>
            </a:r>
          </a:p>
          <a:p>
            <a:r>
              <a:rPr lang="es-ES" dirty="0" smtClean="0"/>
              <a:t>Os santificaréis y seréis santos. Debes observar fielmente mis leyes. Yo, el Señor, te santifico.</a:t>
            </a: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No seguirás las prácticas de las naciones que estoy expulsando de la tierra prometida. </a:t>
            </a:r>
          </a:p>
          <a:p>
            <a:r>
              <a:rPr lang="es-ES" dirty="0" smtClean="0"/>
              <a:t>Porque es porque hicieron todas estas cosas que los aborrecí y te digo: "Tendrás su tierra, porque te la daré para que la tengas, una tierra que fluye leche y miel".</a:t>
            </a: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20:27 y Amos 9:7 -15</a:t>
            </a:r>
          </a:p>
          <a:p>
            <a:r>
              <a:rPr lang="es-ES" dirty="0" smtClean="0"/>
              <a:t>Yo, el Señor, soy tu Dios que te ha apartado de otras personas. </a:t>
            </a:r>
          </a:p>
          <a:p>
            <a:r>
              <a:rPr lang="es-ES" dirty="0" smtClean="0"/>
              <a:t>Así apartarás lo limpio de lo inmundo. </a:t>
            </a:r>
          </a:p>
          <a:p>
            <a:r>
              <a:rPr lang="es-ES" dirty="0" smtClean="0"/>
              <a:t>Tú serás santo para mí, porque yo, el Eterno, soy santo, y te he apartado de otros pueblos para que sean míos.</a:t>
            </a: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16:1 – 18:30 y 1 Shemuel 20:18 - 20:42</a:t>
            </a:r>
          </a:p>
          <a:p>
            <a:r>
              <a:rPr lang="es-ES" dirty="0" smtClean="0"/>
              <a:t>Yo, el Señor, soy tu Dios que te ha apartado de otras personas. </a:t>
            </a:r>
          </a:p>
          <a:p>
            <a:r>
              <a:rPr lang="es-ES" dirty="0" smtClean="0"/>
              <a:t>Así apartarás lo limpio de lo inmundo. </a:t>
            </a:r>
          </a:p>
          <a:p>
            <a:r>
              <a:rPr lang="es-ES" dirty="0" smtClean="0"/>
              <a:t>Tú serás santo para mí, porque yo, el Eterno, soy santo, y te he apartado de otros pueblos para que sean míos.</a:t>
            </a: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b="1" dirty="0" smtClean="0">
                <a:solidFill>
                  <a:srgbClr val="FF0000"/>
                </a:solidFill>
              </a:rPr>
              <a:t>Santidad: una definición</a:t>
            </a:r>
          </a:p>
          <a:p>
            <a:r>
              <a:rPr lang="es-ES" i="1" dirty="0" smtClean="0"/>
              <a:t>Rabino Dr. Tzvi Hersh </a:t>
            </a:r>
            <a:r>
              <a:rPr lang="es-ES" i="1" dirty="0" smtClean="0"/>
              <a:t>Weinreb</a:t>
            </a:r>
          </a:p>
          <a:p>
            <a:r>
              <a:rPr lang="es-ES" dirty="0" smtClean="0"/>
              <a:t>Nunca </a:t>
            </a:r>
            <a:r>
              <a:rPr lang="es-ES" dirty="0" smtClean="0"/>
              <a:t>devolvió las llamadas telefónicas. Desde luego, nunca devolvía los correos electrónicos. </a:t>
            </a:r>
            <a:endParaRPr lang="es-ES" dirty="0" smtClean="0"/>
          </a:p>
          <a:p>
            <a:r>
              <a:rPr lang="es-ES" dirty="0" smtClean="0"/>
              <a:t>Rara </a:t>
            </a:r>
            <a:r>
              <a:rPr lang="es-ES" dirty="0" smtClean="0"/>
              <a:t>vez sonreía</a:t>
            </a:r>
            <a:r>
              <a:rPr lang="es-ES" dirty="0" smtClean="0"/>
              <a:t>.</a:t>
            </a:r>
          </a:p>
          <a:p>
            <a:r>
              <a:rPr lang="es-ES" dirty="0" smtClean="0"/>
              <a:t>Tenía </a:t>
            </a:r>
            <a:r>
              <a:rPr lang="es-ES" dirty="0" smtClean="0"/>
              <a:t>gustos muy sofisticados en vinos y licores finos.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dirty="0" smtClean="0"/>
              <a:t>Una </a:t>
            </a:r>
            <a:r>
              <a:rPr lang="es-ES" dirty="0" smtClean="0"/>
              <a:t>cena gourmet de siete platos con un maridaje de vinos en cada plato era casi un hecho cotidiano para él</a:t>
            </a:r>
            <a:r>
              <a:rPr lang="es-ES" dirty="0" smtClean="0"/>
              <a:t>.</a:t>
            </a:r>
          </a:p>
          <a:p>
            <a:r>
              <a:rPr lang="es-ES" dirty="0" smtClean="0"/>
              <a:t>Tenía el vocabulario de un marinero y parecía estar familiarizado con las obscenidades y blasfemias de todos los idiomas conocidos</a:t>
            </a:r>
            <a:r>
              <a:rPr lang="es-ES" dirty="0" smtClean="0"/>
              <a:t>.</a:t>
            </a:r>
          </a:p>
          <a:p>
            <a:r>
              <a:rPr lang="es-ES" dirty="0" smtClean="0"/>
              <a:t>No </a:t>
            </a:r>
            <a:r>
              <a:rPr lang="es-ES" dirty="0" smtClean="0"/>
              <a:t>me malinterpretes.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sz="2900" dirty="0" smtClean="0"/>
              <a:t>Tenía </a:t>
            </a:r>
            <a:r>
              <a:rPr lang="es-ES" sz="2900" dirty="0" smtClean="0"/>
              <a:t>muchas buenas cualidades y se consideraba religioso, incluso piadoso</a:t>
            </a:r>
            <a:r>
              <a:rPr lang="es-ES" sz="2900" dirty="0" smtClean="0"/>
              <a:t>.</a:t>
            </a:r>
          </a:p>
          <a:p>
            <a:r>
              <a:rPr lang="es-ES" sz="2900" dirty="0" smtClean="0"/>
              <a:t>"Después de todo", decía, "tengo cuidado de que las comidas que ordeno sean siempre absolutamente kosher. </a:t>
            </a:r>
            <a:endParaRPr lang="es-ES" sz="2900" dirty="0" smtClean="0"/>
          </a:p>
          <a:p>
            <a:r>
              <a:rPr lang="es-ES" sz="2900" dirty="0" smtClean="0"/>
              <a:t>La </a:t>
            </a:r>
            <a:r>
              <a:rPr lang="es-ES" sz="2900" dirty="0" smtClean="0"/>
              <a:t>Torá no prohíbe el vino, ni nos obliga a abstenernos de comidas deliciosas, y no pone límites a la cantidad de alimentos que comemos</a:t>
            </a:r>
            <a:r>
              <a:rPr lang="es-ES" sz="2900" dirty="0" smtClean="0"/>
              <a:t>".</a:t>
            </a: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dirty="0" smtClean="0"/>
              <a:t>Explicó </a:t>
            </a:r>
            <a:r>
              <a:rPr lang="es-ES" dirty="0" smtClean="0"/>
              <a:t>el hecho de que no encontró nada en la Torá que requiera que uno devuelva las llamadas telefónicas o los correos electrónicos. </a:t>
            </a:r>
            <a:endParaRPr lang="es-ES" dirty="0" smtClean="0"/>
          </a:p>
          <a:p>
            <a:r>
              <a:rPr lang="es-ES" dirty="0" smtClean="0"/>
              <a:t>Incluso </a:t>
            </a:r>
            <a:r>
              <a:rPr lang="es-ES" dirty="0" smtClean="0"/>
              <a:t>insistió en que, al menos en la Torá escrita, no encontró ninguna objeción al uso del lenguaje vulgar.</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sz="2800" dirty="0" smtClean="0"/>
              <a:t>Conocí a esta persona, llamémoslo Rubén, durante casi 50 años. </a:t>
            </a:r>
            <a:endParaRPr lang="es-ES" sz="2800" dirty="0" smtClean="0"/>
          </a:p>
          <a:p>
            <a:r>
              <a:rPr lang="es-ES" sz="2800" dirty="0" smtClean="0"/>
              <a:t>Estuve </a:t>
            </a:r>
            <a:r>
              <a:rPr lang="es-ES" sz="2800" dirty="0" smtClean="0"/>
              <a:t>asociado con él en varias capacidades y, a menudo, trabajé con él en proyectos de caridad. </a:t>
            </a:r>
            <a:endParaRPr lang="es-ES" sz="2800" dirty="0" smtClean="0"/>
          </a:p>
          <a:p>
            <a:r>
              <a:rPr lang="es-ES" sz="2800" dirty="0" smtClean="0"/>
              <a:t>Aunque </a:t>
            </a:r>
            <a:r>
              <a:rPr lang="es-ES" sz="2800" dirty="0" smtClean="0"/>
              <a:t>investigó escrupulosamente todas las causas que se le acercaron en busca de contribuciones, y fue muy cuidadoso con las causas a las que hizo contribuciones, no puedo negar que fue generoso en casi todos los estándares.</a:t>
            </a:r>
            <a:endParaRPr lang="es-ES" sz="2800" dirty="0" smtClean="0"/>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dirty="0" smtClean="0"/>
              <a:t>Debo admitir que a menudo me preguntaba acerca de su relación con su esposa. </a:t>
            </a:r>
            <a:endParaRPr lang="es-ES" dirty="0" smtClean="0"/>
          </a:p>
          <a:p>
            <a:r>
              <a:rPr lang="es-ES" dirty="0" smtClean="0"/>
              <a:t>Obviamente</a:t>
            </a:r>
            <a:r>
              <a:rPr lang="es-ES" dirty="0" smtClean="0"/>
              <a:t>, no estaba al tanto de los detalles íntimos de su relación. </a:t>
            </a:r>
            <a:endParaRPr lang="es-ES" dirty="0" smtClean="0"/>
          </a:p>
          <a:p>
            <a:r>
              <a:rPr lang="es-ES" dirty="0" smtClean="0"/>
              <a:t>Conocí </a:t>
            </a:r>
            <a:r>
              <a:rPr lang="es-ES" dirty="0" smtClean="0"/>
              <a:t>a la esposa de </a:t>
            </a:r>
            <a:r>
              <a:rPr lang="es-ES" dirty="0" smtClean="0"/>
              <a:t>Rubén </a:t>
            </a:r>
            <a:r>
              <a:rPr lang="es-ES" dirty="0" smtClean="0"/>
              <a:t>varias veces y siempre parecía bastante triste, incluso derrotada.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sz="3000" dirty="0" smtClean="0"/>
              <a:t>Ella </a:t>
            </a:r>
            <a:r>
              <a:rPr lang="es-ES" sz="3000" dirty="0" smtClean="0"/>
              <a:t>ciertamente no compartía su alegría de vivir, vestía bastante modestamente en comparación con su lujoso guardarropa, y ciertamente nunca recurrió a su lenguaje obsceno</a:t>
            </a:r>
            <a:r>
              <a:rPr lang="es-ES" sz="3000" dirty="0" smtClean="0"/>
              <a:t>.</a:t>
            </a:r>
          </a:p>
          <a:p>
            <a:r>
              <a:rPr lang="es-ES" sz="3000" dirty="0" smtClean="0"/>
              <a:t>Rubén murió hace unos meses. </a:t>
            </a:r>
            <a:endParaRPr lang="es-ES" sz="3000" dirty="0" smtClean="0"/>
          </a:p>
          <a:p>
            <a:r>
              <a:rPr lang="es-ES" sz="3000" dirty="0" smtClean="0"/>
              <a:t>Uno </a:t>
            </a:r>
            <a:r>
              <a:rPr lang="es-ES" sz="3000" dirty="0" smtClean="0"/>
              <a:t>de sus socios comerciales cercanos, que lo conocía como judío religioso, lo elogió como una persona que exhibía santidad. </a:t>
            </a:r>
            <a:endParaRPr lang="es-E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sz="2900" dirty="0" smtClean="0"/>
              <a:t>"</a:t>
            </a:r>
            <a:r>
              <a:rPr lang="es-ES" sz="2900" dirty="0" smtClean="0"/>
              <a:t>Él no era un santo", proclamó este asociado, "pero desde mi perspectiva como persona irreligiosa, </a:t>
            </a:r>
            <a:r>
              <a:rPr lang="es-ES" sz="2900" dirty="0" smtClean="0"/>
              <a:t>Rubén </a:t>
            </a:r>
            <a:r>
              <a:rPr lang="es-ES" sz="2900" dirty="0" smtClean="0"/>
              <a:t>era un hombre santo</a:t>
            </a:r>
            <a:r>
              <a:rPr lang="es-ES" sz="2900" dirty="0" smtClean="0"/>
              <a:t>".</a:t>
            </a:r>
          </a:p>
          <a:p>
            <a:r>
              <a:rPr lang="es-ES" sz="2900" dirty="0" smtClean="0"/>
              <a:t>Ahora bien, es común, e incluso hasta cierto punto permisible, exagerar los méritos del difunto durante un elogio para él. </a:t>
            </a:r>
            <a:endParaRPr lang="es-ES" sz="2900" dirty="0" smtClean="0"/>
          </a:p>
          <a:p>
            <a:r>
              <a:rPr lang="es-ES" sz="2900" dirty="0" smtClean="0"/>
              <a:t>Pero </a:t>
            </a:r>
            <a:r>
              <a:rPr lang="es-ES" sz="2900" dirty="0" smtClean="0"/>
              <a:t>había algo en el adjetivo "santo" que simplemente no podía aceptar y me sentí obligado a protestar. </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dirty="0" smtClean="0"/>
              <a:t>Ciertamente </a:t>
            </a:r>
            <a:r>
              <a:rPr lang="es-ES" dirty="0" smtClean="0"/>
              <a:t>fue inapropiado para mí protestar en público en el funeral, y sentí que no tenía sentido protestar ante la persona bien intencionada que pronunció el elogio</a:t>
            </a:r>
            <a:r>
              <a:rPr lang="es-ES" dirty="0" smtClean="0"/>
              <a:t>.</a:t>
            </a:r>
          </a:p>
          <a:p>
            <a:r>
              <a:rPr lang="es-ES" dirty="0" smtClean="0"/>
              <a:t>Así </a:t>
            </a:r>
            <a:r>
              <a:rPr lang="es-ES" dirty="0" smtClean="0"/>
              <a:t>que decidí usar esta columna como sede de esa protesta.</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dirty="0" smtClean="0"/>
              <a:t>¿Qué significa ser santo? </a:t>
            </a:r>
            <a:endParaRPr lang="es-ES" dirty="0" smtClean="0"/>
          </a:p>
          <a:p>
            <a:r>
              <a:rPr lang="es-ES" dirty="0" smtClean="0"/>
              <a:t>Para </a:t>
            </a:r>
            <a:r>
              <a:rPr lang="es-ES" dirty="0" smtClean="0"/>
              <a:t>responder a eso, necesitamos examinar un versículo al comienzo de la segunda de las porciones dobles de la Torá de esta semana, Ajarei Mot y Kedoshim (Éxodo 16:1-20:27). </a:t>
            </a:r>
            <a:endParaRPr lang="es-ES" dirty="0" smtClean="0"/>
          </a:p>
          <a:p>
            <a:r>
              <a:rPr lang="es-ES" dirty="0" smtClean="0"/>
              <a:t>El </a:t>
            </a:r>
            <a:r>
              <a:rPr lang="es-ES" dirty="0" smtClean="0"/>
              <a:t>versículo dice: "Sed santos, porque santo soy yo, el Señor vuestro Dios".</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dirty="0" smtClean="0"/>
              <a:t>Los dos más grandes comentaristas de la Biblia en la tradición judía, </a:t>
            </a:r>
            <a:r>
              <a:rPr lang="es-ES" dirty="0" smtClean="0"/>
              <a:t>Rashí </a:t>
            </a:r>
            <a:r>
              <a:rPr lang="es-ES" dirty="0" smtClean="0"/>
              <a:t>y </a:t>
            </a:r>
            <a:r>
              <a:rPr lang="es-ES" dirty="0" smtClean="0"/>
              <a:t>Rambán (Nahmanides), </a:t>
            </a:r>
            <a:r>
              <a:rPr lang="es-ES" dirty="0" smtClean="0"/>
              <a:t>enuncian definiciones de "santidad". </a:t>
            </a:r>
            <a:endParaRPr lang="es-ES" dirty="0" smtClean="0"/>
          </a:p>
          <a:p>
            <a:r>
              <a:rPr lang="es-ES" dirty="0" smtClean="0"/>
              <a:t>Rashí </a:t>
            </a:r>
            <a:r>
              <a:rPr lang="es-ES" dirty="0" smtClean="0"/>
              <a:t>insiste en que ser santo significa estar separado, distante, de varias hazañas pecaminosas, especialmente de la promiscuidad sexual.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dirty="0" smtClean="0"/>
              <a:t>Dice </a:t>
            </a:r>
            <a:r>
              <a:rPr lang="es-ES" dirty="0" smtClean="0"/>
              <a:t>que las palabras hebreas, "</a:t>
            </a:r>
            <a:r>
              <a:rPr lang="es-ES" b="1" i="1" dirty="0" smtClean="0"/>
              <a:t>kedoshim </a:t>
            </a:r>
            <a:r>
              <a:rPr lang="es-ES" b="1" i="1" dirty="0" smtClean="0"/>
              <a:t>tihiyu</a:t>
            </a:r>
            <a:r>
              <a:rPr lang="es-ES" dirty="0" smtClean="0"/>
              <a:t>, </a:t>
            </a:r>
            <a:r>
              <a:rPr lang="es-ES" dirty="0" smtClean="0"/>
              <a:t>seréis santos", se entienden mejor como "</a:t>
            </a:r>
            <a:r>
              <a:rPr lang="es-ES" i="1" dirty="0" smtClean="0"/>
              <a:t>perushim </a:t>
            </a:r>
            <a:r>
              <a:rPr lang="es-ES" i="1" dirty="0" smtClean="0"/>
              <a:t>tihiyu</a:t>
            </a:r>
            <a:r>
              <a:rPr lang="es-ES" dirty="0" smtClean="0"/>
              <a:t>, </a:t>
            </a:r>
            <a:r>
              <a:rPr lang="es-ES" dirty="0" smtClean="0"/>
              <a:t>mantendréis la distancia</a:t>
            </a:r>
            <a:r>
              <a:rPr lang="es-ES" dirty="0" smtClean="0"/>
              <a:t>".</a:t>
            </a:r>
          </a:p>
          <a:p>
            <a:r>
              <a:rPr lang="es-ES" dirty="0" smtClean="0"/>
              <a:t>Rambán, </a:t>
            </a:r>
            <a:r>
              <a:rPr lang="es-ES" dirty="0" smtClean="0"/>
              <a:t>sin embargo, no está de acuerdo con </a:t>
            </a:r>
            <a:r>
              <a:rPr lang="es-ES" dirty="0" smtClean="0"/>
              <a:t>Rashí, </a:t>
            </a:r>
            <a:r>
              <a:rPr lang="es-ES" dirty="0" smtClean="0"/>
              <a:t>aunque característicamente lo hace con gran cortesía e incluso reverencia por su predecesor.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dirty="0" smtClean="0"/>
              <a:t>La </a:t>
            </a:r>
            <a:r>
              <a:rPr lang="es-ES" dirty="0" smtClean="0"/>
              <a:t>definición de santidad de </a:t>
            </a:r>
            <a:r>
              <a:rPr lang="es-ES" dirty="0" smtClean="0"/>
              <a:t>Rambán </a:t>
            </a:r>
            <a:r>
              <a:rPr lang="es-ES" dirty="0" smtClean="0"/>
              <a:t>expresa una de sus enseñanzas más básicas y, en mi opinión, una de las perspectivas del judaísmo que a menudo se olvida y necesita ser enfatizada de vez en cuando</a:t>
            </a:r>
            <a:r>
              <a:rPr lang="es-ES" dirty="0" smtClean="0"/>
              <a:t>.</a:t>
            </a:r>
          </a:p>
          <a:p>
            <a:r>
              <a:rPr lang="es-ES" dirty="0" smtClean="0"/>
              <a:t>Rambán </a:t>
            </a:r>
            <a:r>
              <a:rPr lang="es-ES" dirty="0" smtClean="0"/>
              <a:t>escribe que hay más en ser santo que simplemente cumplir con las reglas y regulaciones de la Torá.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sz="2900" dirty="0" smtClean="0"/>
              <a:t>Sí</a:t>
            </a:r>
            <a:r>
              <a:rPr lang="es-ES" sz="2900" dirty="0" smtClean="0"/>
              <a:t>, escribe, la Torá no prohíbe la glotonería, y es muy posible ser un glotón sin violar ninguna de las leyes del kashrut. </a:t>
            </a:r>
            <a:endParaRPr lang="es-ES" sz="2900" dirty="0" smtClean="0"/>
          </a:p>
          <a:p>
            <a:r>
              <a:rPr lang="es-ES" sz="2900" dirty="0" smtClean="0"/>
              <a:t>Cierto</a:t>
            </a:r>
            <a:r>
              <a:rPr lang="es-ES" sz="2900" dirty="0" smtClean="0"/>
              <a:t>, continúa, uno puede usar todo tipo de lenguaje vulgar sin violar ningún mandato bíblico explícito. </a:t>
            </a:r>
            <a:endParaRPr lang="es-ES" sz="2900" dirty="0" smtClean="0"/>
          </a:p>
          <a:p>
            <a:r>
              <a:rPr lang="es-ES" sz="2900" dirty="0" smtClean="0"/>
              <a:t>Un </a:t>
            </a:r>
            <a:r>
              <a:rPr lang="es-ES" sz="2900" dirty="0" smtClean="0"/>
              <a:t>hombre puede observar cada detalle de las leyes de la Torá sobre la pureza familiar y no ser un esposo amoroso.</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sz="2900" dirty="0" smtClean="0"/>
              <a:t>Rambán </a:t>
            </a:r>
            <a:r>
              <a:rPr lang="es-ES" sz="2900" dirty="0" smtClean="0"/>
              <a:t>acuña una frase: "</a:t>
            </a:r>
            <a:r>
              <a:rPr lang="es-ES" sz="2900" b="1" i="1" dirty="0" smtClean="0"/>
              <a:t>Naval bereshut </a:t>
            </a:r>
            <a:r>
              <a:rPr lang="es-ES" sz="2900" b="1" i="1" dirty="0" smtClean="0"/>
              <a:t>HaTorá</a:t>
            </a:r>
            <a:r>
              <a:rPr lang="es-ES" sz="2900" dirty="0" smtClean="0"/>
              <a:t>", </a:t>
            </a:r>
            <a:r>
              <a:rPr lang="es-ES" sz="2900" dirty="0" smtClean="0"/>
              <a:t>que puede traducirse como "</a:t>
            </a:r>
            <a:r>
              <a:rPr lang="es-ES" sz="2900" i="1" dirty="0" smtClean="0"/>
              <a:t>un bribón dentro de los límites de la Torá</a:t>
            </a:r>
            <a:r>
              <a:rPr lang="es-ES" sz="2900" dirty="0" smtClean="0"/>
              <a:t>" o, </a:t>
            </a:r>
            <a:r>
              <a:rPr lang="es-ES" sz="2900" dirty="0" smtClean="0"/>
              <a:t>también, </a:t>
            </a:r>
            <a:r>
              <a:rPr lang="es-ES" sz="2900" dirty="0" smtClean="0"/>
              <a:t>"</a:t>
            </a:r>
            <a:r>
              <a:rPr lang="es-ES" sz="2900" i="1" dirty="0" smtClean="0"/>
              <a:t>un bribón con el permiso de la Torá</a:t>
            </a:r>
            <a:r>
              <a:rPr lang="es-ES" sz="2900" dirty="0" smtClean="0"/>
              <a:t>". </a:t>
            </a:r>
            <a:endParaRPr lang="es-ES" sz="2900" dirty="0" smtClean="0"/>
          </a:p>
          <a:p>
            <a:r>
              <a:rPr lang="es-ES" sz="2900" dirty="0" smtClean="0"/>
              <a:t>La </a:t>
            </a:r>
            <a:r>
              <a:rPr lang="es-ES" sz="2900" dirty="0" smtClean="0"/>
              <a:t>santidad, para </a:t>
            </a:r>
            <a:r>
              <a:rPr lang="es-ES" sz="2900" dirty="0" smtClean="0"/>
              <a:t>Rambán, </a:t>
            </a:r>
            <a:r>
              <a:rPr lang="es-ES" sz="2900" dirty="0" smtClean="0"/>
              <a:t>consiste en todos aquellos comportamientos que se esperan de un ser humano decente, incluso si esos comportamientos no están prescritos explícitamente por la Torá.</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dirty="0" smtClean="0"/>
              <a:t>Rubén </a:t>
            </a:r>
            <a:r>
              <a:rPr lang="es-ES" dirty="0" smtClean="0"/>
              <a:t>era un hombre a quien conocí toda mi vida. </a:t>
            </a:r>
            <a:endParaRPr lang="es-ES" dirty="0" smtClean="0"/>
          </a:p>
          <a:p>
            <a:r>
              <a:rPr lang="es-ES" dirty="0" smtClean="0"/>
              <a:t>Aunque </a:t>
            </a:r>
            <a:r>
              <a:rPr lang="es-ES" dirty="0" smtClean="0"/>
              <a:t>no era perfecto, tenía sus cualidades positivas y ciertamente no puedo asumir la responsabilidad de condenarlo. </a:t>
            </a:r>
            <a:endParaRPr lang="es-ES" dirty="0" smtClean="0"/>
          </a:p>
          <a:p>
            <a:r>
              <a:rPr lang="es-ES" dirty="0" smtClean="0"/>
              <a:t>Pero </a:t>
            </a:r>
            <a:r>
              <a:rPr lang="es-ES" dirty="0" smtClean="0"/>
              <a:t>él no era santo. </a:t>
            </a:r>
            <a:endParaRPr lang="es-ES" dirty="0" smtClean="0"/>
          </a:p>
          <a:p>
            <a:r>
              <a:rPr lang="es-ES" dirty="0" smtClean="0"/>
              <a:t>De </a:t>
            </a:r>
            <a:r>
              <a:rPr lang="es-ES" dirty="0" smtClean="0"/>
              <a:t>hecho, no entendió de qué se trataba la religión judía</a:t>
            </a:r>
            <a:r>
              <a:rPr lang="es-ES" dirty="0" smtClean="0"/>
              <a:t>.</a:t>
            </a: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sz="2900" dirty="0" smtClean="0"/>
              <a:t>De </a:t>
            </a:r>
            <a:r>
              <a:rPr lang="es-ES" sz="2900" dirty="0" smtClean="0"/>
              <a:t>hecho, nuestra religión se trata de la obediencia y el cumplimiento de un conjunto de leyes, algunas ordenadas por Dios y otras instituidas por hombres sabios y santos, pero eso no es todo de lo que se trata. </a:t>
            </a:r>
            <a:endParaRPr lang="es-ES" sz="2900" dirty="0" smtClean="0"/>
          </a:p>
          <a:p>
            <a:r>
              <a:rPr lang="es-ES" sz="2900" dirty="0" smtClean="0"/>
              <a:t>Se </a:t>
            </a:r>
            <a:r>
              <a:rPr lang="es-ES" sz="2900" dirty="0" smtClean="0"/>
              <a:t>trata de actitudes, y se trata de relaciones. Se trata de comportamientos éticos que no necesitan ser prescritos en forma de reglas, sino que se espera de todo ser humano razonable.</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dirty="0" smtClean="0"/>
              <a:t>Algunos explicarían la tesis de </a:t>
            </a:r>
            <a:r>
              <a:rPr lang="es-ES" dirty="0" smtClean="0"/>
              <a:t>Rambán </a:t>
            </a:r>
            <a:r>
              <a:rPr lang="es-ES" dirty="0" smtClean="0"/>
              <a:t>en términos de la antigua distinción entre la letra de la ley y el espíritu de la ley. </a:t>
            </a:r>
            <a:endParaRPr lang="es-ES" dirty="0" smtClean="0"/>
          </a:p>
          <a:p>
            <a:r>
              <a:rPr lang="es-ES" dirty="0" smtClean="0"/>
              <a:t>Esa </a:t>
            </a:r>
            <a:r>
              <a:rPr lang="es-ES" dirty="0" smtClean="0"/>
              <a:t>es sin duda una forma de entenderlo. </a:t>
            </a:r>
            <a:endParaRPr lang="es-ES" dirty="0" smtClean="0"/>
          </a:p>
          <a:p>
            <a:r>
              <a:rPr lang="es-ES" dirty="0" smtClean="0"/>
              <a:t>Rubén </a:t>
            </a:r>
            <a:r>
              <a:rPr lang="es-ES" dirty="0" smtClean="0"/>
              <a:t>es un excelente ejemplo de alguien que no vio más allá de la letra de la ley</a:t>
            </a:r>
            <a:r>
              <a:rPr lang="es-ES" dirty="0" smtClean="0"/>
              <a:t>.</a:t>
            </a:r>
          </a:p>
          <a:p>
            <a:r>
              <a:rPr lang="es-ES" dirty="0" smtClean="0"/>
              <a:t>Nuestro </a:t>
            </a:r>
            <a:r>
              <a:rPr lang="es-ES" dirty="0" smtClean="0"/>
              <a:t>libro de oración diario contiene el siguiente versículo en Isaías 59:21:</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dirty="0" smtClean="0"/>
              <a:t>“Este es mi pacto con ellos, dice el </a:t>
            </a:r>
            <a:r>
              <a:rPr lang="es-ES" dirty="0" smtClean="0"/>
              <a:t>Eterno: </a:t>
            </a:r>
            <a:r>
              <a:rPr lang="es-ES" dirty="0" smtClean="0"/>
              <a:t>Mi espíritu que está sobre vosotros, y las palabras que he puesto en vuestra boca, no se apartarán de vosotros, ni de vuestros hijos, ni de los hijos de vuestros hijos</a:t>
            </a:r>
            <a:r>
              <a:rPr lang="es-ES" dirty="0" smtClean="0"/>
              <a:t>…”</a:t>
            </a:r>
          </a:p>
          <a:p>
            <a:r>
              <a:rPr lang="es-ES" dirty="0" smtClean="0"/>
              <a:t>Claramente</a:t>
            </a:r>
            <a:r>
              <a:rPr lang="es-ES" dirty="0" smtClean="0"/>
              <a:t>, el pacto del Todopoderoso tiene dos componentes: </a:t>
            </a:r>
            <a:r>
              <a:rPr lang="es-ES" b="1" dirty="0" smtClean="0"/>
              <a:t>Su espíritu y Sus palabras</a:t>
            </a:r>
            <a:r>
              <a:rPr lang="es-ES" dirty="0" smtClean="0"/>
              <a:t>.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dirty="0" smtClean="0"/>
              <a:t>Rubén </a:t>
            </a:r>
            <a:r>
              <a:rPr lang="es-ES" dirty="0" smtClean="0"/>
              <a:t>se quedó con el último, pero ignoró el primero. </a:t>
            </a:r>
            <a:endParaRPr lang="es-ES" dirty="0" smtClean="0"/>
          </a:p>
          <a:p>
            <a:r>
              <a:rPr lang="es-ES" dirty="0" smtClean="0"/>
              <a:t>La </a:t>
            </a:r>
            <a:r>
              <a:rPr lang="es-ES" dirty="0" smtClean="0"/>
              <a:t>santidad consiste en la adhesión a ambos. </a:t>
            </a:r>
            <a:endParaRPr lang="es-ES" dirty="0" smtClean="0"/>
          </a:p>
          <a:p>
            <a:r>
              <a:rPr lang="es-ES" dirty="0" smtClean="0"/>
              <a:t>Rambán </a:t>
            </a:r>
            <a:r>
              <a:rPr lang="es-ES" dirty="0" smtClean="0"/>
              <a:t>nos enseña que la santidad se trata de ese espíritu.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t>Santidad: una definición</a:t>
            </a:r>
          </a:p>
          <a:p>
            <a:r>
              <a:rPr lang="es-ES" dirty="0" smtClean="0"/>
              <a:t>La </a:t>
            </a:r>
            <a:r>
              <a:rPr lang="es-ES" dirty="0" smtClean="0"/>
              <a:t>Torá misma, al dirigir el mandamiento "</a:t>
            </a:r>
            <a:r>
              <a:rPr lang="es-ES" i="1" dirty="0" smtClean="0"/>
              <a:t>kedoshim </a:t>
            </a:r>
            <a:r>
              <a:rPr lang="es-ES" i="1" dirty="0" smtClean="0"/>
              <a:t>tihiyu</a:t>
            </a:r>
            <a:r>
              <a:rPr lang="es-ES" dirty="0" smtClean="0"/>
              <a:t>, </a:t>
            </a:r>
            <a:r>
              <a:rPr lang="es-ES" dirty="0" smtClean="0"/>
              <a:t>sean santos" a todos nosotros, nos está enseñando que todos somos capaces de alcanzar ese espíritu. </a:t>
            </a:r>
            <a:endParaRPr lang="es-ES" dirty="0" smtClean="0"/>
          </a:p>
          <a:p>
            <a:r>
              <a:rPr lang="es-ES" dirty="0" smtClean="0"/>
              <a:t>Se </a:t>
            </a:r>
            <a:r>
              <a:rPr lang="es-ES" dirty="0" smtClean="0"/>
              <a:t>espera que seamos </a:t>
            </a:r>
            <a:r>
              <a:rPr lang="es-ES" b="1" i="1" dirty="0" smtClean="0"/>
              <a:t>goy kadosh</a:t>
            </a:r>
            <a:r>
              <a:rPr lang="es-ES" dirty="0" smtClean="0"/>
              <a:t>, un pueblo santo.</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err="1" smtClean="0"/>
              <a:t>Nuestras</a:t>
            </a:r>
            <a:r>
              <a:rPr lang="en-US" sz="2400" b="1" dirty="0" smtClean="0"/>
              <a:t> </a:t>
            </a:r>
            <a:r>
              <a:rPr lang="en-US" sz="2400" b="1" dirty="0" err="1" smtClean="0"/>
              <a:t>propias</a:t>
            </a:r>
            <a:r>
              <a:rPr lang="en-US" sz="2400" b="1" dirty="0" smtClean="0"/>
              <a:t> </a:t>
            </a:r>
            <a:r>
              <a:rPr lang="en-US" sz="2400" b="1" dirty="0" err="1" smtClean="0"/>
              <a:t>espigas</a:t>
            </a:r>
            <a:endParaRPr lang="en-US" sz="2400" b="1" dirty="0" smtClean="0"/>
          </a:p>
          <a:p>
            <a:r>
              <a:rPr lang="es-ES" sz="2000" dirty="0" smtClean="0"/>
              <a:t>Por Judit Greenberg |</a:t>
            </a:r>
          </a:p>
          <a:p>
            <a:r>
              <a:rPr lang="es-ES" i="1" dirty="0" smtClean="0"/>
              <a:t>Espigas de nuestras propias bendiciones</a:t>
            </a:r>
          </a:p>
          <a:p>
            <a:r>
              <a:rPr lang="es-ES" dirty="0" smtClean="0"/>
              <a:t>Aunque a veces puede ser difícil de ver, todos tenemos abundantes bendiciones, e incluso un excedente, si tan solo pudiéramos notarlo.</a:t>
            </a:r>
          </a:p>
          <a:p>
            <a:r>
              <a:rPr lang="es-ES" b="1" dirty="0" smtClean="0"/>
              <a:t>Pe’ah</a:t>
            </a:r>
            <a:r>
              <a:rPr lang="es-ES" dirty="0" smtClean="0"/>
              <a:t>: Las esquinas de nuestros campos</a:t>
            </a: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err="1" smtClean="0"/>
              <a:t>Nuestras</a:t>
            </a:r>
            <a:r>
              <a:rPr lang="en-US" sz="2400" b="1" dirty="0" smtClean="0"/>
              <a:t> </a:t>
            </a:r>
            <a:r>
              <a:rPr lang="en-US" sz="2400" b="1" dirty="0" err="1" smtClean="0"/>
              <a:t>propias</a:t>
            </a:r>
            <a:r>
              <a:rPr lang="en-US" sz="2400" b="1" dirty="0" smtClean="0"/>
              <a:t> </a:t>
            </a:r>
            <a:r>
              <a:rPr lang="en-US" sz="2400" b="1" dirty="0" err="1" smtClean="0"/>
              <a:t>espigas</a:t>
            </a:r>
            <a:endParaRPr lang="en-US" sz="2400" b="1" dirty="0" smtClean="0"/>
          </a:p>
          <a:p>
            <a:r>
              <a:rPr lang="es-ES" sz="2000" dirty="0" smtClean="0"/>
              <a:t>Por Judit Greenberg |</a:t>
            </a:r>
          </a:p>
          <a:p>
            <a:r>
              <a:rPr lang="es-ES" i="1" dirty="0" smtClean="0"/>
              <a:t>Espigas de nuestras propias bendiciones</a:t>
            </a:r>
          </a:p>
          <a:p>
            <a:r>
              <a:rPr lang="es-ES" dirty="0" smtClean="0"/>
              <a:t>Aunque a veces puede ser difícil de ver, todos tenemos abundantes bendiciones, e incluso un excedente, si tan solo pudiéramos notarlo.</a:t>
            </a:r>
          </a:p>
          <a:p>
            <a:r>
              <a:rPr lang="es-ES" b="1" dirty="0" smtClean="0"/>
              <a:t>Pe’ah</a:t>
            </a:r>
            <a:r>
              <a:rPr lang="es-ES" dirty="0" smtClean="0"/>
              <a:t>: Las esquinas de nuestros campos</a:t>
            </a: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t>Nuestras</a:t>
            </a:r>
            <a:r>
              <a:rPr lang="en-US" sz="1800" b="1" dirty="0" smtClean="0"/>
              <a:t> </a:t>
            </a:r>
            <a:r>
              <a:rPr lang="en-US" sz="1800" b="1" dirty="0" err="1" smtClean="0"/>
              <a:t>propias</a:t>
            </a:r>
            <a:r>
              <a:rPr lang="en-US" sz="1800" b="1" dirty="0" smtClean="0"/>
              <a:t> </a:t>
            </a:r>
            <a:r>
              <a:rPr lang="en-US" sz="1800" b="1" dirty="0" err="1" smtClean="0"/>
              <a:t>espigas</a:t>
            </a:r>
            <a:endParaRPr lang="en-US" sz="1800" b="1" dirty="0" smtClean="0"/>
          </a:p>
          <a:p>
            <a:r>
              <a:rPr lang="es-ES" dirty="0" smtClean="0"/>
              <a:t>Es fácil mirar hacia la calle y ver que la hierba es un poco más verde en la casa de un vecino. </a:t>
            </a:r>
          </a:p>
          <a:p>
            <a:r>
              <a:rPr lang="es-ES" dirty="0" smtClean="0"/>
              <a:t>Tal vez tengan un auto nuevo o sus hijos estén usando la última moda. </a:t>
            </a:r>
          </a:p>
          <a:p>
            <a:r>
              <a:rPr lang="es-ES" dirty="0" smtClean="0"/>
              <a:t>Desearías poder tener esas sutilezas.</a:t>
            </a:r>
          </a:p>
          <a:p>
            <a:r>
              <a:rPr lang="es-ES" dirty="0" smtClean="0"/>
              <a:t>Todo y mucho más lo vemos en el análisis al décimo Mandamiento.</a:t>
            </a: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t>Nuestras</a:t>
            </a:r>
            <a:r>
              <a:rPr lang="en-US" sz="1800" b="1" dirty="0" smtClean="0"/>
              <a:t> </a:t>
            </a:r>
            <a:r>
              <a:rPr lang="en-US" sz="1800" b="1" dirty="0" err="1" smtClean="0"/>
              <a:t>propias</a:t>
            </a:r>
            <a:r>
              <a:rPr lang="en-US" sz="1800" b="1" dirty="0" smtClean="0"/>
              <a:t> </a:t>
            </a:r>
            <a:r>
              <a:rPr lang="en-US" sz="1800" b="1" dirty="0" err="1" smtClean="0"/>
              <a:t>espigas</a:t>
            </a:r>
            <a:endParaRPr lang="en-US" sz="1800" b="1" dirty="0" smtClean="0"/>
          </a:p>
          <a:p>
            <a:r>
              <a:rPr lang="es-ES" dirty="0" smtClean="0"/>
              <a:t>A menudo es mucho más difícil mirar hacia otro lado, hacia el otro lado de la calle o, tal vez, al otro lado de la ciudad, para ver cómo su césped puede verse más verde para tantos otros. </a:t>
            </a:r>
          </a:p>
          <a:p>
            <a:r>
              <a:rPr lang="es-ES" dirty="0" smtClean="0"/>
              <a:t>Es posible que su automóvil no sea el más nuevo, pero es un automóvil sólido y seguro que funciona; </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t>Nuestras</a:t>
            </a:r>
            <a:r>
              <a:rPr lang="en-US" sz="1800" b="1" dirty="0" smtClean="0"/>
              <a:t> </a:t>
            </a:r>
            <a:r>
              <a:rPr lang="en-US" sz="1800" b="1" dirty="0" err="1" smtClean="0"/>
              <a:t>propias</a:t>
            </a:r>
            <a:r>
              <a:rPr lang="en-US" sz="1800" b="1" dirty="0" smtClean="0"/>
              <a:t> </a:t>
            </a:r>
            <a:r>
              <a:rPr lang="en-US" sz="1800" b="1" dirty="0" err="1" smtClean="0"/>
              <a:t>espigas</a:t>
            </a:r>
            <a:endParaRPr lang="en-US" sz="1800" b="1" dirty="0" smtClean="0"/>
          </a:p>
          <a:p>
            <a:r>
              <a:rPr lang="es-ES" dirty="0" smtClean="0"/>
              <a:t>Sus hijos se sienten cómodos. </a:t>
            </a:r>
          </a:p>
          <a:p>
            <a:r>
              <a:rPr lang="es-ES" dirty="0" smtClean="0"/>
              <a:t>Aunque a veces puede ser difícil de ver, todos tenemos abundantes bendiciones, e incluso un excedente, si tan solo pudiéramos notarlo.</a:t>
            </a:r>
          </a:p>
          <a:p>
            <a:r>
              <a:rPr lang="es-ES" dirty="0" smtClean="0"/>
              <a:t>Mientras pensamos en encontrar pequeños excedentes, vayamos a la porción de la Torá de esta semana, Kedoshim. </a:t>
            </a: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t>Nuestras</a:t>
            </a:r>
            <a:r>
              <a:rPr lang="en-US" sz="1800" b="1" dirty="0" smtClean="0"/>
              <a:t> </a:t>
            </a:r>
            <a:r>
              <a:rPr lang="en-US" sz="1800" b="1" dirty="0" err="1" smtClean="0"/>
              <a:t>propias</a:t>
            </a:r>
            <a:r>
              <a:rPr lang="en-US" sz="1800" b="1" dirty="0" smtClean="0"/>
              <a:t> </a:t>
            </a:r>
            <a:r>
              <a:rPr lang="en-US" sz="1800" b="1" dirty="0" err="1" smtClean="0"/>
              <a:t>espigas</a:t>
            </a:r>
            <a:endParaRPr lang="en-US" sz="1800" b="1" dirty="0" smtClean="0"/>
          </a:p>
          <a:p>
            <a:r>
              <a:rPr lang="es-ES" dirty="0" smtClean="0"/>
              <a:t>Esta semana aprendemos a cosechar nuestros campos. </a:t>
            </a:r>
          </a:p>
          <a:p>
            <a:r>
              <a:rPr lang="es-ES" dirty="0" smtClean="0"/>
              <a:t>Se nos dice que dejemos las esquinas sin cosechar, y se nos dice que no podemos volver a recoger ningún producto que dejamos caer en el camino. </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t>Nuestras</a:t>
            </a:r>
            <a:r>
              <a:rPr lang="en-US" sz="1800" b="1" dirty="0" smtClean="0"/>
              <a:t> </a:t>
            </a:r>
            <a:r>
              <a:rPr lang="en-US" sz="1800" b="1" dirty="0" err="1" smtClean="0"/>
              <a:t>propias</a:t>
            </a:r>
            <a:r>
              <a:rPr lang="en-US" sz="1800" b="1" dirty="0" smtClean="0"/>
              <a:t> </a:t>
            </a:r>
            <a:r>
              <a:rPr lang="en-US" sz="1800" b="1" dirty="0" err="1" smtClean="0"/>
              <a:t>espigas</a:t>
            </a:r>
            <a:endParaRPr lang="en-US" sz="1800" b="1" dirty="0" smtClean="0"/>
          </a:p>
          <a:p>
            <a:r>
              <a:rPr lang="es-ES" sz="2950" dirty="0" smtClean="0"/>
              <a:t>Aprendemos que dejamos estos productos en nuestros campos para que los menos afortunados, los que no tienen campos propios, tengan comida para comer y un poco de sustento. </a:t>
            </a:r>
          </a:p>
          <a:p>
            <a:r>
              <a:rPr lang="es-ES" sz="2950" dirty="0" smtClean="0"/>
              <a:t>Es de destacar que no existe un campo de tamaño mínimo para dejar este espiga; el supuesto es que cualquier terrateniente siempre puede ahorrar un poco.</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t>Nuestras</a:t>
            </a:r>
            <a:r>
              <a:rPr lang="en-US" sz="1800" b="1" dirty="0" smtClean="0"/>
              <a:t> </a:t>
            </a:r>
            <a:r>
              <a:rPr lang="en-US" sz="1800" b="1" dirty="0" err="1" smtClean="0"/>
              <a:t>propias</a:t>
            </a:r>
            <a:r>
              <a:rPr lang="en-US" sz="1800" b="1" dirty="0" smtClean="0"/>
              <a:t> </a:t>
            </a:r>
            <a:r>
              <a:rPr lang="en-US" sz="1800" b="1" dirty="0" err="1" smtClean="0"/>
              <a:t>espigas</a:t>
            </a:r>
            <a:endParaRPr lang="en-US" sz="1800" b="1" dirty="0" smtClean="0"/>
          </a:p>
          <a:p>
            <a:r>
              <a:rPr lang="es-ES" dirty="0" smtClean="0"/>
              <a:t>Esta lección de la Torá nos ayuda a mirar lo que tenemos y ver los rincones que podríamos dejar sin cosechar. </a:t>
            </a:r>
          </a:p>
          <a:p>
            <a:r>
              <a:rPr lang="es-ES" dirty="0" smtClean="0"/>
              <a:t>¿Podemos dar un poco más de dinero a la tzedaká? </a:t>
            </a:r>
          </a:p>
          <a:p>
            <a:r>
              <a:rPr lang="es-ES" dirty="0" smtClean="0"/>
              <a:t>¿Podemos donar ropa o material deportivo apenas usado? </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t>Nuestras</a:t>
            </a:r>
            <a:r>
              <a:rPr lang="en-US" sz="1800" b="1" dirty="0" smtClean="0"/>
              <a:t> </a:t>
            </a:r>
            <a:r>
              <a:rPr lang="en-US" sz="1800" b="1" dirty="0" err="1" smtClean="0"/>
              <a:t>propias</a:t>
            </a:r>
            <a:r>
              <a:rPr lang="en-US" sz="1800" b="1" dirty="0" smtClean="0"/>
              <a:t> </a:t>
            </a:r>
            <a:r>
              <a:rPr lang="en-US" sz="1800" b="1" dirty="0" err="1" smtClean="0"/>
              <a:t>espigas</a:t>
            </a:r>
            <a:endParaRPr lang="en-US" sz="1800" b="1" dirty="0" smtClean="0"/>
          </a:p>
          <a:p>
            <a:r>
              <a:rPr lang="es-ES" dirty="0" smtClean="0"/>
              <a:t>¿Podemos renunciar a una nueva compra y dar un poco más a los menos afortunados? </a:t>
            </a:r>
          </a:p>
          <a:p>
            <a:r>
              <a:rPr lang="es-ES" dirty="0" smtClean="0"/>
              <a:t>¿O qué tal poner algunas latas adicionales en el carrito en la tienda de comestibles en cada visita, y guardar nuestras propias rebuscadas para un banco de alimentos?</a:t>
            </a: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t>Nuestras</a:t>
            </a:r>
            <a:r>
              <a:rPr lang="en-US" sz="1800" b="1" dirty="0" smtClean="0"/>
              <a:t> </a:t>
            </a:r>
            <a:r>
              <a:rPr lang="en-US" sz="1800" b="1" dirty="0" err="1" smtClean="0"/>
              <a:t>propias</a:t>
            </a:r>
            <a:r>
              <a:rPr lang="en-US" sz="1800" b="1" dirty="0" smtClean="0"/>
              <a:t> </a:t>
            </a:r>
            <a:r>
              <a:rPr lang="en-US" sz="1800" b="1" dirty="0" err="1" smtClean="0"/>
              <a:t>espigas</a:t>
            </a:r>
            <a:endParaRPr lang="en-US" sz="1800" b="1" dirty="0" smtClean="0"/>
          </a:p>
          <a:p>
            <a:r>
              <a:rPr lang="es-ES" dirty="0" smtClean="0"/>
              <a:t>Hable con sus hijos sobre el valor de dar a los menos afortunados.</a:t>
            </a:r>
          </a:p>
          <a:p>
            <a:r>
              <a:rPr lang="es-ES" dirty="0" smtClean="0"/>
              <a:t>Conéctese a sus vidas: </a:t>
            </a:r>
          </a:p>
          <a:p>
            <a:r>
              <a:rPr lang="es-ES" dirty="0" smtClean="0"/>
              <a:t>¿Dónde tienes un excedente en tu vida?· </a:t>
            </a:r>
          </a:p>
          <a:p>
            <a:r>
              <a:rPr lang="es-ES" dirty="0" smtClean="0"/>
              <a:t>¿Cómo podría utilizar este excedente para ayudar a otros?· </a:t>
            </a:r>
          </a:p>
          <a:p>
            <a:r>
              <a:rPr lang="es-ES" dirty="0" smtClean="0"/>
              <a:t>¿Por qué a veces es difícil ver la abundancia de tus bendiciones?</a:t>
            </a: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La Santidad </a:t>
            </a:r>
            <a:r>
              <a:rPr lang="en-US" sz="2400" b="1" dirty="0" err="1" smtClean="0"/>
              <a:t>es</a:t>
            </a:r>
            <a:r>
              <a:rPr lang="en-US" sz="2400" b="1" dirty="0" smtClean="0"/>
              <a:t> </a:t>
            </a:r>
            <a:r>
              <a:rPr lang="en-US" sz="2400" b="1" dirty="0" err="1" smtClean="0"/>
              <a:t>Diferente</a:t>
            </a:r>
            <a:r>
              <a:rPr lang="en-US" sz="2400" b="1" dirty="0" smtClean="0"/>
              <a:t> </a:t>
            </a:r>
            <a:r>
              <a:rPr lang="en-US" sz="2400" b="1" dirty="0" err="1" smtClean="0"/>
              <a:t>para</a:t>
            </a:r>
            <a:r>
              <a:rPr lang="en-US" sz="2400" b="1" dirty="0" smtClean="0"/>
              <a:t> la </a:t>
            </a:r>
            <a:r>
              <a:rPr lang="en-US" sz="2400" b="1" dirty="0" err="1" smtClean="0"/>
              <a:t>Mujer</a:t>
            </a:r>
            <a:r>
              <a:rPr lang="en-US" sz="2400" b="1" dirty="0" smtClean="0"/>
              <a:t>?</a:t>
            </a:r>
          </a:p>
          <a:p>
            <a:r>
              <a:rPr lang="es-MX" dirty="0" smtClean="0"/>
              <a:t>¿Experimentan las mujeres la santidad de manera diferente?</a:t>
            </a:r>
            <a:endParaRPr lang="en-US" dirty="0" smtClean="0"/>
          </a:p>
          <a:p>
            <a:r>
              <a:rPr lang="es-MX" sz="2400" i="1" dirty="0" smtClean="0"/>
              <a:t>Notas tomadas de Rabi </a:t>
            </a:r>
            <a:r>
              <a:rPr lang="es-MX" sz="2400" i="1" dirty="0" err="1" smtClean="0"/>
              <a:t>Elyse</a:t>
            </a:r>
            <a:r>
              <a:rPr lang="es-MX" sz="2400" i="1" dirty="0" smtClean="0"/>
              <a:t> Goldstein</a:t>
            </a:r>
            <a:endParaRPr lang="en-US" sz="2400" i="1" dirty="0" smtClean="0"/>
          </a:p>
          <a:p>
            <a:r>
              <a:rPr lang="es-MX" dirty="0" smtClean="0"/>
              <a:t>La parashá Kedoshim nos presenta uno de los mandamientos más difíciles de toda la Torá: nada del kashrut o el Shabat, ni siquiera las reglas de la conducta sexual, sino la admonición y la expectativa de "ser santo". </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dirty="0" smtClean="0"/>
              <a:t>A lo largo de la Torá, se nos dan reglas y estatutos que nos dicen qué hacer. </a:t>
            </a:r>
          </a:p>
          <a:p>
            <a:r>
              <a:rPr lang="es-MX" dirty="0" smtClean="0"/>
              <a:t>Aquí se nos dice lo que debemos ser. Encontramos una declaración similar en Éxodo 19: 6, que nos ordena ser un "reino de sacerdotes y un pueblo santo". </a:t>
            </a:r>
          </a:p>
          <a:p>
            <a:r>
              <a:rPr lang="es-MX" dirty="0" smtClean="0"/>
              <a:t>Pero, ¿qué significa ser santo? </a:t>
            </a:r>
          </a:p>
          <a:p>
            <a:r>
              <a:rPr lang="es-MX" dirty="0" smtClean="0"/>
              <a:t>Kedoshim no nos lo dice. </a:t>
            </a: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dirty="0" smtClean="0"/>
              <a:t>La guía que nos da la parashá está en los detalles: el "quién, cuándo, por qué y cómo" del mandato.</a:t>
            </a:r>
          </a:p>
          <a:p>
            <a:r>
              <a:rPr lang="es-MX" b="1" i="1" dirty="0" smtClean="0"/>
              <a:t>Primero, ¿quién ha de ser santo? </a:t>
            </a:r>
          </a:p>
          <a:p>
            <a:r>
              <a:rPr lang="es-MX" dirty="0" smtClean="0"/>
              <a:t>Se dirige a todo el pueblo: </a:t>
            </a:r>
            <a:r>
              <a:rPr lang="es-MX" b="1" i="1" dirty="0" smtClean="0"/>
              <a:t>kol adat </a:t>
            </a:r>
            <a:r>
              <a:rPr lang="es-MX" b="1" i="1" dirty="0" err="1" smtClean="0"/>
              <a:t>b'nei</a:t>
            </a:r>
            <a:r>
              <a:rPr lang="es-MX" b="1" i="1" dirty="0" smtClean="0"/>
              <a:t> </a:t>
            </a:r>
            <a:r>
              <a:rPr lang="es-MX" b="1" i="1" dirty="0" err="1" smtClean="0"/>
              <a:t>yisrael</a:t>
            </a:r>
            <a:r>
              <a:rPr lang="es-MX" b="1" i="1" dirty="0" smtClean="0"/>
              <a:t>; a todo Israel </a:t>
            </a:r>
            <a:r>
              <a:rPr lang="es-MX" dirty="0" smtClean="0"/>
              <a:t>se le dice: “Serás santo, porque yo, tu Dios, soy santo” </a:t>
            </a:r>
            <a:r>
              <a:rPr lang="es-MX" sz="2000" b="1" dirty="0" smtClean="0"/>
              <a:t>(Levítico 19: 2). </a:t>
            </a:r>
            <a:endParaRPr lang="es-MX" b="1" dirty="0" smtClean="0"/>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sz="3000" dirty="0" smtClean="0"/>
              <a:t>No solo los sacerdotes o levitas, no solo las mujeres u hombres, sino que todos son parte de este mandamiento de ser santos. </a:t>
            </a:r>
          </a:p>
          <a:p>
            <a:r>
              <a:rPr lang="es-MX" sz="3000" dirty="0" smtClean="0"/>
              <a:t>El comentarista del siglo XVI, el rabino Moshe </a:t>
            </a:r>
            <a:r>
              <a:rPr lang="es-MX" sz="3000" dirty="0" err="1" smtClean="0"/>
              <a:t>Alshej</a:t>
            </a:r>
            <a:r>
              <a:rPr lang="es-MX" sz="3000" dirty="0" smtClean="0"/>
              <a:t>, pregunta por qué reglas tan importantes como las que siguen a este versículo no se enseñan persona por persona, grupo por grupo, en lugar de hacerlo en una gran asamblea? </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dirty="0" smtClean="0"/>
              <a:t>Sugiere que la apertura de Kedoshim enfatiza la capacidad de cualquier judío para alcanzar incluso los principios más elevados y nobles del judaísmo; por lo tanto, estas leyes y el paradigma de la “santidad” no son solo para unos pocos elegidos, sino para todos.</a:t>
            </a:r>
            <a:endParaRPr lang="en-US" dirty="0" smtClean="0"/>
          </a:p>
          <a:p>
            <a:endParaRPr lang="en-US" dirty="0" smtClean="0"/>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sz="3000" b="1" i="1" dirty="0" smtClean="0"/>
              <a:t>¿Cuándo seremos santos? </a:t>
            </a:r>
          </a:p>
          <a:p>
            <a:r>
              <a:rPr lang="es-MX" sz="3000" dirty="0" smtClean="0"/>
              <a:t>El verbo </a:t>
            </a:r>
            <a:r>
              <a:rPr lang="es-MX" sz="3000" b="1" i="1" dirty="0" err="1" smtClean="0"/>
              <a:t>tih'yu</a:t>
            </a:r>
            <a:r>
              <a:rPr lang="es-MX" sz="3000" dirty="0" smtClean="0"/>
              <a:t> en el versículo 2 se puede leer, y a menudo se lee, como un mandato ("¡sé santo!"). Pero es gramaticalmente una forma futura ("serás santo"). </a:t>
            </a:r>
          </a:p>
          <a:p>
            <a:r>
              <a:rPr lang="es-MX" sz="3000" dirty="0" smtClean="0"/>
              <a:t>Las implicaciones son: “¡Sé santo, ahora! Y serás santo en el futuro". Por tanto, la santidad es una lucha diaria, en el aquí y ahora, así como un anhelo de futuro.</a:t>
            </a:r>
            <a:endParaRPr lang="en-US" sz="3000" dirty="0"/>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b="1" i="1" dirty="0" smtClean="0"/>
              <a:t>¿Por qué ser santo?</a:t>
            </a:r>
            <a:endParaRPr lang="en-US" b="1" i="1" dirty="0" smtClean="0"/>
          </a:p>
          <a:p>
            <a:r>
              <a:rPr lang="es-MX" dirty="0" smtClean="0"/>
              <a:t>¿Por qué debemos ser santos? Porque Dios es santo. </a:t>
            </a:r>
          </a:p>
          <a:p>
            <a:r>
              <a:rPr lang="es-MX" dirty="0" smtClean="0"/>
              <a:t>El comentarista del siglo XVI, el rabino </a:t>
            </a:r>
            <a:r>
              <a:rPr lang="es-MX" dirty="0" err="1" smtClean="0"/>
              <a:t>Obadiah</a:t>
            </a:r>
            <a:r>
              <a:rPr lang="es-MX" dirty="0" smtClean="0"/>
              <a:t> Sforno, señala que este versículo nos enseña que debemos recordar y actuar “a la imagen de nuestro Creador”, tanto como sea posible. </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dirty="0" smtClean="0"/>
              <a:t>Los filósofos se refieren a este concepto a través del término latino </a:t>
            </a:r>
            <a:r>
              <a:rPr lang="es-MX" i="1" dirty="0" err="1" smtClean="0"/>
              <a:t>imitatio</a:t>
            </a:r>
            <a:r>
              <a:rPr lang="es-MX" i="1" dirty="0" smtClean="0"/>
              <a:t> </a:t>
            </a:r>
            <a:r>
              <a:rPr lang="es-MX" i="1" dirty="0" err="1" smtClean="0"/>
              <a:t>dei</a:t>
            </a:r>
            <a:r>
              <a:rPr lang="es-MX" dirty="0" smtClean="0"/>
              <a:t>. Intentamos "imitar" lo Divino. </a:t>
            </a:r>
          </a:p>
          <a:p>
            <a:r>
              <a:rPr lang="es-MX" dirty="0" smtClean="0"/>
              <a:t>Así como Dios se preocupa por la viuda y el huérfano, nosotros también. </a:t>
            </a:r>
          </a:p>
          <a:p>
            <a:r>
              <a:rPr lang="es-MX" dirty="0" smtClean="0"/>
              <a:t>Como Dios descansa en el séptimo día, nosotros también. </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dirty="0" smtClean="0"/>
              <a:t>Al imitar a Dios, podemos lograr un mayor sentido de propósito y nuestras acciones reflejarán la preocupación constante de lo Divino por el mundo. </a:t>
            </a:r>
          </a:p>
          <a:p>
            <a:r>
              <a:rPr lang="es-MX" dirty="0" smtClean="0"/>
              <a:t>Al imitar la santidad de Dios, hacemos de la santidad nuestro ideal de comportamiento.</a:t>
            </a:r>
          </a:p>
          <a:p>
            <a:r>
              <a:rPr lang="es-MX" dirty="0" smtClean="0"/>
              <a:t>En gran parte de la Torá, es Dios quien santifica, como leemos en </a:t>
            </a:r>
            <a:r>
              <a:rPr lang="es-MX" sz="2400" b="1" dirty="0" smtClean="0"/>
              <a:t>Génesis 2: 3</a:t>
            </a:r>
            <a:r>
              <a:rPr lang="es-MX" dirty="0" smtClean="0"/>
              <a:t>:</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sz="3000" i="1" dirty="0" smtClean="0"/>
              <a:t>"Entonces Dios bendijo el séptimo día y lo santificó". </a:t>
            </a:r>
          </a:p>
          <a:p>
            <a:r>
              <a:rPr lang="es-MX" sz="3000" dirty="0" smtClean="0"/>
              <a:t>Pero en Kedoshim, el mandato de santificar las cosas está dirigido a la humanidad. Se nos encomienda la tarea de santificar nuestra vida, como un acto de colaboración entre los seres humanos y Dios. Esta es una de las formas en que nos esforzamos por actuar a imagen de Dios.</a:t>
            </a:r>
            <a:endParaRPr lang="en-US" sz="3000"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sz="2800" b="1" i="1" dirty="0" smtClean="0"/>
              <a:t>Cómo ser santo</a:t>
            </a:r>
            <a:endParaRPr lang="en-US" sz="2800" b="1" i="1" dirty="0" smtClean="0"/>
          </a:p>
          <a:p>
            <a:r>
              <a:rPr lang="es-MX" sz="2800" dirty="0" smtClean="0"/>
              <a:t>El cómo ser santo es lo que sigue, ya que la parashá enumera una amplia serie de leyes éticas, que incluyen honrar a los padres, respetar a los ancianos, justicia para el extraño, amor al prójimo y más. Pero tenga en cuenta que aunque la parashá enumera los aspectos específicos del comportamiento santo, nunca define lo que significa la palabra kadosh ("santo").</a:t>
            </a:r>
            <a:endParaRPr lang="en-US" sz="2800"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sz="3150" dirty="0" smtClean="0"/>
              <a:t>Muchos comentaristas han intentado entender que el término kadosh indica un estado del ser. </a:t>
            </a:r>
          </a:p>
          <a:p>
            <a:r>
              <a:rPr lang="es-MX" sz="3150" dirty="0" err="1" smtClean="0"/>
              <a:t>Rashi</a:t>
            </a:r>
            <a:r>
              <a:rPr lang="es-MX" sz="3150" dirty="0" smtClean="0"/>
              <a:t> (siglo XI) y Rambán (siglo XIII) interpretan "seréis santos" en el sentido de "estaréis separados". </a:t>
            </a:r>
          </a:p>
          <a:p>
            <a:r>
              <a:rPr lang="es-MX" sz="3150" dirty="0" smtClean="0"/>
              <a:t>Para ellos, la santidad requiere diferenciarse como judíos, con un conjunto firme de límites. </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dirty="0" smtClean="0"/>
              <a:t>El final de Kedoshim subraya su punto: </a:t>
            </a:r>
          </a:p>
          <a:p>
            <a:r>
              <a:rPr lang="es-MX" dirty="0" smtClean="0"/>
              <a:t>“Serás santo para mí, porque yo soy santo, y te he apartado de otros pueblos para ser mío” </a:t>
            </a:r>
            <a:r>
              <a:rPr lang="es-MX" sz="2000" b="1" dirty="0" smtClean="0"/>
              <a:t>(Levítico 20:26).</a:t>
            </a:r>
            <a:endParaRPr lang="es-MX" b="1" dirty="0" smtClean="0"/>
          </a:p>
          <a:p>
            <a:r>
              <a:rPr lang="es-MX" dirty="0" smtClean="0"/>
              <a:t>Este concepto de separación es fundamental para comprender la espiritualidad judía. </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dirty="0" smtClean="0"/>
              <a:t>Por ejemplo, en la clásica liturgia de bodas judía, la frase </a:t>
            </a:r>
            <a:r>
              <a:rPr lang="es-MX" b="1" i="1" dirty="0" err="1" smtClean="0"/>
              <a:t>harei</a:t>
            </a:r>
            <a:r>
              <a:rPr lang="es-MX" b="1" i="1" dirty="0" smtClean="0"/>
              <a:t> at </a:t>
            </a:r>
            <a:r>
              <a:rPr lang="es-MX" b="1" i="1" dirty="0" err="1" smtClean="0"/>
              <a:t>m’kudeshet</a:t>
            </a:r>
            <a:r>
              <a:rPr lang="es-MX" b="1" i="1" dirty="0" smtClean="0"/>
              <a:t> li </a:t>
            </a:r>
            <a:r>
              <a:rPr lang="es-MX" dirty="0" smtClean="0"/>
              <a:t>significa "para mí eres apartado de los demás". </a:t>
            </a:r>
          </a:p>
          <a:p>
            <a:r>
              <a:rPr lang="es-MX" dirty="0" smtClean="0"/>
              <a:t>(A los oficiantes de bodas les gusta afirmar que significa “eres santificado para mí”, que es una derivación más midráshica). En el Talmud, </a:t>
            </a:r>
            <a:r>
              <a:rPr lang="es-MX" b="1" i="1" dirty="0" err="1" smtClean="0"/>
              <a:t>hekdesh</a:t>
            </a:r>
            <a:r>
              <a:rPr lang="es-MX" dirty="0" smtClean="0"/>
              <a:t> es dinero o bienes apartados o separados para diezmar o donar. </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dirty="0" smtClean="0"/>
              <a:t>La santidad parece estar intrínsecamente ligada en el judaísmo a la separación (</a:t>
            </a:r>
            <a:r>
              <a:rPr lang="es-MX" b="1" i="1" dirty="0" err="1" smtClean="0"/>
              <a:t>havdalá</a:t>
            </a:r>
            <a:r>
              <a:rPr lang="es-MX" dirty="0" smtClean="0"/>
              <a:t>), haciendo distinciones: leche o carne, Shabat o día laborable, judío o gentil, mujer u hombre.</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b="1" i="1" dirty="0" smtClean="0"/>
              <a:t>Separación frente a conexión</a:t>
            </a:r>
            <a:endParaRPr lang="en-US" b="1" i="1" dirty="0" smtClean="0"/>
          </a:p>
          <a:p>
            <a:r>
              <a:rPr lang="es-MX" dirty="0" smtClean="0"/>
              <a:t>Pero, ¿este concepto de espiritualidad suena cierto para las mujeres? </a:t>
            </a:r>
          </a:p>
          <a:p>
            <a:r>
              <a:rPr lang="es-MX" dirty="0" smtClean="0"/>
              <a:t>¿Habría un tipo diferente de </a:t>
            </a:r>
            <a:r>
              <a:rPr lang="es-MX" i="1" dirty="0" err="1" smtClean="0"/>
              <a:t>imitatio</a:t>
            </a:r>
            <a:r>
              <a:rPr lang="es-MX" i="1" dirty="0" smtClean="0"/>
              <a:t> </a:t>
            </a:r>
            <a:r>
              <a:rPr lang="es-MX" i="1" dirty="0" err="1" smtClean="0"/>
              <a:t>dei</a:t>
            </a:r>
            <a:r>
              <a:rPr lang="es-MX" i="1" dirty="0" smtClean="0"/>
              <a:t> </a:t>
            </a:r>
            <a:r>
              <a:rPr lang="es-MX" dirty="0" smtClean="0"/>
              <a:t>para las mujeres? </a:t>
            </a:r>
          </a:p>
          <a:p>
            <a:r>
              <a:rPr lang="es-MX" dirty="0" smtClean="0"/>
              <a:t>¿Experimentan las mujeres la santidad de manera diferente? </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dirty="0" smtClean="0"/>
              <a:t>Para aquellas mujeres que llevan la vida por dentro, unidas a otro ser que es, al mismo tiempo, parte de ellas, la </a:t>
            </a:r>
            <a:r>
              <a:rPr lang="es-MX" dirty="0" err="1" smtClean="0"/>
              <a:t>separatividad</a:t>
            </a:r>
            <a:r>
              <a:rPr lang="es-MX" dirty="0" smtClean="0"/>
              <a:t> no equivale a espiritualidad.</a:t>
            </a:r>
          </a:p>
          <a:p>
            <a:r>
              <a:rPr lang="es-MX" dirty="0" smtClean="0"/>
              <a:t>Para aquellas mujeres que amamantan, que nutren y sostienen desde sus propios cuerpos, la conexión es más la raíz de la santidad. </a:t>
            </a:r>
            <a:endParaRPr lang="en-US" dirty="0" smtClean="0"/>
          </a:p>
          <a:p>
            <a:endParaRPr lang="en-US" sz="3600" dirty="0"/>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dirty="0" smtClean="0"/>
              <a:t>Para aquellas mujeres que forman amistades unidas desde la memoria más temprana, o que unen a la familia, que son la fuerza cohesiva en un grupo, se necesita una definición de santidad que no implique la construcción de la espiritualidad materna. </a:t>
            </a: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dirty="0" smtClean="0"/>
              <a:t>Por lo tanto, aunque la parashá Kedoshim exige santidad, depende de nosotros definir la santidad de una manera que sea veraz tanto para las mujeres como para los hombres.</a:t>
            </a:r>
            <a:endParaRPr lang="en-US" dirty="0" smtClean="0"/>
          </a:p>
          <a:p>
            <a:r>
              <a:rPr lang="es-MX" dirty="0" smtClean="0"/>
              <a:t>Como es evidente, entonces, la definición de Rashí de </a:t>
            </a:r>
            <a:r>
              <a:rPr lang="es-MX" b="1" i="1" dirty="0" smtClean="0"/>
              <a:t>kadosh</a:t>
            </a:r>
            <a:r>
              <a:rPr lang="es-MX" dirty="0" smtClean="0"/>
              <a:t> como "separado" presenta un desafío feminista fundamental. </a:t>
            </a: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sz="3000" dirty="0" smtClean="0"/>
              <a:t>El desafío también es evidente en todo el judaísmo rabínico, donde las autoridades han descrito las </a:t>
            </a:r>
            <a:r>
              <a:rPr lang="es-MX" sz="3000" b="1" i="1" dirty="0" smtClean="0"/>
              <a:t>mitzvot</a:t>
            </a:r>
            <a:r>
              <a:rPr lang="es-MX" sz="3000" dirty="0" smtClean="0"/>
              <a:t> (mandamientos) como trazando líneas entre "nosotros" y "ellos", líneas que demarcan quién está adentro (por ejemplo, la circuncisión marcando a un niño judío) y quién está fuera (por ejemplo, la </a:t>
            </a:r>
            <a:r>
              <a:rPr lang="es-MX" sz="3000" b="1" i="1" dirty="0" smtClean="0"/>
              <a:t>halajá</a:t>
            </a:r>
            <a:r>
              <a:rPr lang="es-MX" sz="3000" dirty="0" smtClean="0"/>
              <a:t> [ley judía] de no contar mujeres en un </a:t>
            </a:r>
            <a:r>
              <a:rPr lang="es-MX" sz="3000" b="1" i="1" dirty="0" smtClean="0"/>
              <a:t>minyán</a:t>
            </a:r>
            <a:r>
              <a:rPr lang="es-MX" sz="3000" dirty="0" smtClean="0"/>
              <a:t> [quórum de oración]). </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dirty="0" smtClean="0"/>
              <a:t>Si bien las feministas han desafiado mitzvot específicas, encontrando una manera de "entrar" a través de la relectura creativa e incluso reinventando, todavía no hemos desafiado suficientemente la noción misma de mitzvot que se basa en la "espiritualidad de la separación". </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sz="3000" dirty="0" smtClean="0"/>
              <a:t>Esta noción está en el corazón de gran parte de lo que hacen los judíos, incluido mantenerse kosher, observar el Shabat y la ceremonia del matrimonio, solo por nombrar algunos.</a:t>
            </a:r>
          </a:p>
          <a:p>
            <a:r>
              <a:rPr lang="es-MX" sz="3000" dirty="0" smtClean="0"/>
              <a:t>Redefinir las mitzvot como conectores en lugar de límites, como diálogo en lugar de respuestas, es un primer paso para abordar la cuestión de cómo seremos kadosh tanto hombres como mujeres. </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La Santidad </a:t>
            </a:r>
            <a:r>
              <a:rPr lang="en-US" sz="1800" b="1" dirty="0" err="1" smtClean="0"/>
              <a:t>es</a:t>
            </a:r>
            <a:r>
              <a:rPr lang="en-US" sz="1800" b="1" dirty="0" smtClean="0"/>
              <a:t> </a:t>
            </a:r>
            <a:r>
              <a:rPr lang="en-US" sz="1800" b="1" dirty="0" err="1" smtClean="0"/>
              <a:t>Diferente</a:t>
            </a:r>
            <a:r>
              <a:rPr lang="en-US" sz="1800" b="1" dirty="0" smtClean="0"/>
              <a:t> </a:t>
            </a:r>
            <a:r>
              <a:rPr lang="en-US" sz="1800" b="1" dirty="0" err="1" smtClean="0"/>
              <a:t>para</a:t>
            </a:r>
            <a:r>
              <a:rPr lang="en-US" sz="1800" b="1" dirty="0" smtClean="0"/>
              <a:t> la </a:t>
            </a:r>
            <a:r>
              <a:rPr lang="en-US" sz="1800" b="1" dirty="0" err="1" smtClean="0"/>
              <a:t>Mujer</a:t>
            </a:r>
            <a:r>
              <a:rPr lang="en-US" sz="1800" b="1" dirty="0" smtClean="0"/>
              <a:t>?</a:t>
            </a:r>
          </a:p>
          <a:p>
            <a:r>
              <a:rPr lang="es-MX" dirty="0" smtClean="0"/>
              <a:t>Aunque todavía estamos en el comienzo de explorar cómo podría ser una noción feminista completamente desarrollada de ser santo, las palabras iniciales de esta parashá - </a:t>
            </a:r>
            <a:r>
              <a:rPr lang="es-MX" b="1" i="1" dirty="0" err="1" smtClean="0"/>
              <a:t>k'doshim</a:t>
            </a:r>
            <a:r>
              <a:rPr lang="es-MX" b="1" i="1" dirty="0" smtClean="0"/>
              <a:t> </a:t>
            </a:r>
            <a:r>
              <a:rPr lang="es-MX" b="1" i="1" dirty="0" err="1" smtClean="0"/>
              <a:t>tih'yu</a:t>
            </a:r>
            <a:r>
              <a:rPr lang="es-MX" b="1" i="1" dirty="0" smtClean="0"/>
              <a:t> </a:t>
            </a:r>
            <a:r>
              <a:rPr lang="es-MX" dirty="0" smtClean="0"/>
              <a:t>- llevan tanto un mandato por ahora como una promesa para el futuro: podemos y encontraremos formas de ser santos.</a:t>
            </a:r>
            <a:endParaRPr lang="en-US" dirty="0" smtClean="0"/>
          </a:p>
          <a:p>
            <a:endParaRPr lang="en-US" dirty="0" smtClean="0"/>
          </a:p>
          <a:p>
            <a:endParaRPr lang="en-US" dirty="0" smtClean="0"/>
          </a:p>
          <a:p>
            <a:endParaRPr lang="en-US" dirty="0" smtClean="0"/>
          </a:p>
          <a:p>
            <a:endParaRPr lang="en-US" dirty="0" smtClean="0"/>
          </a:p>
          <a:p>
            <a:endParaRPr lang="en-US" sz="3600" dirty="0"/>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No Pongas Tropiezo Al Ciego</a:t>
            </a:r>
          </a:p>
          <a:p>
            <a:r>
              <a:rPr lang="es-ES" sz="2000" dirty="0" smtClean="0"/>
              <a:t>Por </a:t>
            </a:r>
            <a:r>
              <a:rPr lang="es-ES" sz="2000" dirty="0" err="1" smtClean="0"/>
              <a:t>Gedalia</a:t>
            </a:r>
            <a:r>
              <a:rPr lang="es-ES" sz="2000" dirty="0" smtClean="0"/>
              <a:t> </a:t>
            </a:r>
            <a:r>
              <a:rPr lang="es-ES" sz="2000" dirty="0" err="1" smtClean="0"/>
              <a:t>Litke</a:t>
            </a:r>
            <a:r>
              <a:rPr lang="es-ES" sz="2000" dirty="0" smtClean="0"/>
              <a:t> |</a:t>
            </a:r>
          </a:p>
          <a:p>
            <a:r>
              <a:rPr lang="es-ES" dirty="0" smtClean="0"/>
              <a:t>Hay dos formas básicas de comprender la prohibición de </a:t>
            </a:r>
            <a:r>
              <a:rPr lang="es-ES" b="1" dirty="0" smtClean="0"/>
              <a:t>‘lifnei iver lo </a:t>
            </a:r>
            <a:r>
              <a:rPr lang="es-ES" b="1" dirty="0" err="1" smtClean="0"/>
              <a:t>sitayn</a:t>
            </a:r>
            <a:r>
              <a:rPr lang="es-ES" b="1" dirty="0" smtClean="0"/>
              <a:t> </a:t>
            </a:r>
            <a:r>
              <a:rPr lang="es-ES" b="1" dirty="0" err="1" smtClean="0"/>
              <a:t>micshol</a:t>
            </a:r>
            <a:r>
              <a:rPr lang="es-ES" b="1" dirty="0" smtClean="0"/>
              <a:t>’ </a:t>
            </a:r>
            <a:r>
              <a:rPr lang="es-ES" dirty="0" smtClean="0"/>
              <a:t>(no ponga un obstáculo ante una persona ciega). (19:14)</a:t>
            </a:r>
          </a:p>
          <a:p>
            <a:endParaRPr lang="es-ES" dirty="0" smtClean="0"/>
          </a:p>
          <a:p>
            <a:r>
              <a:rPr lang="es-ES" dirty="0" err="1" smtClean="0"/>
              <a:t>Rashi</a:t>
            </a:r>
            <a:r>
              <a:rPr lang="es-ES" dirty="0" smtClean="0"/>
              <a:t> en este pasuk, así como el Rambam y el </a:t>
            </a:r>
            <a:r>
              <a:rPr lang="es-ES" dirty="0" err="1" smtClean="0"/>
              <a:t>Chinuch</a:t>
            </a:r>
            <a:r>
              <a:rPr lang="es-ES" dirty="0" smtClean="0"/>
              <a:t>, lo explican de la manera siguiente:</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No Pongas Tropiezo Al Ciego</a:t>
            </a:r>
          </a:p>
          <a:p>
            <a:r>
              <a:rPr lang="es-ES" dirty="0" smtClean="0"/>
              <a:t>Principalmente, como una prohibición de ser engañoso al dar consejos a aquellos que no están en una posición sólida para conocer todos los hechos relevantes. </a:t>
            </a:r>
          </a:p>
          <a:p>
            <a:r>
              <a:rPr lang="es-ES" dirty="0" smtClean="0"/>
              <a:t>Un novato busca asesoramiento experto sobre si invertir en un acuerdo particular. El experto comprende rápidamente que es un buen negocio para invertir. </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No Pongas Tropiezo Al Ciego</a:t>
            </a:r>
          </a:p>
          <a:p>
            <a:r>
              <a:rPr lang="es-ES" dirty="0" smtClean="0"/>
              <a:t>Él le dice al novato que no es un buen negocio, por lo que el novato no invertirá y el experto podrá invertir él mismo. </a:t>
            </a:r>
          </a:p>
          <a:p>
            <a:r>
              <a:rPr lang="es-ES" dirty="0" err="1" smtClean="0"/>
              <a:t>Rashi</a:t>
            </a:r>
            <a:r>
              <a:rPr lang="es-ES" dirty="0" smtClean="0"/>
              <a:t> explica que el sentido del pasuk es no poner deliberadamente malos consejos (un obstáculo) ante una persona ignorante (ciega) sobre este asunto.</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No Pongas Tropiezo Al Ciego</a:t>
            </a:r>
          </a:p>
          <a:p>
            <a:r>
              <a:rPr lang="es-ES" dirty="0" smtClean="0"/>
              <a:t>Otros (SM "G y R" </a:t>
            </a:r>
            <a:r>
              <a:rPr lang="es-ES" dirty="0" err="1" smtClean="0"/>
              <a:t>Saadia</a:t>
            </a:r>
            <a:r>
              <a:rPr lang="es-ES" dirty="0" smtClean="0"/>
              <a:t> </a:t>
            </a:r>
            <a:r>
              <a:rPr lang="es-ES" dirty="0" err="1" smtClean="0"/>
              <a:t>Gaon</a:t>
            </a:r>
            <a:r>
              <a:rPr lang="es-ES" dirty="0" smtClean="0"/>
              <a:t>) lo explican principalmente como una prohibición de permitir que alguien haga un averá. </a:t>
            </a:r>
          </a:p>
          <a:p>
            <a:r>
              <a:rPr lang="es-ES" dirty="0" smtClean="0"/>
              <a:t>Un ejemplo clásico es dar vino a un nazir. </a:t>
            </a:r>
          </a:p>
          <a:p>
            <a:r>
              <a:rPr lang="es-ES" dirty="0" smtClean="0"/>
              <a:t>Parecería que una diferencia entre los dos enfoques es si alguien que, sin éxito, intenta hacer el comportamiento en cuestión, de hecho ha transgredido la prohibición. </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No Pongas Tropiezo Al Ciego</a:t>
            </a:r>
          </a:p>
          <a:p>
            <a:r>
              <a:rPr lang="es-ES" dirty="0" smtClean="0"/>
              <a:t>Si la prohibición es en contra de ser engañoso, entonces el engaño se produjo independientemente de si la víctima siguió o no los malos consejos; si la prohibición es contra llevar a alguien a hacer una averá, entonces tal vez no se prohíba dar una copa de vino a un nazir </a:t>
            </a:r>
            <a:r>
              <a:rPr lang="es-ES" sz="2800" dirty="0" smtClean="0"/>
              <a:t>(al menos en virtud de lifnei iver)</a:t>
            </a:r>
            <a:r>
              <a:rPr lang="es-ES" dirty="0" smtClean="0"/>
              <a:t> a menos que el nazir realmente beba.]</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No Pongas Tropiezo Al Ciego</a:t>
            </a:r>
          </a:p>
          <a:p>
            <a:r>
              <a:rPr lang="es-ES" dirty="0" smtClean="0"/>
              <a:t>No importa de qué manera se explique la mitzvá, el significado simple del pasuk, que hace tropezar a una persona ciega, definitivamente no es el tema de la prohibición. </a:t>
            </a:r>
          </a:p>
          <a:p>
            <a:r>
              <a:rPr lang="es-ES" dirty="0" smtClean="0"/>
              <a:t>Existen otras prohibiciones contra este tipo de comportamiento desagradable, pero </a:t>
            </a:r>
            <a:r>
              <a:rPr lang="es-ES" b="1" dirty="0" smtClean="0"/>
              <a:t>lifnei iver</a:t>
            </a:r>
            <a:r>
              <a:rPr lang="es-ES" dirty="0" smtClean="0"/>
              <a:t> no es una de ellas.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No Pongas Tropiezo Al Ciego</a:t>
            </a:r>
          </a:p>
          <a:p>
            <a:r>
              <a:rPr lang="es-ES" dirty="0" smtClean="0"/>
              <a:t>¿Por qué ignoramos el significado simple de las palabras en este pasuk? El Minjat Jinuc </a:t>
            </a:r>
            <a:r>
              <a:rPr lang="es-ES" sz="2400" dirty="0" smtClean="0"/>
              <a:t>(Mitzvá 232) </a:t>
            </a:r>
            <a:r>
              <a:rPr lang="es-ES" dirty="0" smtClean="0"/>
              <a:t>hace esta pregunta sobre el Jinuc y el Rambam. </a:t>
            </a:r>
          </a:p>
          <a:p>
            <a:r>
              <a:rPr lang="es-ES" dirty="0" smtClean="0"/>
              <a:t>Dada la reputación de Rashí de ser el maestro de peshat (explicaciones directas), también podemos hacerle esta pregunta a Rashí. </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No Pongas Tropiezo Al Ciego</a:t>
            </a:r>
          </a:p>
          <a:p>
            <a:r>
              <a:rPr lang="es-ES" dirty="0" smtClean="0"/>
              <a:t>¿Por qué Rashí no deja este pasuk solo? </a:t>
            </a:r>
          </a:p>
          <a:p>
            <a:r>
              <a:rPr lang="es-ES" dirty="0" smtClean="0"/>
              <a:t>¿Por qué se necesita alguna explicación?</a:t>
            </a:r>
          </a:p>
          <a:p>
            <a:r>
              <a:rPr lang="es-ES" dirty="0" smtClean="0"/>
              <a:t>Creo que el propio Rashí aborda esta pregunta al final del pasuk. El pasuk termina diciendo </a:t>
            </a:r>
            <a:r>
              <a:rPr lang="es-ES" b="1" dirty="0" smtClean="0"/>
              <a:t>" v’yoreta may’elokeja </a:t>
            </a:r>
            <a:r>
              <a:rPr lang="es-ES" b="1" dirty="0" err="1" smtClean="0"/>
              <a:t>ani</a:t>
            </a:r>
            <a:r>
              <a:rPr lang="es-ES" b="1" dirty="0" smtClean="0"/>
              <a:t> </a:t>
            </a:r>
            <a:r>
              <a:rPr lang="es-ES" b="1" dirty="0" err="1" smtClean="0"/>
              <a:t>hashem</a:t>
            </a:r>
            <a:r>
              <a:rPr lang="es-ES" b="1" dirty="0" smtClean="0"/>
              <a:t>" </a:t>
            </a:r>
            <a:r>
              <a:rPr lang="es-ES" dirty="0" smtClean="0"/>
              <a:t>(temerás a tu Señor, soy Hashem).</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No Pongas Tropiezo Al Ciego</a:t>
            </a:r>
          </a:p>
          <a:p>
            <a:r>
              <a:rPr lang="es-ES" dirty="0" smtClean="0"/>
              <a:t>Rashí aquí explica extensamente que la expresión de </a:t>
            </a:r>
            <a:r>
              <a:rPr lang="es-ES" b="1" dirty="0" smtClean="0"/>
              <a:t>v’yoreta may’elokeja</a:t>
            </a:r>
            <a:r>
              <a:rPr lang="es-ES" dirty="0" smtClean="0"/>
              <a:t>(tema a su Señor) se utiliza cuando se trata de un problema que no puede ser discernido por otros humanos y solo Dios sabe lo que realmente está sucediendo. </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No Pongas Tropiezo Al Ciego</a:t>
            </a:r>
          </a:p>
          <a:p>
            <a:r>
              <a:rPr lang="es-ES" dirty="0" smtClean="0"/>
              <a:t>Aplicado a </a:t>
            </a:r>
            <a:r>
              <a:rPr lang="es-ES" b="1" dirty="0" smtClean="0"/>
              <a:t>lifnei iver</a:t>
            </a:r>
            <a:r>
              <a:rPr lang="es-ES" dirty="0" smtClean="0"/>
              <a:t>, esto significa que el experto puede intentar (falsamente) explicar su comportamiento como un error inocente ("Le di el mejor consejo que pude"); para combatir esto, el pasuk dice "teme a tu Señor", ya que Boré Olam sabe exactamente lo que estabas pensando.</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No Pongas Tropiezo Al Ciego</a:t>
            </a:r>
          </a:p>
          <a:p>
            <a:r>
              <a:rPr lang="es-ES" sz="3000" dirty="0" smtClean="0"/>
              <a:t>Debido a que el pasuk concluye con </a:t>
            </a:r>
            <a:r>
              <a:rPr lang="es-ES" sz="3000" b="1" dirty="0" smtClean="0"/>
              <a:t>v’yoreta may’elokeja</a:t>
            </a:r>
            <a:r>
              <a:rPr lang="es-ES" sz="3000" dirty="0" smtClean="0"/>
              <a:t>, las palabras anteriores de lifnei iver deben referirse a algo que no es obvio para otras personas. Si lifnei iver significa, literalmente, no hacer tropezar a una persona ciega, no habría necesidad de decir </a:t>
            </a:r>
            <a:r>
              <a:rPr lang="es-ES" sz="3000" b="1" dirty="0" smtClean="0"/>
              <a:t>v’yoreta may’elokeja </a:t>
            </a:r>
            <a:r>
              <a:rPr lang="es-ES" sz="3000" dirty="0" smtClean="0"/>
              <a:t>porque otros pueden discernir fácilmente tropezar a una persona ciega.</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err="1" smtClean="0"/>
              <a:t>Preguntas</a:t>
            </a:r>
            <a:r>
              <a:rPr lang="en-US" sz="2400" b="1" dirty="0" smtClean="0"/>
              <a:t> a lo </a:t>
            </a:r>
            <a:r>
              <a:rPr lang="en-US" sz="2400" b="1" dirty="0" err="1" smtClean="0"/>
              <a:t>estudiado</a:t>
            </a:r>
            <a:endParaRPr lang="en-US" sz="2400" b="1" dirty="0" smtClean="0"/>
          </a:p>
          <a:p>
            <a:r>
              <a:rPr lang="es-ES" dirty="0" smtClean="0"/>
              <a:t>1) El día anual de expiación ordenado por Dios en esta parte ahora se conoce como Yom Kipur. ¿Cómo puedes expiar tus pecados en Yom Kipur?</a:t>
            </a:r>
          </a:p>
          <a:p>
            <a:r>
              <a:rPr lang="es-ES" dirty="0" smtClean="0"/>
              <a:t>2) ¿Por qué crees que Dios reservó un día especial para que todo el pueblo judío expiara sus pecados?</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err="1" smtClean="0"/>
              <a:t>Preguntas</a:t>
            </a:r>
            <a:r>
              <a:rPr lang="en-US" sz="2400" b="1" dirty="0" smtClean="0"/>
              <a:t> a lo </a:t>
            </a:r>
            <a:r>
              <a:rPr lang="en-US" sz="2400" b="1" dirty="0" err="1" smtClean="0"/>
              <a:t>estudiado</a:t>
            </a:r>
            <a:endParaRPr lang="en-US" sz="2400" b="1" dirty="0" smtClean="0"/>
          </a:p>
          <a:p>
            <a:r>
              <a:rPr lang="es-ES" dirty="0" smtClean="0"/>
              <a:t>3) Si pecas, ¿tienes que esperar a que Yom Kipur haga expiación a Dios? ¿Por qué o por qué no?</a:t>
            </a:r>
          </a:p>
          <a:p>
            <a:endParaRPr lang="es-ES" dirty="0" smtClean="0"/>
          </a:p>
          <a:p>
            <a:r>
              <a:rPr lang="es-ES" dirty="0" smtClean="0"/>
              <a:t>4) ¿Cuáles son algunas de las formas en que uno puede expiar los pecados en cualquier momento del año?</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err="1" smtClean="0"/>
              <a:t>Preguntas</a:t>
            </a:r>
            <a:r>
              <a:rPr lang="en-US" sz="2400" b="1" dirty="0" smtClean="0"/>
              <a:t> a lo </a:t>
            </a:r>
            <a:r>
              <a:rPr lang="en-US" sz="2400" b="1" dirty="0" err="1" smtClean="0"/>
              <a:t>estudiado</a:t>
            </a:r>
            <a:endParaRPr lang="en-US" sz="2400" b="1" dirty="0" smtClean="0"/>
          </a:p>
          <a:p>
            <a:endParaRPr lang="es-ES" dirty="0" smtClean="0"/>
          </a:p>
          <a:p>
            <a:r>
              <a:rPr lang="es-ES" dirty="0" smtClean="0"/>
              <a:t>1) ¿Qué significa amar el bienestar de tu prójimo como si fuera el tuyo? </a:t>
            </a:r>
          </a:p>
          <a:p>
            <a:r>
              <a:rPr lang="es-ES" dirty="0" smtClean="0"/>
              <a:t>Da un ejemplo de cómo muestras amor a tu prójimo.</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err="1" smtClean="0"/>
              <a:t>Preguntas</a:t>
            </a:r>
            <a:r>
              <a:rPr lang="en-US" sz="2400" b="1" dirty="0" smtClean="0"/>
              <a:t> a lo </a:t>
            </a:r>
            <a:r>
              <a:rPr lang="en-US" sz="2400" b="1" dirty="0" err="1" smtClean="0"/>
              <a:t>estudiado</a:t>
            </a:r>
            <a:endParaRPr lang="en-US" sz="2400" b="1" dirty="0" smtClean="0"/>
          </a:p>
          <a:p>
            <a:r>
              <a:rPr lang="es-ES" dirty="0" smtClean="0"/>
              <a:t>2) Las leyes en esta parte hacen hincapié en la honestidad y la imparcialidad. </a:t>
            </a:r>
          </a:p>
          <a:p>
            <a:r>
              <a:rPr lang="es-ES" dirty="0" smtClean="0"/>
              <a:t>¿Por qué es importante ser honesto y justo? ¿Crees que eres una persona honesta y justa? ¿Tus vecinos, amigos y compañeros de trabajo lo creen así? </a:t>
            </a:r>
          </a:p>
          <a:p>
            <a:r>
              <a:rPr lang="es-ES" dirty="0" smtClean="0"/>
              <a:t>¿Crees que Dios cree que eres una persona honesta y justa?</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err="1" smtClean="0"/>
              <a:t>Preguntas</a:t>
            </a:r>
            <a:r>
              <a:rPr lang="en-US" sz="2400" b="1" dirty="0" smtClean="0"/>
              <a:t> a lo </a:t>
            </a:r>
            <a:r>
              <a:rPr lang="en-US" sz="2400" b="1" dirty="0" err="1" smtClean="0"/>
              <a:t>estudiado</a:t>
            </a:r>
            <a:endParaRPr lang="en-US" sz="2400" b="1" dirty="0" smtClean="0"/>
          </a:p>
          <a:p>
            <a:r>
              <a:rPr lang="es-ES" dirty="0" smtClean="0"/>
              <a:t>3) Las leyes de Dios requieren cuidar a los pobres y los extranjeros y ser respetuosos con los sordos y los ciegos. Dé un ejemplo de cómo cuida a los pobres o extraños. Dé un ejemplo de cómo muestra respeto a los sordos y ciegos.</a:t>
            </a:r>
          </a:p>
          <a:p>
            <a:r>
              <a:rPr lang="es-ES" dirty="0" smtClean="0"/>
              <a:t>4) ¿Por qué a Dios le importa cómo se tratan los humanos en la tierra? ¿Te importa?</a:t>
            </a: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3200" dirty="0" smtClean="0">
                <a:latin typeface="Georgia" panose="02040502050405020303" pitchFamily="18" charset="0"/>
              </a:rPr>
              <a:t>Parashá Ajaré Mot Kedoshim</a:t>
            </a:r>
            <a:endParaRPr sz="32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err="1" smtClean="0"/>
              <a:t>Preguntas</a:t>
            </a:r>
            <a:r>
              <a:rPr lang="en-US" sz="2400" b="1" dirty="0" smtClean="0"/>
              <a:t> a lo </a:t>
            </a:r>
            <a:r>
              <a:rPr lang="en-US" sz="2400" b="1" dirty="0" err="1" smtClean="0"/>
              <a:t>estudiado</a:t>
            </a:r>
            <a:endParaRPr lang="en-US" sz="2400" b="1" dirty="0" smtClean="0"/>
          </a:p>
          <a:p>
            <a:r>
              <a:rPr lang="es-ES" dirty="0" smtClean="0"/>
              <a:t>3) Las leyes de Dios requieren cuidar a los pobres y los extranjeros y ser respetuosos con los sordos y los ciegos. Dé un ejemplo de cómo cuida a los pobres o extraños. Dé un ejemplo de cómo muestra respeto a los sordos y ciegos.</a:t>
            </a:r>
          </a:p>
          <a:p>
            <a:r>
              <a:rPr lang="es-ES" dirty="0" smtClean="0"/>
              <a:t>4) ¿Por qué a Dios le importa cómo se tratan los humanos en la tierra? ¿Te importa?</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err="1" smtClean="0">
                <a:solidFill>
                  <a:srgbClr val="000000"/>
                </a:solidFill>
                <a:latin typeface="Calibri"/>
                <a:ea typeface="Calibri"/>
                <a:cs typeface="Calibri"/>
                <a:sym typeface="Calibri"/>
              </a:rPr>
              <a:t>Sefaria</a:t>
            </a:r>
            <a:r>
              <a:rPr lang="es-ES" sz="2000" b="0" i="0" u="none" strike="noStrike" cap="none" dirty="0" smtClean="0">
                <a:solidFill>
                  <a:srgbClr val="000000"/>
                </a:solidFill>
                <a:latin typeface="Calibri"/>
                <a:ea typeface="Calibri"/>
                <a:cs typeface="Calibri"/>
                <a:sym typeface="Calibri"/>
              </a:rPr>
              <a:t>, </a:t>
            </a:r>
            <a:r>
              <a:rPr lang="es-ES" sz="2000" b="0" i="0" u="none" strike="noStrike" cap="none" dirty="0" smtClean="0">
                <a:solidFill>
                  <a:schemeClr val="dk1"/>
                </a:solidFill>
                <a:latin typeface="Calibri"/>
                <a:ea typeface="Calibri"/>
                <a:cs typeface="Calibri"/>
                <a:sym typeface="Calibri"/>
              </a:rPr>
              <a:t>Dr</a:t>
            </a:r>
            <a:r>
              <a:rPr lang="es-ES" sz="2000" b="0" i="0" u="none" strike="noStrike" cap="none" dirty="0">
                <a:solidFill>
                  <a:schemeClr val="dk1"/>
                </a:solidFill>
                <a:latin typeface="Calibri"/>
                <a:ea typeface="Calibri"/>
                <a:cs typeface="Calibri"/>
                <a:sym typeface="Calibri"/>
              </a:rPr>
              <a:t>.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6 </a:t>
            </a:r>
            <a:r>
              <a:rPr lang="es-ES" sz="1800" dirty="0" smtClean="0"/>
              <a:t>de </a:t>
            </a:r>
            <a:r>
              <a:rPr lang="es-ES" sz="1800" dirty="0" err="1" smtClean="0"/>
              <a:t>Iyar</a:t>
            </a:r>
            <a:r>
              <a:rPr lang="es-ES" sz="1800" dirty="0" smtClean="0"/>
              <a:t>, </a:t>
            </a:r>
            <a:r>
              <a:rPr lang="es-ES" sz="1800" b="0" i="0" u="none" strike="noStrike" cap="none" dirty="0" smtClean="0">
                <a:solidFill>
                  <a:srgbClr val="898989"/>
                </a:solidFill>
                <a:latin typeface="Calibri"/>
                <a:ea typeface="Calibri"/>
                <a:cs typeface="Calibri"/>
                <a:sym typeface="Calibri"/>
              </a:rPr>
              <a:t>5783  </a:t>
            </a:r>
            <a:r>
              <a:rPr lang="es-ES" sz="1800" b="0" i="0" u="none" strike="noStrike" cap="none" dirty="0">
                <a:solidFill>
                  <a:srgbClr val="898989"/>
                </a:solidFill>
                <a:latin typeface="Calibri"/>
                <a:ea typeface="Calibri"/>
                <a:cs typeface="Calibri"/>
                <a:sym typeface="Calibri"/>
              </a:rPr>
              <a:t>–  </a:t>
            </a:r>
            <a:r>
              <a:rPr lang="es-ES" sz="1800" b="0" i="0" u="none" strike="noStrike" cap="none" dirty="0" smtClean="0">
                <a:solidFill>
                  <a:srgbClr val="898989"/>
                </a:solidFill>
                <a:latin typeface="Calibri"/>
                <a:ea typeface="Calibri"/>
                <a:cs typeface="Calibri"/>
                <a:sym typeface="Calibri"/>
              </a:rPr>
              <a:t>Abril </a:t>
            </a:r>
            <a:r>
              <a:rPr lang="es-ES" sz="1800" b="0" i="0" u="none" strike="noStrike" cap="none" dirty="0" smtClean="0">
                <a:solidFill>
                  <a:srgbClr val="898989"/>
                </a:solidFill>
                <a:latin typeface="Calibri"/>
                <a:ea typeface="Calibri"/>
                <a:cs typeface="Calibri"/>
                <a:sym typeface="Calibri"/>
              </a:rPr>
              <a:t>27, 2023-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39466</TotalTime>
  <Words>8004</Words>
  <Application>Microsoft Office PowerPoint</Application>
  <PresentationFormat>Presentación en pantalla (4:3)</PresentationFormat>
  <Paragraphs>710</Paragraphs>
  <Slides>127</Slides>
  <Notes>127</Notes>
  <HiddenSlides>0</HiddenSlides>
  <MMClips>0</MMClips>
  <ScaleCrop>false</ScaleCrop>
  <HeadingPairs>
    <vt:vector size="4" baseType="variant">
      <vt:variant>
        <vt:lpstr>Tema</vt:lpstr>
      </vt:variant>
      <vt:variant>
        <vt:i4>1</vt:i4>
      </vt:variant>
      <vt:variant>
        <vt:lpstr>Títulos de diapositiva</vt:lpstr>
      </vt:variant>
      <vt:variant>
        <vt:i4>127</vt:i4>
      </vt:variant>
    </vt:vector>
  </HeadingPairs>
  <TitlesOfParts>
    <vt:vector size="128" baseType="lpstr">
      <vt:lpstr>Office Theme</vt:lpstr>
      <vt:lpstr> </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Parashá Ajaré Mot Kedoshim</vt:lpstr>
      <vt:lpstr>Diapositiva 127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378</cp:revision>
  <dcterms:modified xsi:type="dcterms:W3CDTF">2023-04-27T21:15:08Z</dcterms:modified>
</cp:coreProperties>
</file>