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94"/>
  </p:notesMasterIdLst>
  <p:sldIdLst>
    <p:sldId id="256" r:id="rId2"/>
    <p:sldId id="297" r:id="rId3"/>
    <p:sldId id="708" r:id="rId4"/>
    <p:sldId id="874" r:id="rId5"/>
    <p:sldId id="875" r:id="rId6"/>
    <p:sldId id="876" r:id="rId7"/>
    <p:sldId id="877" r:id="rId8"/>
    <p:sldId id="878" r:id="rId9"/>
    <p:sldId id="879" r:id="rId10"/>
    <p:sldId id="880" r:id="rId11"/>
    <p:sldId id="881" r:id="rId12"/>
    <p:sldId id="882" r:id="rId13"/>
    <p:sldId id="883" r:id="rId14"/>
    <p:sldId id="884" r:id="rId15"/>
    <p:sldId id="885" r:id="rId16"/>
    <p:sldId id="886" r:id="rId17"/>
    <p:sldId id="887" r:id="rId18"/>
    <p:sldId id="888" r:id="rId19"/>
    <p:sldId id="889" r:id="rId20"/>
    <p:sldId id="890" r:id="rId21"/>
    <p:sldId id="891" r:id="rId22"/>
    <p:sldId id="892" r:id="rId23"/>
    <p:sldId id="893" r:id="rId24"/>
    <p:sldId id="894" r:id="rId25"/>
    <p:sldId id="895" r:id="rId26"/>
    <p:sldId id="896" r:id="rId27"/>
    <p:sldId id="897" r:id="rId28"/>
    <p:sldId id="898" r:id="rId29"/>
    <p:sldId id="902" r:id="rId30"/>
    <p:sldId id="943" r:id="rId31"/>
    <p:sldId id="944" r:id="rId32"/>
    <p:sldId id="945" r:id="rId33"/>
    <p:sldId id="946" r:id="rId34"/>
    <p:sldId id="947" r:id="rId35"/>
    <p:sldId id="948" r:id="rId36"/>
    <p:sldId id="949" r:id="rId37"/>
    <p:sldId id="950" r:id="rId38"/>
    <p:sldId id="951" r:id="rId39"/>
    <p:sldId id="952" r:id="rId40"/>
    <p:sldId id="953" r:id="rId41"/>
    <p:sldId id="954" r:id="rId42"/>
    <p:sldId id="955" r:id="rId43"/>
    <p:sldId id="956" r:id="rId44"/>
    <p:sldId id="957" r:id="rId45"/>
    <p:sldId id="958" r:id="rId46"/>
    <p:sldId id="959" r:id="rId47"/>
    <p:sldId id="960" r:id="rId48"/>
    <p:sldId id="961" r:id="rId49"/>
    <p:sldId id="962" r:id="rId50"/>
    <p:sldId id="942" r:id="rId51"/>
    <p:sldId id="917" r:id="rId52"/>
    <p:sldId id="918" r:id="rId53"/>
    <p:sldId id="919" r:id="rId54"/>
    <p:sldId id="921" r:id="rId55"/>
    <p:sldId id="922" r:id="rId56"/>
    <p:sldId id="923" r:id="rId57"/>
    <p:sldId id="924" r:id="rId58"/>
    <p:sldId id="925" r:id="rId59"/>
    <p:sldId id="926" r:id="rId60"/>
    <p:sldId id="927" r:id="rId61"/>
    <p:sldId id="928" r:id="rId62"/>
    <p:sldId id="929" r:id="rId63"/>
    <p:sldId id="930" r:id="rId64"/>
    <p:sldId id="931" r:id="rId65"/>
    <p:sldId id="932" r:id="rId66"/>
    <p:sldId id="933" r:id="rId67"/>
    <p:sldId id="934" r:id="rId68"/>
    <p:sldId id="935" r:id="rId69"/>
    <p:sldId id="936" r:id="rId70"/>
    <p:sldId id="937" r:id="rId71"/>
    <p:sldId id="938" r:id="rId72"/>
    <p:sldId id="939" r:id="rId73"/>
    <p:sldId id="940" r:id="rId74"/>
    <p:sldId id="941" r:id="rId75"/>
    <p:sldId id="916" r:id="rId76"/>
    <p:sldId id="903" r:id="rId77"/>
    <p:sldId id="904" r:id="rId78"/>
    <p:sldId id="905" r:id="rId79"/>
    <p:sldId id="906" r:id="rId80"/>
    <p:sldId id="907" r:id="rId81"/>
    <p:sldId id="908" r:id="rId82"/>
    <p:sldId id="909" r:id="rId83"/>
    <p:sldId id="910" r:id="rId84"/>
    <p:sldId id="911" r:id="rId85"/>
    <p:sldId id="912" r:id="rId86"/>
    <p:sldId id="913" r:id="rId87"/>
    <p:sldId id="914" r:id="rId88"/>
    <p:sldId id="915" r:id="rId89"/>
    <p:sldId id="899" r:id="rId90"/>
    <p:sldId id="900" r:id="rId91"/>
    <p:sldId id="901" r:id="rId92"/>
    <p:sldId id="296" r:id="rId9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37" autoAdjust="0"/>
    <p:restoredTop sz="94859" autoAdjust="0"/>
  </p:normalViewPr>
  <p:slideViewPr>
    <p:cSldViewPr snapToGrid="0">
      <p:cViewPr>
        <p:scale>
          <a:sx n="82" d="100"/>
          <a:sy n="82" d="100"/>
        </p:scale>
        <p:origin x="-120" y="276"/>
      </p:cViewPr>
      <p:guideLst>
        <p:guide orient="horz" pos="2160"/>
        <p:guide pos="2880"/>
      </p:guideLst>
    </p:cSldViewPr>
  </p:slideViewPr>
  <p:notesTextViewPr>
    <p:cViewPr>
      <p:scale>
        <a:sx n="100" d="100"/>
        <a:sy n="100" d="100"/>
      </p:scale>
      <p:origin x="0" y="0"/>
    </p:cViewPr>
  </p:notesText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bible.ort.org/webmedia/t1/4728.r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Aliyot/aliyot_bereshit_vayeji.ht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ES" smtClean="0">
                <a:sym typeface="Calibri"/>
              </a:rPr>
              <a:t> </a:t>
            </a:r>
            <a:endParaRPr lang="es-ES" dirty="0"/>
          </a:p>
        </p:txBody>
      </p:sp>
      <p:sp>
        <p:nvSpPr>
          <p:cNvPr id="10" name="9 Subtítulo"/>
          <p:cNvSpPr>
            <a:spLocks noGrp="1"/>
          </p:cNvSpPr>
          <p:nvPr>
            <p:ph type="subTitle" idx="1"/>
          </p:nvPr>
        </p:nvSpPr>
        <p:spPr/>
        <p:txBody>
          <a:bodyPr/>
          <a:lstStyle/>
          <a:p>
            <a:endParaRPr lang="es-CO"/>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Calibri"/>
                <a:ea typeface="Calibri"/>
                <a:cs typeface="Calibri"/>
                <a:sym typeface="Calibri"/>
              </a:rPr>
              <a:t>PARASHA </a:t>
            </a:r>
            <a:r>
              <a:rPr lang="en-US" sz="2400" dirty="0" smtClean="0">
                <a:latin typeface="Calibri"/>
                <a:ea typeface="Calibri"/>
                <a:cs typeface="Calibri"/>
                <a:sym typeface="Calibri"/>
              </a:rPr>
              <a:t>BERESHIT VAYEJI</a:t>
            </a:r>
            <a:endParaRPr dirty="0"/>
          </a:p>
          <a:p>
            <a:pPr marL="0" marR="0" lvl="0" indent="0" algn="ctr" rtl="0">
              <a:lnSpc>
                <a:spcPct val="90000"/>
              </a:lnSpc>
              <a:spcBef>
                <a:spcPts val="0"/>
              </a:spcBef>
              <a:spcAft>
                <a:spcPts val="0"/>
              </a:spcAft>
              <a:buNone/>
            </a:pPr>
            <a:r>
              <a:rPr lang="es-ES" sz="2400" dirty="0" smtClean="0">
                <a:latin typeface="Calibri"/>
                <a:ea typeface="Calibri"/>
                <a:cs typeface="Calibri"/>
                <a:sym typeface="Calibri"/>
              </a:rPr>
              <a:t>“Bendiciendo a nuestras hijas”</a:t>
            </a:r>
            <a:endParaRPr sz="2400" b="0" i="0" u="none" strike="noStrike" cap="none" dirty="0">
              <a:solidFill>
                <a:srgbClr val="000000"/>
              </a:solidFill>
              <a:latin typeface="Calibri"/>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Calibri"/>
                <a:ea typeface="Calibri"/>
                <a:cs typeface="Calibri"/>
                <a:sym typeface="Calibri"/>
              </a:rPr>
              <a:t>Por: Eliyahu BaYonah</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Director Shalom Haverim Org</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724" y="990054"/>
            <a:ext cx="9144724" cy="5225556"/>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dirty="0" smtClean="0"/>
              <a:t>Génesis 47: 28 – 50-26 y 1 Melajim 2:1 al 2:12</a:t>
            </a:r>
          </a:p>
          <a:p>
            <a:r>
              <a:rPr lang="en-US" b="1" dirty="0" smtClean="0">
                <a:hlinkClick r:id="rId3"/>
              </a:rPr>
              <a:t>47:28</a:t>
            </a:r>
            <a:r>
              <a:rPr lang="en-US" b="1" dirty="0" smtClean="0"/>
              <a:t>  </a:t>
            </a:r>
            <a:r>
              <a:rPr lang="en-US" dirty="0" err="1" smtClean="0"/>
              <a:t>Vayeji</a:t>
            </a:r>
            <a:r>
              <a:rPr lang="en-US" dirty="0" smtClean="0"/>
              <a:t> </a:t>
            </a:r>
            <a:r>
              <a:rPr lang="en-US" dirty="0" err="1" smtClean="0"/>
              <a:t>Ya'akov</a:t>
            </a:r>
            <a:r>
              <a:rPr lang="en-US" dirty="0" smtClean="0"/>
              <a:t> </a:t>
            </a:r>
            <a:r>
              <a:rPr lang="en-US" dirty="0" err="1" smtClean="0"/>
              <a:t>be'erets</a:t>
            </a:r>
            <a:r>
              <a:rPr lang="en-US" dirty="0" smtClean="0"/>
              <a:t> </a:t>
            </a:r>
            <a:r>
              <a:rPr lang="en-US" dirty="0" err="1" smtClean="0"/>
              <a:t>Mitsrayim</a:t>
            </a:r>
            <a:r>
              <a:rPr lang="en-US" dirty="0" smtClean="0"/>
              <a:t> </a:t>
            </a:r>
            <a:r>
              <a:rPr lang="en-US" dirty="0" err="1" smtClean="0"/>
              <a:t>shva</a:t>
            </a:r>
            <a:r>
              <a:rPr lang="en-US" dirty="0" smtClean="0"/>
              <a:t> </a:t>
            </a:r>
            <a:r>
              <a:rPr lang="en-US" dirty="0" err="1" smtClean="0"/>
              <a:t>esreh</a:t>
            </a:r>
            <a:r>
              <a:rPr lang="en-US" dirty="0" smtClean="0"/>
              <a:t> </a:t>
            </a:r>
            <a:r>
              <a:rPr lang="en-US" dirty="0" err="1" smtClean="0"/>
              <a:t>shanah</a:t>
            </a:r>
            <a:r>
              <a:rPr lang="en-US" dirty="0" smtClean="0"/>
              <a:t> </a:t>
            </a:r>
            <a:r>
              <a:rPr lang="en-US" dirty="0" err="1" smtClean="0"/>
              <a:t>vayehi</a:t>
            </a:r>
            <a:r>
              <a:rPr lang="en-US" dirty="0" smtClean="0"/>
              <a:t> </a:t>
            </a:r>
            <a:r>
              <a:rPr lang="en-US" dirty="0" err="1" smtClean="0"/>
              <a:t>yemey-Ya'akov</a:t>
            </a:r>
            <a:r>
              <a:rPr lang="en-US" dirty="0" smtClean="0"/>
              <a:t> </a:t>
            </a:r>
            <a:r>
              <a:rPr lang="en-US" dirty="0" err="1" smtClean="0"/>
              <a:t>shney</a:t>
            </a:r>
            <a:r>
              <a:rPr lang="en-US" dirty="0" smtClean="0"/>
              <a:t> </a:t>
            </a:r>
            <a:r>
              <a:rPr lang="en-US" dirty="0" err="1" smtClean="0"/>
              <a:t>jayav</a:t>
            </a:r>
            <a:r>
              <a:rPr lang="en-US" dirty="0" smtClean="0"/>
              <a:t> sheva </a:t>
            </a:r>
            <a:r>
              <a:rPr lang="en-US" dirty="0" err="1" smtClean="0"/>
              <a:t>shanim</a:t>
            </a:r>
            <a:r>
              <a:rPr lang="en-US" dirty="0" smtClean="0"/>
              <a:t> </a:t>
            </a:r>
            <a:r>
              <a:rPr lang="en-US" dirty="0" err="1" smtClean="0"/>
              <a:t>ve'arba'im</a:t>
            </a:r>
            <a:r>
              <a:rPr lang="en-US" dirty="0" smtClean="0"/>
              <a:t> </a:t>
            </a:r>
            <a:r>
              <a:rPr lang="en-US" dirty="0" err="1" smtClean="0"/>
              <a:t>ume'at</a:t>
            </a:r>
            <a:r>
              <a:rPr lang="en-US" dirty="0" smtClean="0"/>
              <a:t> </a:t>
            </a:r>
            <a:r>
              <a:rPr lang="en-US" dirty="0" err="1" smtClean="0"/>
              <a:t>shanah</a:t>
            </a:r>
            <a:r>
              <a:rPr lang="en-US" dirty="0" smtClean="0"/>
              <a:t>.</a:t>
            </a:r>
          </a:p>
          <a:p>
            <a:r>
              <a:rPr lang="en-US" dirty="0" smtClean="0"/>
              <a:t/>
            </a:r>
            <a:br>
              <a:rPr lang="en-US" dirty="0" smtClean="0"/>
            </a:br>
            <a:r>
              <a:rPr lang="en-US" dirty="0" smtClean="0"/>
              <a:t>Y </a:t>
            </a:r>
            <a:r>
              <a:rPr lang="en-US" dirty="0" smtClean="0">
                <a:hlinkClick r:id="rId4"/>
              </a:rPr>
              <a:t>Jacob </a:t>
            </a:r>
            <a:r>
              <a:rPr lang="en-US" dirty="0" err="1" smtClean="0">
                <a:hlinkClick r:id="rId4"/>
              </a:rPr>
              <a:t>vivió</a:t>
            </a:r>
            <a:r>
              <a:rPr lang="en-US" dirty="0" smtClean="0">
                <a:hlinkClick r:id="rId4"/>
              </a:rPr>
              <a:t> </a:t>
            </a:r>
            <a:r>
              <a:rPr lang="en-US" dirty="0" smtClean="0"/>
              <a:t> en la </a:t>
            </a:r>
            <a:r>
              <a:rPr lang="en-US" dirty="0" err="1" smtClean="0"/>
              <a:t>tierra</a:t>
            </a:r>
            <a:r>
              <a:rPr lang="en-US" dirty="0" smtClean="0"/>
              <a:t> de </a:t>
            </a:r>
            <a:r>
              <a:rPr lang="en-US" dirty="0" err="1" smtClean="0"/>
              <a:t>Egipto</a:t>
            </a:r>
            <a:r>
              <a:rPr lang="en-US" dirty="0" smtClean="0"/>
              <a:t> </a:t>
            </a:r>
            <a:r>
              <a:rPr lang="en-US" dirty="0" err="1" smtClean="0"/>
              <a:t>diecisiete</a:t>
            </a:r>
            <a:r>
              <a:rPr lang="en-US" dirty="0" smtClean="0"/>
              <a:t> </a:t>
            </a:r>
            <a:r>
              <a:rPr lang="en-US" dirty="0" err="1" smtClean="0"/>
              <a:t>años</a:t>
            </a:r>
            <a:r>
              <a:rPr lang="en-US" dirty="0" smtClean="0"/>
              <a:t>, y </a:t>
            </a:r>
            <a:r>
              <a:rPr lang="en-US" dirty="0" err="1" smtClean="0"/>
              <a:t>fueron</a:t>
            </a:r>
            <a:r>
              <a:rPr lang="en-US" dirty="0" smtClean="0"/>
              <a:t> los </a:t>
            </a:r>
            <a:r>
              <a:rPr lang="en-US" dirty="0" err="1" smtClean="0"/>
              <a:t>días</a:t>
            </a:r>
            <a:r>
              <a:rPr lang="en-US" dirty="0" smtClean="0"/>
              <a:t> de Jacob, los </a:t>
            </a:r>
            <a:r>
              <a:rPr lang="en-US" dirty="0" err="1" smtClean="0"/>
              <a:t>años</a:t>
            </a:r>
            <a:r>
              <a:rPr lang="en-US" dirty="0" smtClean="0"/>
              <a:t> de </a:t>
            </a:r>
            <a:r>
              <a:rPr lang="en-US" dirty="0" err="1" smtClean="0"/>
              <a:t>su</a:t>
            </a:r>
            <a:r>
              <a:rPr lang="en-US" dirty="0" smtClean="0"/>
              <a:t> </a:t>
            </a:r>
            <a:r>
              <a:rPr lang="en-US" dirty="0" err="1" smtClean="0"/>
              <a:t>vida</a:t>
            </a:r>
            <a:r>
              <a:rPr lang="en-US" dirty="0" smtClean="0"/>
              <a:t>, </a:t>
            </a:r>
            <a:r>
              <a:rPr lang="en-US" dirty="0" err="1" smtClean="0"/>
              <a:t>ciento</a:t>
            </a:r>
            <a:r>
              <a:rPr lang="en-US" dirty="0" smtClean="0"/>
              <a:t> </a:t>
            </a:r>
            <a:r>
              <a:rPr lang="en-US" dirty="0" err="1" smtClean="0"/>
              <a:t>cuarenta</a:t>
            </a:r>
            <a:r>
              <a:rPr lang="en-US" dirty="0" smtClean="0"/>
              <a:t> y </a:t>
            </a:r>
            <a:r>
              <a:rPr lang="en-US" dirty="0" err="1" smtClean="0"/>
              <a:t>siete</a:t>
            </a:r>
            <a:r>
              <a:rPr lang="en-US" dirty="0" smtClean="0"/>
              <a:t> </a:t>
            </a:r>
            <a:r>
              <a:rPr lang="en-US" dirty="0" err="1" smtClean="0"/>
              <a:t>años</a:t>
            </a:r>
            <a:r>
              <a:rPr lang="en-US" dirty="0" smtClean="0"/>
              <a:t>.</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sz="2400" b="1" dirty="0" smtClean="0"/>
              <a:t>Jacob bendice a los hijos de José</a:t>
            </a:r>
            <a:endParaRPr lang="en-US" sz="2400" b="1" dirty="0" smtClean="0"/>
          </a:p>
          <a:p>
            <a:r>
              <a:rPr lang="es-MX" dirty="0" smtClean="0"/>
              <a:t>Jacob y todos sus hijos y sus familias ahora están establecidos en Egipto con José, quien es el segundo hombre más poderoso en el reino del faraón.</a:t>
            </a:r>
            <a:endParaRPr lang="en-US" dirty="0" smtClean="0"/>
          </a:p>
          <a:p>
            <a:r>
              <a:rPr lang="es-MX" dirty="0" smtClean="0"/>
              <a:t> Jacob vivió en Egipto durante 17 años y tenía 147 años. </a:t>
            </a: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Jacob (también llamado Israel) le dijo a José: "Si he encontrado favor en tus ojos, júrame que no me enterrarás en Egipto, sino con mis padres en Canaán".</a:t>
            </a:r>
          </a:p>
          <a:p>
            <a:r>
              <a:rPr lang="es-MX" dirty="0" smtClean="0"/>
              <a:t>José estuvo de acuerdo, luego recibió la noticia de que su padre se estaba muriendo. </a:t>
            </a:r>
          </a:p>
          <a:p>
            <a:r>
              <a:rPr lang="es-MX" dirty="0" smtClean="0"/>
              <a:t>José llevó a sus dos hijos, </a:t>
            </a:r>
            <a:r>
              <a:rPr lang="es-MX" dirty="0" err="1" smtClean="0"/>
              <a:t>Menashe</a:t>
            </a:r>
            <a:r>
              <a:rPr lang="es-MX" dirty="0" smtClean="0"/>
              <a:t> y Efraín, a ver a Jacob. </a:t>
            </a: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Jacob se sentó en la cama y dijo: “Dios, el Todo Suficiente, se me apareció en la tierra de Canaán y me bendijo. </a:t>
            </a:r>
          </a:p>
          <a:p>
            <a:r>
              <a:rPr lang="es-MX" dirty="0" smtClean="0"/>
              <a:t>Dios me dijo: "He aquí, te haré fructífero y te multiplicaré, y te dejaré convertirte en una comunidad de naciones y daré esta tierra a tu descendencia después de ti como una posesión eterna".</a:t>
            </a:r>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Entonces Jacob agregó: “Ahora, tráeme a tus hijos para que los bendiga. </a:t>
            </a:r>
          </a:p>
          <a:p>
            <a:r>
              <a:rPr lang="es-MX" dirty="0" smtClean="0"/>
              <a:t>Tus dos hijos, nacidos antes de que yo viniera a Egipto, me pertenecerán al igual que Rubén y Simeón. </a:t>
            </a:r>
          </a:p>
          <a:p>
            <a:r>
              <a:rPr lang="es-MX" dirty="0" smtClean="0"/>
              <a:t>Pero los niños a quienes engendres después de ellos seguirán siendo tuyos.</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Jacob no podía ver, por lo que José acercó a sus hijos lo suficiente como para que su padre pudiera abrazarlos. </a:t>
            </a:r>
          </a:p>
          <a:p>
            <a:r>
              <a:rPr lang="es-MX" dirty="0" smtClean="0"/>
              <a:t>Jacob le dijo a José: "No había pensado que fuera posible ver tu rostro, y ahora Dios me ha dejado ver incluso tu simiente".</a:t>
            </a:r>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José hizo que sus hijos se arrodillaran ante Jacob. </a:t>
            </a:r>
          </a:p>
          <a:p>
            <a:r>
              <a:rPr lang="es-MX" dirty="0" smtClean="0"/>
              <a:t>Efraín estaba a la izquierda de Jacob y Menashé a la derecha de Jacob. </a:t>
            </a:r>
          </a:p>
          <a:p>
            <a:r>
              <a:rPr lang="es-MX" dirty="0" smtClean="0"/>
              <a:t>Luego, Jacob extendió su mano derecha y la colocó sobre la cabeza de Efraín, aunque era el más joven, y su mano izquierda estaba sobre la cabeza de Menashé. </a:t>
            </a: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Guió sus manos deliberadamente, porque Menashé fue el primogénito.</a:t>
            </a:r>
          </a:p>
          <a:p>
            <a:r>
              <a:rPr lang="es-MX" dirty="0" smtClean="0"/>
              <a:t>Él dijo: "El Dios ante quien mis padres, Abraham e Isaac, se condujeron, el Dios que ha sido mi pastor para mi existencia hasta este día, el ángel que me libró de todo mal, bendiga a los muchachos para que mi nombre y el nombre de mis padres, </a:t>
            </a: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Abraham e Isaac, puede ser llamado en ellos y que se multipliquen como peces en medio de la tierra".</a:t>
            </a:r>
          </a:p>
          <a:p>
            <a:r>
              <a:rPr lang="es-MX" b="1" dirty="0" smtClean="0"/>
              <a:t>Jacob da consejos a sus hijos</a:t>
            </a:r>
            <a:endParaRPr lang="en-US" dirty="0" smtClean="0"/>
          </a:p>
          <a:p>
            <a:r>
              <a:rPr lang="es-MX" dirty="0" smtClean="0"/>
              <a:t>Cuando José vio que su padre colocaba su mano derecha sobre la cabeza de Efraín, la movió a la de Menashé. </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Él dijo: "De ninguna manera padre. Este es el primogénito, coloca tu mano derecha sobre su cabeza.</a:t>
            </a:r>
            <a:endParaRPr lang="en-US" dirty="0" smtClean="0"/>
          </a:p>
          <a:p>
            <a:r>
              <a:rPr lang="es-MX" dirty="0" smtClean="0"/>
              <a:t> Jacob se negó. “Lo sé, hijo mío. Él también se convertirá en una tribu. Él también será grandioso, pero su hermano menor será más grande que él y su simiente completará las naciones". </a:t>
            </a: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Los bendijo ese día diciendo: "Que Dios los haga como Efraín y Menashé". Puso a Efraín antes que Menashé.</a:t>
            </a:r>
          </a:p>
          <a:p>
            <a:r>
              <a:rPr lang="es-MX" dirty="0" smtClean="0"/>
              <a:t>Más tarde, Jacob reunió a sus hijos. “Deseo decirte lo que te sucederá después de días. </a:t>
            </a:r>
          </a:p>
          <a:p>
            <a:r>
              <a:rPr lang="es-MX" dirty="0" smtClean="0"/>
              <a:t>Escucha: </a:t>
            </a:r>
            <a:r>
              <a:rPr lang="es-MX" b="1" dirty="0" smtClean="0"/>
              <a:t>Rubén</a:t>
            </a:r>
            <a:r>
              <a:rPr lang="es-MX" dirty="0" smtClean="0"/>
              <a:t>, eres mi primogénito, mi fuerza y ​​la primera de mis adquisiciones, privilegiado en rango y poder. </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Pero la inestabilidad como el agua en ti no te permite este privilegio, porque has montado el catre de tu padre y lo has profanado.</a:t>
            </a:r>
            <a:endParaRPr lang="en-US" dirty="0" smtClean="0"/>
          </a:p>
          <a:p>
            <a:r>
              <a:rPr lang="es-MX" dirty="0" smtClean="0"/>
              <a:t>“</a:t>
            </a:r>
            <a:r>
              <a:rPr lang="es-MX" b="1" dirty="0" smtClean="0"/>
              <a:t>Shimeón y Levi </a:t>
            </a:r>
            <a:r>
              <a:rPr lang="es-MX" dirty="0" smtClean="0"/>
              <a:t>son hermanos, pero los instrumentos de violencia son los medios para obtener ganancias. </a:t>
            </a:r>
          </a:p>
          <a:p>
            <a:r>
              <a:rPr lang="es-MX" dirty="0" smtClean="0"/>
              <a:t>Mi voluntad no debe entrar en su consejo. </a:t>
            </a: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Una maldición por lo tanto sobre su ira, porque es demasiado cruel. Los dividiré en Jacob y los dispersaré en Israel".</a:t>
            </a:r>
            <a:endParaRPr lang="en-US" dirty="0" smtClean="0"/>
          </a:p>
          <a:p>
            <a:r>
              <a:rPr lang="es-MX" dirty="0" smtClean="0"/>
              <a:t>“</a:t>
            </a:r>
            <a:r>
              <a:rPr lang="es-MX" b="1" dirty="0" smtClean="0"/>
              <a:t>Judá</a:t>
            </a:r>
            <a:r>
              <a:rPr lang="es-MX" dirty="0" smtClean="0"/>
              <a:t>, tú eres el indicado; a ti harán tus hermanos homenaje. </a:t>
            </a:r>
          </a:p>
          <a:p>
            <a:r>
              <a:rPr lang="es-MX" dirty="0" smtClean="0"/>
              <a:t>Judá es como un león. </a:t>
            </a: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El cetro no se apartará de Judá ni la ley que inscribe el lápiz entre sus pies, hasta que venga su brote, aparentemente el último y más débil. </a:t>
            </a:r>
          </a:p>
          <a:p>
            <a:r>
              <a:rPr lang="es-MX" dirty="0" smtClean="0"/>
              <a:t>Entonces será para él, el de la fuerza masculina, que las naciones, embotadas por la edad, caerán.</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a:t>
            </a:r>
            <a:r>
              <a:rPr lang="es-MX" b="1" dirty="0" smtClean="0"/>
              <a:t>Zebulún</a:t>
            </a:r>
            <a:r>
              <a:rPr lang="es-MX" dirty="0" smtClean="0"/>
              <a:t> morará en una bahía de mares. </a:t>
            </a:r>
          </a:p>
          <a:p>
            <a:r>
              <a:rPr lang="es-MX" dirty="0" smtClean="0"/>
              <a:t>Se convertirá en un puerto para barcos.</a:t>
            </a:r>
            <a:endParaRPr lang="en-US" dirty="0" smtClean="0"/>
          </a:p>
          <a:p>
            <a:r>
              <a:rPr lang="es-MX" dirty="0" smtClean="0"/>
              <a:t> </a:t>
            </a:r>
            <a:endParaRPr lang="en-US" dirty="0" smtClean="0"/>
          </a:p>
          <a:p>
            <a:r>
              <a:rPr lang="es-MX" dirty="0" smtClean="0"/>
              <a:t>“</a:t>
            </a:r>
            <a:r>
              <a:rPr lang="es-MX" b="1" dirty="0" smtClean="0"/>
              <a:t>Yisakar</a:t>
            </a:r>
            <a:r>
              <a:rPr lang="es-MX" dirty="0" smtClean="0"/>
              <a:t>, una bestia ágil de carga, descansa entre las filas de los recipientes domésticos. Él ha dado para rendir homenaje al labrador del suelo”.</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a:t>
            </a:r>
            <a:r>
              <a:rPr lang="es-MX" b="1" dirty="0" smtClean="0"/>
              <a:t>Dan</a:t>
            </a:r>
            <a:r>
              <a:rPr lang="es-MX" dirty="0" smtClean="0"/>
              <a:t> defenderá los derechos de su pueblo como solo una de las tribus de Israel puede hacerlo. </a:t>
            </a:r>
          </a:p>
          <a:p>
            <a:r>
              <a:rPr lang="es-MX" dirty="0" smtClean="0"/>
              <a:t>Dan se convertirá en una serpiente en la carretera, que muerde el talón del cargador para que el jinete se caiga hacia atrás".</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a:t>
            </a:r>
            <a:r>
              <a:rPr lang="es-MX" b="1" dirty="0" smtClean="0"/>
              <a:t>Gad</a:t>
            </a:r>
            <a:r>
              <a:rPr lang="es-MX" dirty="0" smtClean="0"/>
              <a:t>, muchas tropas entrarán en él como una cuña, pero él conducirá como una cuña en su talón. </a:t>
            </a:r>
          </a:p>
          <a:p>
            <a:r>
              <a:rPr lang="es-MX" dirty="0" smtClean="0"/>
              <a:t>A través de </a:t>
            </a:r>
            <a:r>
              <a:rPr lang="es-MX" b="1" dirty="0" smtClean="0"/>
              <a:t>Asher</a:t>
            </a:r>
            <a:r>
              <a:rPr lang="es-MX" dirty="0" smtClean="0"/>
              <a:t> su comida se enriquecerá y producirá delicias reales.</a:t>
            </a:r>
            <a:endParaRPr lang="en-US" dirty="0" smtClean="0"/>
          </a:p>
          <a:p>
            <a:r>
              <a:rPr lang="es-MX" dirty="0" smtClean="0"/>
              <a:t> "</a:t>
            </a:r>
            <a:r>
              <a:rPr lang="es-MX" b="1" dirty="0" smtClean="0"/>
              <a:t>Neftalí</a:t>
            </a:r>
            <a:r>
              <a:rPr lang="es-MX" dirty="0" smtClean="0"/>
              <a:t>, un mensajero parecido a una gacela, pronuncia discursos elocuentes".</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a:t>
            </a:r>
            <a:r>
              <a:rPr lang="es-MX" b="1" dirty="0" smtClean="0"/>
              <a:t>José</a:t>
            </a:r>
            <a:r>
              <a:rPr lang="es-MX" dirty="0" smtClean="0"/>
              <a:t> era un hijo noble y sobresaliente. Cuando acumularon un amargo abuso sobre él, él permaneció sereno, ya bendecido por Dios. </a:t>
            </a:r>
          </a:p>
          <a:p>
            <a:r>
              <a:rPr lang="es-MX" dirty="0" smtClean="0"/>
              <a:t>Permanecerás con el Todo-Suficiente que continuará bendiciéndote”.</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a:t>
            </a:r>
            <a:r>
              <a:rPr lang="es-MX" b="1" dirty="0" smtClean="0"/>
              <a:t>Benjamín</a:t>
            </a:r>
            <a:r>
              <a:rPr lang="es-MX" dirty="0" smtClean="0"/>
              <a:t> hará pedazos al lobo. </a:t>
            </a:r>
          </a:p>
          <a:p>
            <a:r>
              <a:rPr lang="es-MX" dirty="0" smtClean="0"/>
              <a:t>Comerá una porción por la mañana, pero por la tarde la dividirá como botín”.</a:t>
            </a:r>
            <a:endParaRPr lang="en-US" dirty="0" smtClean="0"/>
          </a:p>
          <a:p>
            <a:r>
              <a:rPr lang="es-MX" dirty="0" smtClean="0"/>
              <a:t>Estas son las 12 tribus de Israel. </a:t>
            </a:r>
          </a:p>
          <a:p>
            <a:r>
              <a:rPr lang="es-MX" dirty="0" smtClean="0"/>
              <a:t>Después de bendecirlos, Jacob les ordenó enterrarlo en la Cueva de Majpelá en la tierra de Canaán, donde fueron enterrados Abraham y Sara, Isaac y Rebeca y Lea. </a:t>
            </a: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Jacob muere y se reúne con su pueblo.</a:t>
            </a:r>
          </a:p>
          <a:p>
            <a:r>
              <a:rPr lang="es-MX" dirty="0" smtClean="0"/>
              <a:t>José ordenó a sus sirvientes y médicos que embalsamaran a su padre. </a:t>
            </a:r>
          </a:p>
          <a:p>
            <a:r>
              <a:rPr lang="es-MX" dirty="0" smtClean="0"/>
              <a:t>Tomó 40 días para embalsamar. Los egipcios lloraron durante 70 días. </a:t>
            </a:r>
          </a:p>
          <a:p>
            <a:r>
              <a:rPr lang="es-MX" dirty="0" smtClean="0"/>
              <a:t>Luego, con el permiso del faraón, José fue con todos sus sirvientes y ancianos a enterrar a su padre. </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Cuando llegaron a Goren ha Ata’ad más allá del Jordán, tuvieron un lamento muy grande e impresionante con un período de luto de siete días. </a:t>
            </a:r>
          </a:p>
          <a:p>
            <a:r>
              <a:rPr lang="es-MX" dirty="0" smtClean="0"/>
              <a:t>Entonces los hijos enterraron a Jacob como él lo solicitó.</a:t>
            </a:r>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Con Jacob enterrado, a los hermanos les preocupaba que José pudiera guardar rencor contra ellos y castigarlos por el mal hecho antes. </a:t>
            </a:r>
          </a:p>
          <a:p>
            <a:r>
              <a:rPr lang="es-MX" dirty="0" smtClean="0"/>
              <a:t>Entonces le dijeron a José: "Nuestro padre dijo que perdonaras los crímenes de tus hermanos".</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Los hermanos se inclinaron y dijeron: "Aquí estamos tus esclavos".</a:t>
            </a:r>
            <a:endParaRPr lang="en-US" dirty="0" smtClean="0"/>
          </a:p>
          <a:p>
            <a:r>
              <a:rPr lang="es-MX" dirty="0" smtClean="0"/>
              <a:t>Pero José les dijo: “No tengan miedo. Porque estoy yo en el lugar de Dios? Incluso si quisisteis hacer el mal, Dios lo hizo para bien, para lograr lo que está actualmente, para mantener viva a una nación numerosa. </a:t>
            </a:r>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Y ahora, no tengas miedo. </a:t>
            </a:r>
          </a:p>
          <a:p>
            <a:r>
              <a:rPr lang="es-MX" dirty="0" smtClean="0"/>
              <a:t>Te proveeré a ti y a tus hijos”. </a:t>
            </a:r>
          </a:p>
          <a:p>
            <a:r>
              <a:rPr lang="es-MX" dirty="0" smtClean="0"/>
              <a:t>Los consoló y les habló a sus corazones.</a:t>
            </a:r>
            <a:endParaRPr lang="en-US" dirty="0" smtClean="0"/>
          </a:p>
          <a:p>
            <a:r>
              <a:rPr lang="es-MX" dirty="0" smtClean="0"/>
              <a:t>Luego, José vivió en Egipto con sus hermanos y vio la tercera generación de Efraín y Menashé. </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José dijo a sus hermanos: "Me estoy muriendo. </a:t>
            </a:r>
          </a:p>
          <a:p>
            <a:r>
              <a:rPr lang="es-MX" dirty="0" smtClean="0"/>
              <a:t>Y Dios seguramente te recordará de nuevo algún día y te llevará de esta tierra a la tierra que Dios juró a Abraham, Isaac y Jacob".</a:t>
            </a:r>
            <a:endParaRPr lang="en-US" dirty="0" smtClean="0"/>
          </a:p>
          <a:p>
            <a:r>
              <a:rPr lang="es-MX" dirty="0" smtClean="0"/>
              <a:t>Entonces José hizo que los hermanos juraran:</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dirty="0" smtClean="0"/>
              <a:t>"Si Dios te recuerda de nuevo algún día, entonces sacarás mis huesos de este lugar". </a:t>
            </a:r>
          </a:p>
          <a:p>
            <a:r>
              <a:rPr lang="es-MX" dirty="0" smtClean="0"/>
              <a:t>José murió a los ciento diez años y lo embalsamaron. </a:t>
            </a:r>
          </a:p>
          <a:p>
            <a:r>
              <a:rPr lang="es-MX" dirty="0" smtClean="0"/>
              <a:t>Luego lo colocaron en un ataúd en Egipto de acuerdo con su deseo.</a:t>
            </a:r>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b="1" dirty="0" smtClean="0">
                <a:solidFill>
                  <a:srgbClr val="FF0000"/>
                </a:solidFill>
              </a:rPr>
              <a:t>Bendiciendo a nuestras hijas</a:t>
            </a:r>
          </a:p>
          <a:p>
            <a:r>
              <a:rPr lang="es-ES" sz="2000" b="1" dirty="0" smtClean="0"/>
              <a:t>Comentarios de R. Laura </a:t>
            </a:r>
            <a:r>
              <a:rPr lang="es-ES" sz="2000" b="1" dirty="0" err="1" smtClean="0"/>
              <a:t>Geller</a:t>
            </a:r>
            <a:endParaRPr lang="es-ES" sz="2000" b="1" dirty="0" smtClean="0"/>
          </a:p>
          <a:p>
            <a:r>
              <a:rPr lang="es-ES" sz="2800" b="1" i="1" dirty="0" smtClean="0"/>
              <a:t>¿Por qué Jacob no bendijo a sus hijas antes de morir?</a:t>
            </a:r>
          </a:p>
          <a:p>
            <a:r>
              <a:rPr lang="es-ES" sz="2800" dirty="0" smtClean="0"/>
              <a:t>Vayejí habla de bendiciones, de un abuelo que bendice a sus nietos, de un padre que bendice a sus hijos. Imagine la escena al final de la porción de la Torá: Jacob, cuyo nombre ha sido cambiado a Israel, llama a sus 12 hijos a su lecho de muerte y bendice a cada uno de ellos. </a:t>
            </a: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Pero su verdadera preocupación, según nuestros rabinos, es que sus hijos abandonen a su Dios después de que él haya muerto.</a:t>
            </a:r>
          </a:p>
          <a:p>
            <a:r>
              <a:rPr lang="es-ES" dirty="0" smtClean="0"/>
              <a:t>En el Midrash, sus hijos responden a este miedo tácito con palabras que nos son familiares: “Shema Yisrael (¡Escucha, [papá, cuyo nombre es] Israel!): Hashem es nuestro Dios, solo Hashem”. </a:t>
            </a: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Al escuchar esto, el patriarca moribundo suspira en silencio: "¡Baruj shem </a:t>
            </a:r>
            <a:r>
              <a:rPr lang="es-ES" dirty="0" err="1" smtClean="0"/>
              <a:t>k'vod</a:t>
            </a:r>
            <a:r>
              <a:rPr lang="es-ES" dirty="0" smtClean="0"/>
              <a:t> </a:t>
            </a:r>
            <a:r>
              <a:rPr lang="es-ES" dirty="0" err="1" smtClean="0"/>
              <a:t>maljuto</a:t>
            </a:r>
            <a:r>
              <a:rPr lang="es-ES" dirty="0" smtClean="0"/>
              <a:t> </a:t>
            </a:r>
            <a:r>
              <a:rPr lang="es-ES" dirty="0" err="1" smtClean="0"/>
              <a:t>I'olam</a:t>
            </a:r>
            <a:r>
              <a:rPr lang="es-ES" dirty="0" smtClean="0"/>
              <a:t> </a:t>
            </a:r>
            <a:r>
              <a:rPr lang="es-ES" dirty="0" err="1" smtClean="0"/>
              <a:t>va'ed</a:t>
            </a:r>
            <a:r>
              <a:rPr lang="es-ES" dirty="0" smtClean="0"/>
              <a:t> (Bendito sea el glorioso Nombre cuyo reino es por los siglos de los siglos)!" (Midrash Bereshit </a:t>
            </a:r>
            <a:r>
              <a:rPr lang="es-ES" dirty="0" err="1" smtClean="0"/>
              <a:t>Rabáh</a:t>
            </a:r>
            <a:r>
              <a:rPr lang="es-ES" dirty="0" smtClean="0"/>
              <a:t> 98-4). </a:t>
            </a:r>
          </a:p>
          <a:p>
            <a:r>
              <a:rPr lang="es-ES" dirty="0" smtClean="0"/>
              <a:t>Esta escena de despedida no puede dejar de conmovernos. </a:t>
            </a: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Pero también es confuso. </a:t>
            </a:r>
          </a:p>
          <a:p>
            <a:r>
              <a:rPr lang="es-ES" dirty="0" smtClean="0"/>
              <a:t>Jacob también tiene hijas, y la que se llama Dina ya no está en la historia. </a:t>
            </a:r>
          </a:p>
          <a:p>
            <a:r>
              <a:rPr lang="es-ES" dirty="0" smtClean="0"/>
              <a:t>¿No es ella digna de bendición?</a:t>
            </a:r>
          </a:p>
          <a:p>
            <a:r>
              <a:rPr lang="es-ES" b="1" dirty="0" smtClean="0"/>
              <a:t>Una omisión </a:t>
            </a:r>
            <a:r>
              <a:rPr lang="es-ES" dirty="0" smtClean="0"/>
              <a:t>-La cuestión de bendecir a nuestras hijas surge por vía de omisión. Jacob y el resto de su familia se han reunido con José después de muchos años (Génesis 46). </a:t>
            </a: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¡El amado niño José, a quien Jacob pensó que estaba muerto, no solo está todavía vivo, sino que es un padre, con hijos propios!</a:t>
            </a:r>
          </a:p>
          <a:p>
            <a:r>
              <a:rPr lang="es-ES" dirty="0" smtClean="0"/>
              <a:t>Ahora, frente a la muerte, Jacob dice: “¡Nunca pensé que volvería a ver tu rostro, y mira, Dios me ha permitido ver el rostro de tus hijos!”. (48:8-12). </a:t>
            </a: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sz="3000" dirty="0" smtClean="0"/>
              <a:t>José acerca a sus hijos a su padre, con Manasés (a menudo escrito Menashé), el mayor, primero. </a:t>
            </a:r>
          </a:p>
          <a:p>
            <a:r>
              <a:rPr lang="es-ES" sz="3000" dirty="0" smtClean="0"/>
              <a:t>Jacob se cruza de brazos, poniendo su mano derecha sobre la cabeza de Efraín y la izquierda sobre la de Manasés. </a:t>
            </a:r>
          </a:p>
          <a:p>
            <a:r>
              <a:rPr lang="es-ES" sz="3000" dirty="0" smtClean="0"/>
              <a:t>José interviene: “¡Así no, Padre! Este es mi primogénito; pon tu mano derecha sobre su cabeza.” </a:t>
            </a: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Pero Jacob quiere poner a Efraín por delante de Manasés. </a:t>
            </a:r>
          </a:p>
          <a:p>
            <a:r>
              <a:rPr lang="es-ES" dirty="0" smtClean="0"/>
              <a:t>Entonces Jacob los bendice a ambos junto con estas palabras: “En ti darán su bendición los hijos de Israel, diciendo: “Que Dios te haga como Efraín y Manasés” (48:18-20).</a:t>
            </a:r>
          </a:p>
          <a:p>
            <a:r>
              <a:rPr lang="es-ES" dirty="0" smtClean="0"/>
              <a:t>¿Por qué Jacob bendice primero a su nieto menor? </a:t>
            </a: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Es difícil imaginar esta bendición sin recordar el momento anterior cuando el mismo Jacob robó la bendición que su padre Isaac tenía para su hermano mayor Esaú. </a:t>
            </a:r>
          </a:p>
          <a:p>
            <a:r>
              <a:rPr lang="es-ES" dirty="0" smtClean="0"/>
              <a:t>Al bendecir a sus nietos, ¿Jacob está reparando su propia historia, haciendo intencionalmente lo que Isaac hizo por accidente? </a:t>
            </a: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¿Está Jacob afirmando a través de su acto de bendición que el orden de nacimiento ya no determina el destino de uno, y que la bendición es un acto de voluntad en lugar de un accidente del azar?</a:t>
            </a:r>
          </a:p>
          <a:p>
            <a:r>
              <a:rPr lang="es-ES" dirty="0" smtClean="0"/>
              <a:t>La historia plantea otras preguntas. </a:t>
            </a: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La bendición de Jacob a sus nietos se ha convertido a lo largo de los siglos en la bendición otorgada regularmente a los muchachos; pero ¿qué hay en Efraín y Manasés que merece que bendigamos a nuestros hijos en su nombre? </a:t>
            </a:r>
          </a:p>
          <a:p>
            <a:r>
              <a:rPr lang="es-ES" dirty="0" smtClean="0"/>
              <a:t>¿Y nuestras hijas?</a:t>
            </a: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No sabemos mucho sobre estos dos jóvenes. </a:t>
            </a:r>
          </a:p>
          <a:p>
            <a:r>
              <a:rPr lang="es-ES" dirty="0" smtClean="0"/>
              <a:t>Los encontramos primero cuando nacen (Génesis 41:51-53), y los volvemos a encontrar en este momento de bendición. </a:t>
            </a:r>
          </a:p>
          <a:p>
            <a:r>
              <a:rPr lang="es-ES" dirty="0" smtClean="0"/>
              <a:t>Son hijos de una madre egipcia y un padre que es uno de los hombres más poderosos de Egipto. </a:t>
            </a: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Son niños nacidos en la diáspora, no sólo egipcios sino también israelitas, niños que viven en dos mundos.</a:t>
            </a:r>
          </a:p>
          <a:p>
            <a:r>
              <a:rPr lang="es-ES" dirty="0" smtClean="0"/>
              <a:t>Entonces, ¿por qué bendecimos a nuestros hijos en su nombre? ¿Será porque, como tantos judíos a lo largo de nuestra historia, crecieron en la diáspora y siguieron siendo judíos? </a:t>
            </a: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¿Podría ser porque imaginamos que siguieron los pasos de su padre, siendo parte de la cultura y la política egipcias, y aún así conectados con su abuelo, parte de la comunidad de Israel?</a:t>
            </a:r>
          </a:p>
          <a:p>
            <a:r>
              <a:rPr lang="es-ES" dirty="0" smtClean="0"/>
              <a:t>O tal vez invocamos a Efraín y Manasés porque estos son los dos primeros hermanos en la Biblia que no pelean. </a:t>
            </a: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Con Efraín y Manasés, finalmente llega a su fin la patología familiar que se desarrolla en el libro del Génesis, en el que los hermanos luchan entre sí. </a:t>
            </a:r>
          </a:p>
          <a:p>
            <a:r>
              <a:rPr lang="es-ES" dirty="0" smtClean="0"/>
              <a:t>Nos enseñan que no tenemos que luchar por las bendiciones: hay suficientes para todos.</a:t>
            </a: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sz="3000" dirty="0" smtClean="0"/>
              <a:t>En la Edad Media, la bendición habitual de los niños tenía lugar antes de </a:t>
            </a:r>
            <a:r>
              <a:rPr lang="es-ES" sz="3000" b="1" i="1" dirty="0" smtClean="0"/>
              <a:t>Kol </a:t>
            </a:r>
            <a:r>
              <a:rPr lang="es-ES" sz="3000" b="1" i="1" dirty="0" err="1" smtClean="0"/>
              <a:t>Nidre</a:t>
            </a:r>
            <a:r>
              <a:rPr lang="es-ES" sz="3000" b="1" i="1" dirty="0" smtClean="0"/>
              <a:t> </a:t>
            </a:r>
            <a:r>
              <a:rPr lang="es-ES" sz="3000" dirty="0" smtClean="0"/>
              <a:t>(</a:t>
            </a:r>
            <a:r>
              <a:rPr lang="es-ES" sz="3000" dirty="0" err="1" smtClean="0"/>
              <a:t>erev</a:t>
            </a:r>
            <a:r>
              <a:rPr lang="es-ES" sz="3000" dirty="0" smtClean="0"/>
              <a:t> Yom </a:t>
            </a:r>
            <a:r>
              <a:rPr lang="es-ES" sz="3000" dirty="0" err="1" smtClean="0"/>
              <a:t>Kippur</a:t>
            </a:r>
            <a:r>
              <a:rPr lang="es-ES" sz="3000" dirty="0" smtClean="0"/>
              <a:t>), el momento en que somos más conscientes de nuestra mortalidad, un momento que recuerda a las bendiciones de Jacob en el lecho de muerte. </a:t>
            </a:r>
          </a:p>
          <a:p>
            <a:r>
              <a:rPr lang="es-ES" sz="3000" dirty="0" smtClean="0"/>
              <a:t>En los últimos siglos, la tradición se expandió para incluir la bendición de los niños cada noche de Shabat y en la noche de los días festivos. </a:t>
            </a: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Mientras que seguimos bendiciendo a los hijos por referencia a Efraín y Manasés (“Que Dios te haga como Efraín y Manasés”), la tradición para nuestras hijas es diferente; los bendecimos con estas palabras: “Que Dios te haga como Sara, Rebeca, Raquel y Lea”.</a:t>
            </a:r>
          </a:p>
          <a:p>
            <a:r>
              <a:rPr lang="es-ES" b="1" dirty="0" smtClean="0"/>
              <a:t>Una Bendición Diferente </a:t>
            </a:r>
            <a:r>
              <a:rPr lang="es-ES" dirty="0" smtClean="0"/>
              <a:t>¿Por qué las bendiciones son tan diferentes? </a:t>
            </a: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sz="3000" dirty="0" smtClean="0"/>
              <a:t>El rabino Richard Levy sugiere la siguiente razón contemporánea para interpretar la diferencia: Así como Efraín y Manasés recibieron su mérito no a través de actos propios, sino solo porque estaban vivos y eran descendientes de Jacob (como todos nosotros), los niños judíos no necesitan sentir que el amor de sus padres depende de sus logros; son amados solo porque son niños.</a:t>
            </a: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dirty="0" smtClean="0"/>
              <a:t>Sin embargo, para las niñas judías, que pueden sentirse inclinadas por los prejuicios de la sociedad a pensar que, por ser niñas, no necesitan fijar sus miras muy alto, la bendición las eleva a los modelos más altos: que Dios las haga como las mujeres más grandes que la Torá conoce. — Sara, Rebeca, Raquel y Lea. </a:t>
            </a:r>
            <a:r>
              <a:rPr lang="es-ES" sz="1600" dirty="0" smtClean="0"/>
              <a:t>(“Parashat </a:t>
            </a:r>
            <a:r>
              <a:rPr lang="es-ES" sz="1600" dirty="0" err="1" smtClean="0"/>
              <a:t>Vayehi</a:t>
            </a:r>
            <a:r>
              <a:rPr lang="es-ES" sz="1600" dirty="0" smtClean="0"/>
              <a:t>”, en </a:t>
            </a:r>
            <a:r>
              <a:rPr lang="es-ES" sz="1600" dirty="0" err="1" smtClean="0"/>
              <a:t>Learn</a:t>
            </a:r>
            <a:r>
              <a:rPr lang="es-ES" sz="1600" dirty="0" smtClean="0"/>
              <a:t> </a:t>
            </a:r>
            <a:r>
              <a:rPr lang="es-ES" sz="1600" dirty="0" err="1" smtClean="0"/>
              <a:t>Torah</a:t>
            </a:r>
            <a:r>
              <a:rPr lang="es-ES" sz="1600" dirty="0" smtClean="0"/>
              <a:t> </a:t>
            </a:r>
            <a:r>
              <a:rPr lang="es-ES" sz="1600" dirty="0" err="1" smtClean="0"/>
              <a:t>With</a:t>
            </a:r>
            <a:r>
              <a:rPr lang="es-ES" sz="1600" dirty="0" smtClean="0"/>
              <a:t>…, 1996, Vol. 2, No. 12)</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sz="3000" dirty="0" smtClean="0"/>
              <a:t>A medida que las costumbres de nuestra comunidad continúan evolucionando, uno podría afirmar que ahora esperamos que tanto nuestras hijas como nuestros hijos pongan sus miras en alto.</a:t>
            </a:r>
          </a:p>
          <a:p>
            <a:r>
              <a:rPr lang="es-ES" sz="3000" dirty="0" smtClean="0"/>
              <a:t>También esperamos crear un entorno en el que tanto las hijas como los hijos se sientan valorados simplemente porque están vivos y son nuestros hijos. </a:t>
            </a: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sz="3000" dirty="0" smtClean="0"/>
              <a:t>Así que tal vez haya otra forma de interpretar estas bendiciones, una que dé cuenta de los cambios que valoramos en nuestro mundo contemporáneo. </a:t>
            </a:r>
            <a:br>
              <a:rPr lang="es-ES" sz="3000" dirty="0" smtClean="0"/>
            </a:br>
            <a:r>
              <a:rPr lang="es-ES" sz="3000" dirty="0" smtClean="0"/>
              <a:t> Tal vez podamos entender la bendición de Jacob a sus nietos de esta manera: “Efraín, que Dios te ayude a ser lo mejor que Efraín pueda ser; ¡Manasés, que Dios te ayude a convertirte en lo mejor que Manasés puede ser!” </a:t>
            </a: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Bendiciendo a nuestras hijas</a:t>
            </a:r>
          </a:p>
          <a:p>
            <a:r>
              <a:rPr lang="es-ES" sz="3100" dirty="0" smtClean="0"/>
              <a:t>Tal vez deberíamos completar los nombres de nuestros propios hijos mientras los bendecimos. Entonces le diría a mi hija: “¡Sharon, o Jana que seas completamente Sharon o Jana!” Y a mi hijo le diría: “¡Aryeh, que seas plenamente Aryeh!” O, en palabras de la poeta judía moderna Marcia Falk: “Sé quien eres… y que seas bendecido en todo lo que eres” </a:t>
            </a:r>
            <a:r>
              <a:rPr lang="es-ES" sz="2000" dirty="0" smtClean="0"/>
              <a:t>(The </a:t>
            </a:r>
            <a:r>
              <a:rPr lang="es-ES" sz="2000" dirty="0" err="1" smtClean="0"/>
              <a:t>Book</a:t>
            </a:r>
            <a:r>
              <a:rPr lang="es-ES" sz="2000" dirty="0" smtClean="0"/>
              <a:t> of </a:t>
            </a:r>
            <a:r>
              <a:rPr lang="es-ES" sz="2000" dirty="0" err="1" smtClean="0"/>
              <a:t>Blessings</a:t>
            </a:r>
            <a:r>
              <a:rPr lang="es-ES" sz="2000" dirty="0" smtClean="0"/>
              <a:t>, 1996).</a:t>
            </a:r>
            <a:endParaRPr lang="es-ES" sz="3100" dirty="0" smtClean="0"/>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dirty="0" smtClean="0">
                <a:solidFill>
                  <a:srgbClr val="FF0000"/>
                </a:solidFill>
              </a:rPr>
              <a:t>Disculpas y Catarsis</a:t>
            </a:r>
          </a:p>
          <a:p>
            <a:r>
              <a:rPr lang="es-ES" sz="2000" b="1" dirty="0" smtClean="0"/>
              <a:t>Comentarios del Rabino </a:t>
            </a:r>
            <a:r>
              <a:rPr lang="es-ES" sz="2000" b="1" dirty="0" err="1" smtClean="0"/>
              <a:t>Moshe</a:t>
            </a:r>
            <a:r>
              <a:rPr lang="es-ES" sz="2000" b="1" dirty="0" smtClean="0"/>
              <a:t> </a:t>
            </a:r>
            <a:r>
              <a:rPr lang="es-ES" sz="2000" b="1" dirty="0" err="1" smtClean="0"/>
              <a:t>Taragin</a:t>
            </a:r>
            <a:endParaRPr lang="es-ES" sz="2000" b="1" dirty="0" smtClean="0"/>
          </a:p>
          <a:p>
            <a:r>
              <a:rPr lang="es-ES" sz="2800" dirty="0" smtClean="0"/>
              <a:t>Uno de los rasgos más importantes y subestimados del liderazgo es la amabilidad. </a:t>
            </a:r>
          </a:p>
          <a:p>
            <a:r>
              <a:rPr lang="es-ES" sz="2800" dirty="0" smtClean="0"/>
              <a:t>Las personas bondadosas han sido humilladas por la vida y comprenden la vulnerabilidad del espíritu humano. </a:t>
            </a:r>
          </a:p>
          <a:p>
            <a:r>
              <a:rPr lang="es-ES" sz="2800" dirty="0" smtClean="0"/>
              <a:t>Como la vida ha expuesto sus propias debilidades, las personas amables son más bondadosas y consideradas con los demás. </a:t>
            </a: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No juzgan, sino que aceptan. </a:t>
            </a:r>
          </a:p>
          <a:p>
            <a:r>
              <a:rPr lang="es-ES" dirty="0" smtClean="0"/>
              <a:t>Comparten su espíritu libremente con los necesitados. </a:t>
            </a:r>
          </a:p>
          <a:p>
            <a:r>
              <a:rPr lang="es-ES" dirty="0" smtClean="0"/>
              <a:t>Esta generosidad de espíritu les permite perdonar fácilmente. </a:t>
            </a:r>
          </a:p>
          <a:p>
            <a:r>
              <a:rPr lang="es-ES" dirty="0" smtClean="0"/>
              <a:t>El indicador más fuerte de bondad es el perdón hacia los demás.</a:t>
            </a: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Esperaríamos gentileza de Yosef. </a:t>
            </a:r>
          </a:p>
          <a:p>
            <a:r>
              <a:rPr lang="es-ES" dirty="0" smtClean="0"/>
              <a:t>La vida lo ha humillado constantemente y, en esta etapa, aprecia lo frágil que puede ser la experiencia humana. </a:t>
            </a:r>
          </a:p>
          <a:p>
            <a:r>
              <a:rPr lang="es-ES" dirty="0" smtClean="0"/>
              <a:t>Esperando esta gentileza, asumimos que Yosef aceptaría amablemente las disculpas de su hermano. </a:t>
            </a: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Los hermanos están tan aterrorizados por una posible represalia que incluso mienten sobre los deseos de su padre fallecido. </a:t>
            </a:r>
          </a:p>
          <a:p>
            <a:r>
              <a:rPr lang="es-ES" dirty="0" smtClean="0"/>
              <a:t>Poniendo palabras en la boca de Ya'akov, afirman que su padre había instruido a Yosef contra cualquier posible venganza. </a:t>
            </a:r>
          </a:p>
          <a:p>
            <a:r>
              <a:rPr lang="es-ES" dirty="0" smtClean="0"/>
              <a:t>Presumiblemente, Yosef detecta fácilmente esta mentira transparente; </a:t>
            </a: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sz="2770" dirty="0" smtClean="0"/>
              <a:t>Si Ya'akov hubiera interferido realmente en esta complicada situación, habría hablado directamente con Yosef. </a:t>
            </a:r>
          </a:p>
          <a:p>
            <a:r>
              <a:rPr lang="es-ES" sz="2770" dirty="0" smtClean="0"/>
              <a:t>Este débil intento de mentir simplemente demuestra cuán desesperados están los ansiosos hermanos.</a:t>
            </a:r>
          </a:p>
          <a:p>
            <a:r>
              <a:rPr lang="es-ES" sz="2770" dirty="0" smtClean="0"/>
              <a:t>Aquí está la gran oportunidad de Yosef de elevarse por encima de la mezquindad y la venganza y perdonar amablemente a sus hermanos y abrazarlos. </a:t>
            </a: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Yosef tiene todo para ganar y nada que perder. </a:t>
            </a:r>
          </a:p>
          <a:p>
            <a:r>
              <a:rPr lang="es-ES" dirty="0" smtClean="0"/>
              <a:t>El mundo entero llama a su capricho. </a:t>
            </a:r>
          </a:p>
          <a:p>
            <a:r>
              <a:rPr lang="es-ES" dirty="0" smtClean="0"/>
              <a:t>Su posición en Egipto es segura. </a:t>
            </a:r>
          </a:p>
          <a:p>
            <a:r>
              <a:rPr lang="es-ES" dirty="0" smtClean="0"/>
              <a:t>Claramente es el nuevo patriarca de la familia. </a:t>
            </a:r>
          </a:p>
          <a:p>
            <a:r>
              <a:rPr lang="es-ES" dirty="0" smtClean="0"/>
              <a:t>Esta debería ser una decisión fácil.</a:t>
            </a: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sz="2900" dirty="0" smtClean="0"/>
              <a:t>Si prestamos la debida atención al relato, Yosef no abraza cálidamente a sus hermanos, ni acepta cortésmente sus disculpas. </a:t>
            </a:r>
          </a:p>
          <a:p>
            <a:r>
              <a:rPr lang="es-ES" sz="2900" dirty="0" smtClean="0"/>
              <a:t>Inicialmente, responde de una manera que es en parte tranquilizadora y en parte amenazante: "¿Estoy en el lugar de Di-s?". </a:t>
            </a:r>
          </a:p>
          <a:p>
            <a:r>
              <a:rPr lang="es-ES" sz="2900" dirty="0" smtClean="0"/>
              <a:t>Por un lado, esta frase implica que él no "tomará el asunto en sus propias manos" y no desempeñará el papel de Di-s. </a:t>
            </a: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Esto ciertamente consuela a sus hermanos. Sin embargo, esta frase también implica que Yosef posee la autoridad para impartir justicia y castigar sus fechorías. </a:t>
            </a:r>
          </a:p>
          <a:p>
            <a:r>
              <a:rPr lang="es-ES" dirty="0" smtClean="0"/>
              <a:t>Una aceptación más cortés de su disculpa no debería incluir referencias despreocupadas a su propia autoridad, incluso al tipo de autoridad que no planea ejercer. </a:t>
            </a: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La aceptación de una disculpa ni siquiera debería aludir al potencial de represalia.</a:t>
            </a:r>
          </a:p>
          <a:p>
            <a:r>
              <a:rPr lang="es-ES" dirty="0" smtClean="0"/>
              <a:t>Los siguientes comentarios de Yosef son aún más desconcertantes: les recuerda sus intenciones maliciosas: "Hashem ha convertido tu crueldad en un resultado favorable, lo que me permite apoyar al mundo entero". </a:t>
            </a: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Esta segunda "línea" acentúa su crimen al tiempo que destaca el fenomenal éxito de Yosef. </a:t>
            </a:r>
          </a:p>
          <a:p>
            <a:r>
              <a:rPr lang="es-ES" dirty="0" smtClean="0"/>
              <a:t>Esta no es la "forma de libro de texto" para aceptar amablemente una disculpa. </a:t>
            </a:r>
          </a:p>
          <a:p>
            <a:r>
              <a:rPr lang="es-ES" dirty="0" smtClean="0"/>
              <a:t>Preferiríamos esperar humildad, lenguaje acogedor e intentos de "restar importancia" al insulto. </a:t>
            </a: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Esperaríamos que Yosef minimizara el crimen en lugar de enfatizar el dolor. </a:t>
            </a:r>
          </a:p>
          <a:p>
            <a:r>
              <a:rPr lang="es-ES" dirty="0" smtClean="0"/>
              <a:t>Dado lo desesperados que están los hermanos, los comentarios disfrazados de Yosef parecen insensibles. </a:t>
            </a:r>
          </a:p>
          <a:p>
            <a:r>
              <a:rPr lang="es-ES" dirty="0" smtClean="0"/>
              <a:t>Al final, Yosef les asegura que continuará cuidándolos y la escena termina con Yosef consolando a sus temerosos hermanos. </a:t>
            </a: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sz="2900" dirty="0" smtClean="0"/>
              <a:t>Sin embargo, la respuesta inicial de Yosef a su sincera disculpa no se siente amable.</a:t>
            </a:r>
          </a:p>
          <a:p>
            <a:r>
              <a:rPr lang="es-ES" sz="2900" dirty="0" smtClean="0"/>
              <a:t>Evidentemente, por importante que sea la cortesía, no es el único valor y no es la única consideración al aceptar una disculpa. </a:t>
            </a:r>
          </a:p>
          <a:p>
            <a:r>
              <a:rPr lang="es-ES" sz="2900" dirty="0" smtClean="0"/>
              <a:t>Evidentemente, la comunicación franca y sincera también es valiosa, y Yosef no oculta sus verdaderos sentimientos, simplemente para ser discreto y sensible. </a:t>
            </a: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sz="2900" dirty="0" smtClean="0"/>
              <a:t>Un abrazo grande de la disculpa de sus hermanos es definitivamente más sensible a corto plazo, pero puede ser desventajoso a largo plazo. </a:t>
            </a:r>
          </a:p>
          <a:p>
            <a:r>
              <a:rPr lang="es-ES" sz="2900" dirty="0" smtClean="0"/>
              <a:t>Blanquear el crimen puede no ser el mejor enfoque.</a:t>
            </a:r>
          </a:p>
          <a:p>
            <a:r>
              <a:rPr lang="es-ES" sz="2900" dirty="0" smtClean="0"/>
              <a:t>Las disculpas no son solo una oportunidad para expresar pesar, también deben permitir la catarsis. </a:t>
            </a: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Las personas de conciencia moral están abrumadas por la culpa y el remordimiento. </a:t>
            </a:r>
          </a:p>
          <a:p>
            <a:r>
              <a:rPr lang="es-ES" dirty="0" smtClean="0"/>
              <a:t>Sin enfrentar nuestra culpa y enjuagar nuestra conciencia, podemos sentirnos abrumados emocionalmente. </a:t>
            </a:r>
          </a:p>
          <a:p>
            <a:r>
              <a:rPr lang="es-ES" dirty="0" smtClean="0"/>
              <a:t>Las disculpas nos ayudan a enfrentar nuestras fechorías y superar una culpa que de otro modo sería insoportable.</a:t>
            </a: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sz="2900" dirty="0" smtClean="0"/>
              <a:t>Al principio de la historia, mientras eran acusados ​​por Yosef haciéndose pasar por un rey egipcio, los hermanos ya habían comenzado a rastrear su situación hasta su horrible crimen de secuestro. </a:t>
            </a:r>
          </a:p>
          <a:p>
            <a:r>
              <a:rPr lang="es-ES" sz="2900" dirty="0" smtClean="0"/>
              <a:t>Este proceso vital de enfrentar su culpa y "seguir adelante" solo puede completarse si aprecian completamente el sufrimiento que le infligieron a Yosef. </a:t>
            </a: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Perdidos en toda la emoción de descubrir a Yosef y mudarse a Egipto está el increíble sufrimiento que causaron. </a:t>
            </a:r>
          </a:p>
          <a:p>
            <a:r>
              <a:rPr lang="es-ES" dirty="0" smtClean="0"/>
              <a:t>Una catarsis rigurosa exige afrontar todo el impacto de su conspiración. Yosef está feliz de aceptar sus disculpas, pero su franqueza también les brinda la oportunidad de procesar su pecado. </a:t>
            </a: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sz="2950" dirty="0" smtClean="0"/>
              <a:t>Si su culpa no se aborda, se agravará y creará una ansiedad y un malestar emocional continuos. </a:t>
            </a:r>
          </a:p>
          <a:p>
            <a:r>
              <a:rPr lang="es-ES" sz="2950" dirty="0" smtClean="0"/>
              <a:t>Por mucho que busquen la amabilidad de Yosef, también necesitan profundamente su honestidad.</a:t>
            </a:r>
          </a:p>
          <a:p>
            <a:r>
              <a:rPr lang="es-ES" sz="2950" dirty="0" smtClean="0"/>
              <a:t>Además de ayudar a su catarsis, la honestidad de Yosef es un paso inicial hacia la reconstrucción de su relación profundamente fracturada. </a:t>
            </a: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sz="3150" dirty="0" smtClean="0"/>
              <a:t>El trauma de su secuestro, así como el hecho de haber vivido separados durante veinte años, ha roto la comunicación entre los hermanos. </a:t>
            </a:r>
          </a:p>
          <a:p>
            <a:r>
              <a:rPr lang="es-ES" sz="3150" dirty="0" smtClean="0"/>
              <a:t>La comunicación genera confianza y la confianza es la base de relaciones saludables. </a:t>
            </a:r>
          </a:p>
          <a:p>
            <a:r>
              <a:rPr lang="es-ES" sz="3150" dirty="0" smtClean="0"/>
              <a:t>Es desgarrador pero no sorprendente ver cuán desconfiados se han vuelto los hermanos. </a:t>
            </a: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El Midrash narra una historia dolorosa: después de enterrar a Ya'akov, Yosef regresó a Siquem para volver a visitar "el pozo" y la escena de su secuestro. </a:t>
            </a:r>
          </a:p>
          <a:p>
            <a:r>
              <a:rPr lang="es-ES" dirty="0" smtClean="0"/>
              <a:t>Quizás quería cerrar su propio trauma. </a:t>
            </a:r>
          </a:p>
          <a:p>
            <a:r>
              <a:rPr lang="es-ES" dirty="0" smtClean="0"/>
              <a:t>Para sorpresa de nadie, este inocente viaje personal alarmó a los hermanos. Quizás, estaban preocupados, </a:t>
            </a: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Yosef todavía estaba enojado y había regresado a la escena del crimen para planear su venganza. </a:t>
            </a:r>
          </a:p>
          <a:p>
            <a:r>
              <a:rPr lang="es-ES" dirty="0" smtClean="0"/>
              <a:t>La comunicación directa fácilmente podría haber aliviado cualquier sospecha pero, lamentablemente, no existe. </a:t>
            </a:r>
          </a:p>
          <a:p>
            <a:r>
              <a:rPr lang="es-ES" dirty="0" smtClean="0"/>
              <a:t>Decisiones personales inocentes alimentan teorías de conspiración traicioneras. </a:t>
            </a: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Donde no hay confianza no hay relación.</a:t>
            </a:r>
          </a:p>
          <a:p>
            <a:r>
              <a:rPr lang="es-ES" dirty="0" smtClean="0"/>
              <a:t>El primer paso para reconstruir esta relación es una comunicación honesta y dura. </a:t>
            </a:r>
          </a:p>
          <a:p>
            <a:r>
              <a:rPr lang="es-ES" dirty="0" smtClean="0"/>
              <a:t>Es imperativo que Yosef transmita su insulto. </a:t>
            </a:r>
          </a:p>
          <a:p>
            <a:r>
              <a:rPr lang="es-ES" dirty="0" smtClean="0"/>
              <a:t>Como diríamos, debe "sacar todo de su pecho". </a:t>
            </a: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Hasta que lo haga, los hermanos ansiosos siempre se preguntarán qué sentimientos más profundos está albergando y qué confianza nunca desarrollará. </a:t>
            </a:r>
          </a:p>
          <a:p>
            <a:r>
              <a:rPr lang="es-ES" dirty="0" smtClean="0"/>
              <a:t>Una aceptación amable de su disculpa sin articular el profundo dolor dejará muchas preguntas sin respuesta y no construirá puentes de comunicación. </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Para que la herida sane, Yosef debe arrancar la curita. </a:t>
            </a:r>
          </a:p>
          <a:p>
            <a:r>
              <a:rPr lang="es-ES" dirty="0" smtClean="0"/>
              <a:t>Puede ser doloroso, pero esta es la única forma en que las heridas pueden comenzar a sanar. </a:t>
            </a:r>
          </a:p>
          <a:p>
            <a:r>
              <a:rPr lang="es-ES" dirty="0" smtClean="0"/>
              <a:t>La escena termina con Yosef "hablando a sus corazones" (</a:t>
            </a:r>
            <a:r>
              <a:rPr lang="es-ES" b="1" i="1" dirty="0" err="1" smtClean="0"/>
              <a:t>Vayidaber</a:t>
            </a:r>
            <a:r>
              <a:rPr lang="es-ES" b="1" i="1" dirty="0" smtClean="0"/>
              <a:t> al </a:t>
            </a:r>
            <a:r>
              <a:rPr lang="es-ES" b="1" i="1" dirty="0" err="1" smtClean="0"/>
              <a:t>libam</a:t>
            </a:r>
            <a:r>
              <a:rPr lang="es-ES" dirty="0" smtClean="0"/>
              <a:t>) mientras se restablecen las líneas de comunicación. </a:t>
            </a: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Ahora se puede reconstruir la confianza y rehabilitar la relación.</a:t>
            </a:r>
          </a:p>
          <a:p>
            <a:r>
              <a:rPr lang="es-ES" dirty="0" smtClean="0"/>
              <a:t>La vida es compleja y nos coloca en situaciones interpersonales complicadas. </a:t>
            </a:r>
          </a:p>
          <a:p>
            <a:r>
              <a:rPr lang="es-ES" dirty="0" smtClean="0"/>
              <a:t>La bondad exige que demostremos misericordia, humildad y generosidad de espíritu hacia aquellos que nos insultan o dañan. </a:t>
            </a: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Disculpas y Catarsis</a:t>
            </a:r>
          </a:p>
          <a:p>
            <a:r>
              <a:rPr lang="es-ES" dirty="0" smtClean="0"/>
              <a:t>Sin embargo, a veces, junto con nuestra amabilidad, lo hacemos mejor al compartir también nuestra honestidad y nuestros sentimientos auténticos, en lugar de ocultar nuestro dolor con cordialidad y cordialidad.</a:t>
            </a:r>
          </a:p>
          <a:p>
            <a:r>
              <a:rPr lang="es-ES" dirty="0" smtClean="0"/>
              <a:t>Debemos arrancarnos la curita para que la herida sane completamente.</a:t>
            </a: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Por qué bendecimos como a </a:t>
            </a:r>
            <a:r>
              <a:rPr lang="es-CO" sz="2400" b="1" dirty="0" err="1" smtClean="0"/>
              <a:t>Efraim</a:t>
            </a:r>
            <a:r>
              <a:rPr lang="es-CO" sz="2400" b="1" dirty="0" smtClean="0"/>
              <a:t> y Menashé?</a:t>
            </a:r>
          </a:p>
          <a:p>
            <a:r>
              <a:rPr lang="es-ES" dirty="0" smtClean="0"/>
              <a:t>¿Cómo se sabe si un pez es saludable? Si puede nadar río arriba; contra la corriente de la sociedad.</a:t>
            </a:r>
          </a:p>
          <a:p>
            <a:r>
              <a:rPr lang="es-ES" dirty="0" smtClean="0"/>
              <a:t>Cada Shabat, bendecimos a nuestros hijos con los nombres de los nietos de Yaakov, ‘que ustedes sean como estos dos, como Efraín y </a:t>
            </a:r>
            <a:r>
              <a:rPr lang="es-ES" dirty="0" err="1" smtClean="0"/>
              <a:t>Menashe</a:t>
            </a:r>
            <a:r>
              <a:rPr lang="es-ES" dirty="0" smtClean="0"/>
              <a:t>’. </a:t>
            </a: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a:t>
            </a:r>
            <a:r>
              <a:rPr lang="es-CO" sz="1800" b="1" dirty="0" err="1" smtClean="0"/>
              <a:t>Efraim</a:t>
            </a:r>
            <a:r>
              <a:rPr lang="es-CO" sz="1800" b="1" dirty="0" smtClean="0"/>
              <a:t> y Menashé?</a:t>
            </a:r>
          </a:p>
          <a:p>
            <a:r>
              <a:rPr lang="es-ES" dirty="0" smtClean="0"/>
              <a:t>¿Pero qué, podemos preguntar, hace que estos dos sean tan singulares entre los dignos de Israel que deberíamos destacar sus nombres? </a:t>
            </a:r>
          </a:p>
          <a:p>
            <a:r>
              <a:rPr lang="es-ES" dirty="0" smtClean="0"/>
              <a:t>Si prestamos atención, ellos no escucharon el mandato de Dios y dejaron la tierra de su nacimiento. </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a:t>
            </a:r>
            <a:r>
              <a:rPr lang="es-CO" sz="1800" b="1" dirty="0" err="1" smtClean="0"/>
              <a:t>Efraim</a:t>
            </a:r>
            <a:r>
              <a:rPr lang="es-CO" sz="1800" b="1" dirty="0" smtClean="0"/>
              <a:t> y Menashé?</a:t>
            </a:r>
          </a:p>
          <a:p>
            <a:r>
              <a:rPr lang="es-ES" dirty="0" smtClean="0"/>
              <a:t>No lucharon con un ángel de Dios. </a:t>
            </a:r>
          </a:p>
          <a:p>
            <a:r>
              <a:rPr lang="es-ES" dirty="0" smtClean="0"/>
              <a:t>No escalaron la montaña sagrada de Dios. </a:t>
            </a:r>
          </a:p>
          <a:p>
            <a:r>
              <a:rPr lang="es-ES" dirty="0" smtClean="0"/>
              <a:t>No derribaron al filisteo con un tirachinas (una cauchera). </a:t>
            </a:r>
          </a:p>
          <a:p>
            <a:r>
              <a:rPr lang="es-ES" dirty="0" smtClean="0"/>
              <a:t>Tantas otras figuras imponentes y, sin embargo, recordamos estos dos nombres para bendecir a nuestros propios hijos.</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a:t>
            </a:r>
            <a:r>
              <a:rPr lang="es-CO" sz="1800" b="1" dirty="0" err="1" smtClean="0"/>
              <a:t>Efraim</a:t>
            </a:r>
            <a:r>
              <a:rPr lang="es-CO" sz="1800" b="1" dirty="0" smtClean="0"/>
              <a:t> y Menashé?</a:t>
            </a:r>
          </a:p>
          <a:p>
            <a:r>
              <a:rPr lang="es-ES" dirty="0" smtClean="0"/>
              <a:t>No creen que esta última actitud del patriarca viene a echarle mas candela al odio pasado del resto de sus hermanos? </a:t>
            </a:r>
          </a:p>
          <a:p>
            <a:r>
              <a:rPr lang="es-ES" dirty="0" smtClean="0"/>
              <a:t>Por qué Yacob no bendijo a mis hijos, preguntaría Rubén o Yehudá, o cualquiera de ellos?</a:t>
            </a:r>
          </a:p>
          <a:p>
            <a:r>
              <a:rPr lang="es-ES" dirty="0" smtClean="0"/>
              <a:t>Pero aquí llegamos a estas dos particulares figuras que nada parecen tener en común. </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a:t>
            </a:r>
            <a:r>
              <a:rPr lang="es-CO" sz="1800" b="1" dirty="0" err="1" smtClean="0"/>
              <a:t>Efraim</a:t>
            </a:r>
            <a:r>
              <a:rPr lang="es-CO" sz="1800" b="1" dirty="0" smtClean="0"/>
              <a:t> y Menashé?</a:t>
            </a:r>
          </a:p>
          <a:p>
            <a:r>
              <a:rPr lang="es-ES" sz="3000" dirty="0" smtClean="0"/>
              <a:t>Criados en Egipto, rodeados de los atuendos reales acordes con la posición de su padre, lograron seguir siendo buenos hijos y nietos devotos. </a:t>
            </a:r>
          </a:p>
          <a:p>
            <a:r>
              <a:rPr lang="es-ES" sz="3000" dirty="0" smtClean="0"/>
              <a:t>Hacer eso, ser la próxima cadena en una tradición creciente, es lo que convenció a su amoroso </a:t>
            </a:r>
            <a:r>
              <a:rPr lang="es-ES" sz="3000" dirty="0" err="1" smtClean="0"/>
              <a:t>Saba</a:t>
            </a:r>
            <a:r>
              <a:rPr lang="es-ES" sz="3000" dirty="0" smtClean="0"/>
              <a:t> de bendecirlos, esperando que los nietos de cada generación fueran como los suyos, como Efraín y </a:t>
            </a:r>
            <a:r>
              <a:rPr lang="es-ES" sz="3000" dirty="0" err="1" smtClean="0"/>
              <a:t>Menashe</a:t>
            </a:r>
            <a:r>
              <a:rPr lang="es-ES" sz="3000" dirty="0" smtClean="0"/>
              <a:t>. </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a:t>
            </a:r>
            <a:r>
              <a:rPr lang="es-CO" sz="1800" b="1" dirty="0" err="1" smtClean="0"/>
              <a:t>Efraim</a:t>
            </a:r>
            <a:r>
              <a:rPr lang="es-CO" sz="1800" b="1" dirty="0" smtClean="0"/>
              <a:t> y Menashé?</a:t>
            </a:r>
          </a:p>
          <a:p>
            <a:r>
              <a:rPr lang="es-ES" dirty="0" smtClean="0"/>
              <a:t>En ellos, Yaakov vio un verdadero milagro: a pesar de todo lo que Yosef, su amado hijo, había pasado, desde las pruebas y tribulaciones que había sufrido a manos de sus propios hermanos, hasta las falsas acusaciones en la casa de Potifar. </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a:t>
            </a:r>
            <a:r>
              <a:rPr lang="es-CO" sz="1800" b="1" dirty="0" err="1" smtClean="0"/>
              <a:t>Efraim</a:t>
            </a:r>
            <a:r>
              <a:rPr lang="es-CO" sz="1800" b="1" dirty="0" smtClean="0"/>
              <a:t> y Menashé?</a:t>
            </a:r>
          </a:p>
          <a:p>
            <a:r>
              <a:rPr lang="es-ES" dirty="0" smtClean="0"/>
              <a:t>Con su falso encarcelamiento y su máxima redención y elevación en la corte del faraón, había logrado enseñarles las tradiciones de los Avot. </a:t>
            </a:r>
          </a:p>
          <a:p>
            <a:r>
              <a:rPr lang="es-ES" dirty="0" smtClean="0"/>
              <a:t>A pesar del peso de sus responsabilidades como virrey egipcio, mantuvo la Mesoráh y la abrazaron.</a:t>
            </a:r>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a:t>
            </a:r>
            <a:r>
              <a:rPr lang="es-CO" sz="1800" b="1" dirty="0" err="1" smtClean="0"/>
              <a:t>Efraim</a:t>
            </a:r>
            <a:r>
              <a:rPr lang="es-CO" sz="1800" b="1" dirty="0" smtClean="0"/>
              <a:t> y Menashé?</a:t>
            </a:r>
          </a:p>
          <a:p>
            <a:r>
              <a:rPr lang="es-ES" dirty="0" smtClean="0"/>
              <a:t>Yaakov quería que todos los nietos fueran siempre como Efraín y </a:t>
            </a:r>
            <a:r>
              <a:rPr lang="es-ES" dirty="0" err="1" smtClean="0"/>
              <a:t>Menashe</a:t>
            </a:r>
            <a:r>
              <a:rPr lang="es-ES" dirty="0" smtClean="0"/>
              <a:t>. </a:t>
            </a:r>
          </a:p>
          <a:p>
            <a:r>
              <a:rPr lang="es-ES" dirty="0" smtClean="0"/>
              <a:t>Su deseo no era solo porque era un abuelo cariñoso jugando con sus favoritos nietos. </a:t>
            </a:r>
          </a:p>
          <a:p>
            <a:r>
              <a:rPr lang="es-ES" dirty="0" smtClean="0"/>
              <a:t>No, Yaakov tenía los ojos muy claros en sus bendiciones divinamente inspiradas, como lo demuestran las que otorgó a sus propios hijos. </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Efraím y Menashé?</a:t>
            </a:r>
          </a:p>
          <a:p>
            <a:r>
              <a:rPr lang="es-ES" dirty="0" smtClean="0"/>
              <a:t>Dispensaba bendiciones solo a aquellos que legítimamente las merecían.</a:t>
            </a:r>
          </a:p>
          <a:p>
            <a:r>
              <a:rPr lang="es-ES" dirty="0" smtClean="0"/>
              <a:t>Efraín y Menashé mantuvieron el más alto nivel de carácter y espiritualidad mientras vivían en una sociedad y cultura carentes de ambos. </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Efraím y Menashé?</a:t>
            </a:r>
          </a:p>
          <a:p>
            <a:r>
              <a:rPr lang="es-ES" dirty="0" smtClean="0"/>
              <a:t>Para ellos, nada "judío" fue fácil a diferencia de nuestros propios hijos, para quienes todo "judío" es fácil. </a:t>
            </a:r>
          </a:p>
          <a:p>
            <a:r>
              <a:rPr lang="es-ES" dirty="0" smtClean="0"/>
              <a:t>Quizás demasiado fácil y cómodamente. </a:t>
            </a:r>
          </a:p>
          <a:p>
            <a:r>
              <a:rPr lang="es-ES" dirty="0" smtClean="0"/>
              <a:t>Efraín y Menashé no eran judíos porque la presión de grupo los obligó a actuar como judíos, a seguir las mociones.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Efraím y Menashé?</a:t>
            </a:r>
          </a:p>
          <a:p>
            <a:r>
              <a:rPr lang="es-ES" dirty="0" smtClean="0"/>
              <a:t>No eran judíos porque vivían en un barrio lleno de buenas </a:t>
            </a:r>
            <a:r>
              <a:rPr lang="es-ES" dirty="0" err="1" smtClean="0"/>
              <a:t>yeshivot</a:t>
            </a:r>
            <a:r>
              <a:rPr lang="es-ES" dirty="0" smtClean="0"/>
              <a:t>. </a:t>
            </a:r>
          </a:p>
          <a:p>
            <a:r>
              <a:rPr lang="es-ES" dirty="0" smtClean="0"/>
              <a:t>No eran judíos porque su casa estaba rodeada de mercados kosher y prósperos </a:t>
            </a:r>
            <a:r>
              <a:rPr lang="es-ES" dirty="0" err="1" smtClean="0"/>
              <a:t>shuls</a:t>
            </a:r>
            <a:r>
              <a:rPr lang="es-ES" dirty="0" smtClean="0"/>
              <a:t>. </a:t>
            </a:r>
          </a:p>
          <a:p>
            <a:r>
              <a:rPr lang="es-ES" dirty="0" smtClean="0"/>
              <a:t>No, eran judíos porque querían que eso estuviera en la médula de sus huesos.</a:t>
            </a:r>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Efraím y Menashé?</a:t>
            </a:r>
          </a:p>
          <a:p>
            <a:r>
              <a:rPr lang="es-ES" dirty="0" smtClean="0"/>
              <a:t>Efraín y Menashé compartieron otra cualidad notable que a menudo se pasa por alto. </a:t>
            </a:r>
          </a:p>
          <a:p>
            <a:r>
              <a:rPr lang="es-ES" dirty="0" smtClean="0"/>
              <a:t>A diferencia de cualquier otra narrativa de hermanos que los precedieron en la Torá, no hubo rivalidad entre ellos. </a:t>
            </a:r>
          </a:p>
          <a:p>
            <a:r>
              <a:rPr lang="es-ES" dirty="0" smtClean="0"/>
              <a:t>Eran y siguieron siendo hermanos en el sentido más verdadero.</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Efraím y Menashé?</a:t>
            </a:r>
          </a:p>
          <a:p>
            <a:r>
              <a:rPr lang="es-ES" dirty="0" smtClean="0"/>
              <a:t>¿Quién habría infestado a Menashé con alguna animosidad? Después de todo, Yaakov invirtió las manos y declaró que "el hermano menor será más grande que él, y su descendencia llenará las naciones". ¿Quién se habría sorprendido si </a:t>
            </a:r>
            <a:r>
              <a:rPr lang="es-ES" dirty="0" err="1" smtClean="0"/>
              <a:t>Efraim</a:t>
            </a:r>
            <a:r>
              <a:rPr lang="es-ES" dirty="0" smtClean="0"/>
              <a:t> sintiera que podía "dominarlo" con su hermano? Pero no hay animosidad, solo paz.</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Por qué bendecimos como a Efraím y Menashé?</a:t>
            </a:r>
          </a:p>
          <a:p>
            <a:r>
              <a:rPr lang="es-ES" dirty="0" smtClean="0"/>
              <a:t>¡Esto también rezamos por nuestros hijos! ¡Que bendición! Que nuestros hijos vivan pacíficamente juntos para siempre, incluso después de que nosotros los padres y los abuelos hayan dejado esta etapa mundana.</a:t>
            </a:r>
            <a:endParaRPr lang="en-US" dirty="0" smtClean="0"/>
          </a:p>
          <a:p>
            <a:r>
              <a:rPr lang="en-US" dirty="0" err="1" smtClean="0"/>
              <a:t>Por</a:t>
            </a:r>
            <a:r>
              <a:rPr lang="en-US" dirty="0" smtClean="0"/>
              <a:t> </a:t>
            </a:r>
            <a:r>
              <a:rPr lang="en-US" dirty="0" err="1" smtClean="0"/>
              <a:t>ello</a:t>
            </a:r>
            <a:r>
              <a:rPr lang="en-US" dirty="0" smtClean="0"/>
              <a:t>, </a:t>
            </a:r>
            <a:r>
              <a:rPr lang="en-US" dirty="0" err="1" smtClean="0"/>
              <a:t>Yeshimejá</a:t>
            </a:r>
            <a:r>
              <a:rPr lang="en-US" dirty="0" smtClean="0"/>
              <a:t> </a:t>
            </a:r>
            <a:r>
              <a:rPr lang="en-US" dirty="0" err="1" smtClean="0"/>
              <a:t>Elohim</a:t>
            </a:r>
            <a:r>
              <a:rPr lang="en-US" dirty="0" smtClean="0"/>
              <a:t> </a:t>
            </a:r>
            <a:r>
              <a:rPr lang="en-US" dirty="0" err="1" smtClean="0"/>
              <a:t>keEfraim</a:t>
            </a:r>
            <a:r>
              <a:rPr lang="en-US" dirty="0" smtClean="0"/>
              <a:t> </a:t>
            </a:r>
            <a:r>
              <a:rPr lang="en-US" dirty="0" err="1" smtClean="0"/>
              <a:t>vehi</a:t>
            </a:r>
            <a:r>
              <a:rPr lang="en-US" dirty="0" smtClean="0"/>
              <a:t> Menashé…</a:t>
            </a:r>
          </a:p>
          <a:p>
            <a:r>
              <a:rPr lang="en-US" sz="1800" dirty="0" smtClean="0"/>
              <a:t>De: </a:t>
            </a:r>
            <a:r>
              <a:rPr lang="en-US" sz="1800" dirty="0" err="1" smtClean="0"/>
              <a:t>Comentarios</a:t>
            </a:r>
            <a:r>
              <a:rPr lang="en-US" sz="1800" dirty="0" smtClean="0"/>
              <a:t> de R. Eliyahu </a:t>
            </a:r>
            <a:r>
              <a:rPr lang="en-US" sz="1800" dirty="0" err="1" smtClean="0"/>
              <a:t>Safran</a:t>
            </a:r>
            <a:endParaRPr lang="en-US" sz="1800" dirty="0"/>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sz="2400" b="1" i="1" dirty="0" smtClean="0"/>
              <a:t>Parashat Vayejí Preguntas de debate</a:t>
            </a:r>
            <a:endParaRPr lang="en-US" sz="2400" b="1" i="1" dirty="0" smtClean="0"/>
          </a:p>
          <a:p>
            <a:r>
              <a:rPr lang="es-MX" dirty="0" smtClean="0"/>
              <a:t>1. ¿Por qué crees que los judíos todavía bendicen a sus hijos en el día de reposo diciendo: "Que Dios te haga como Efraín y Menashé"? ¿Qué tienen de especial? ¿Cómo se relaciona con los hijos bendecidos hoy? ¿Cómo bendicen los judíos a sus hijas hoy?</a:t>
            </a: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sz="2400" b="1" i="1" dirty="0" smtClean="0"/>
              <a:t>Parashat Vayejí Preguntas de debate</a:t>
            </a:r>
            <a:endParaRPr lang="en-US" sz="2400" b="1" i="1" dirty="0" smtClean="0"/>
          </a:p>
          <a:p>
            <a:r>
              <a:rPr lang="es-MX" dirty="0" smtClean="0"/>
              <a:t>2. En su lecho de muerte, Jacob reúne a sus hijos y les dice a cada uno de ellos qué será de ellos en los próximos días. ¿Qué crees que será de ti en los próximos días? ¿Qué crees que será de tus seres queridos? ¿Por qué es esta tu visión?</a:t>
            </a:r>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VAYEJI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Génesis 47: 28 – 50-26 y 1 Melajim 2:1 al 2:12</a:t>
            </a:r>
          </a:p>
          <a:p>
            <a:r>
              <a:rPr lang="es-MX" sz="2400" b="1" i="1" dirty="0" smtClean="0"/>
              <a:t>Parashat Vayejí Preguntas de debate</a:t>
            </a:r>
            <a:endParaRPr lang="en-US" sz="2400" b="1" i="1" dirty="0" smtClean="0"/>
          </a:p>
          <a:p>
            <a:r>
              <a:rPr lang="es-MX" dirty="0" smtClean="0"/>
              <a:t>3. Después de que Jacob muere, los hermanos temen el castigo de José por sus pecados anteriores. José en cambio consuela a sus hermanos y les habla a sus corazones. ¿Cómo consuelas a alguien y le hablas a su corazón? </a:t>
            </a:r>
            <a:r>
              <a:rPr lang="en-US" dirty="0" smtClean="0"/>
              <a:t>¿</a:t>
            </a:r>
            <a:r>
              <a:rPr lang="en-US" dirty="0" err="1" smtClean="0"/>
              <a:t>Cómo</a:t>
            </a:r>
            <a:r>
              <a:rPr lang="en-US" dirty="0" smtClean="0"/>
              <a:t> </a:t>
            </a:r>
            <a:r>
              <a:rPr lang="en-US" dirty="0" err="1" smtClean="0"/>
              <a:t>te</a:t>
            </a:r>
            <a:r>
              <a:rPr lang="en-US" dirty="0" smtClean="0"/>
              <a:t> </a:t>
            </a:r>
            <a:r>
              <a:rPr lang="en-US" dirty="0" err="1" smtClean="0"/>
              <a:t>consuela</a:t>
            </a:r>
            <a:r>
              <a:rPr lang="en-US" dirty="0" smtClean="0"/>
              <a:t> </a:t>
            </a:r>
            <a:r>
              <a:rPr lang="en-US" dirty="0" err="1" smtClean="0"/>
              <a:t>alguien</a:t>
            </a:r>
            <a:r>
              <a:rPr lang="en-US" dirty="0" smtClean="0"/>
              <a:t> </a:t>
            </a:r>
            <a:r>
              <a:rPr lang="en-US" dirty="0" err="1" smtClean="0"/>
              <a:t>más</a:t>
            </a:r>
            <a:r>
              <a:rPr lang="en-US" dirty="0" smtClean="0"/>
              <a:t>?</a:t>
            </a:r>
          </a:p>
          <a:p>
            <a:r>
              <a:rPr lang="en-US" sz="1800" dirty="0" err="1" smtClean="0"/>
              <a:t>Reimpreso</a:t>
            </a:r>
            <a:r>
              <a:rPr lang="en-US" sz="1800" dirty="0" smtClean="0"/>
              <a:t> con </a:t>
            </a:r>
            <a:r>
              <a:rPr lang="en-US" sz="1800" dirty="0" err="1" smtClean="0"/>
              <a:t>permiso</a:t>
            </a:r>
            <a:r>
              <a:rPr lang="en-US" sz="1800" dirty="0" smtClean="0"/>
              <a:t> de Jewish Family &amp; Life!</a:t>
            </a:r>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a:solidFill>
                  <a:schemeClr val="dk1"/>
                </a:solidFill>
                <a:latin typeface="Calibri"/>
                <a:ea typeface="Calibri"/>
                <a:cs typeface="Calibri"/>
                <a:sym typeface="Calibri"/>
              </a:rPr>
              <a:t>Dr.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endParaRPr lang="es-ES" sz="2000" b="0" i="0" u="none" strike="noStrike" cap="none" dirty="0" smtClean="0">
              <a:solidFill>
                <a:schemeClr val="dk1"/>
              </a:solidFill>
              <a:latin typeface="Calibri"/>
              <a:ea typeface="Calibri"/>
              <a:cs typeface="Calibri"/>
              <a:sym typeface="Calibri"/>
            </a:endParaRP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9 de Tevet </a:t>
            </a:r>
            <a:r>
              <a:rPr lang="es-ES" sz="1800" b="0" i="0" u="none" strike="noStrike" cap="none" dirty="0" smtClean="0">
                <a:solidFill>
                  <a:srgbClr val="898989"/>
                </a:solidFill>
                <a:latin typeface="Calibri"/>
                <a:ea typeface="Calibri"/>
                <a:cs typeface="Calibri"/>
                <a:sym typeface="Calibri"/>
              </a:rPr>
              <a:t>5783  </a:t>
            </a:r>
            <a:r>
              <a:rPr lang="es-ES" sz="1800" b="0" i="0" u="none" strike="noStrike" cap="none" dirty="0">
                <a:solidFill>
                  <a:srgbClr val="898989"/>
                </a:solidFill>
                <a:latin typeface="Calibri"/>
                <a:ea typeface="Calibri"/>
                <a:cs typeface="Calibri"/>
                <a:sym typeface="Calibri"/>
              </a:rPr>
              <a:t>–  </a:t>
            </a:r>
            <a:r>
              <a:rPr lang="es-ES" sz="1800" dirty="0" smtClean="0"/>
              <a:t>Enero 2</a:t>
            </a:r>
            <a:r>
              <a:rPr lang="es-ES" sz="1800" b="0" i="0" u="none" strike="noStrike" cap="none" dirty="0" smtClean="0">
                <a:solidFill>
                  <a:srgbClr val="898989"/>
                </a:solidFill>
                <a:latin typeface="Calibri"/>
                <a:ea typeface="Calibri"/>
                <a:cs typeface="Calibri"/>
                <a:sym typeface="Calibri"/>
              </a:rPr>
              <a:t>, 2023-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14064</TotalTime>
  <Words>5784</Words>
  <Application>Microsoft Office PowerPoint</Application>
  <PresentationFormat>Presentación en pantalla (4:3)</PresentationFormat>
  <Paragraphs>538</Paragraphs>
  <Slides>92</Slides>
  <Notes>92</Notes>
  <HiddenSlides>0</HiddenSlides>
  <MMClips>0</MMClips>
  <ScaleCrop>false</ScaleCrop>
  <HeadingPairs>
    <vt:vector size="4" baseType="variant">
      <vt:variant>
        <vt:lpstr>Tema</vt:lpstr>
      </vt:variant>
      <vt:variant>
        <vt:i4>1</vt:i4>
      </vt:variant>
      <vt:variant>
        <vt:lpstr>Títulos de diapositiva</vt:lpstr>
      </vt:variant>
      <vt:variant>
        <vt:i4>92</vt:i4>
      </vt:variant>
    </vt:vector>
  </HeadingPairs>
  <TitlesOfParts>
    <vt:vector size="93" baseType="lpstr">
      <vt:lpstr>Office Theme</vt:lpstr>
      <vt:lpstr> </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PARASHA BERESHIT VAYEJI</vt:lpstr>
      <vt:lpstr>Diapositiva 92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282</cp:revision>
  <dcterms:modified xsi:type="dcterms:W3CDTF">2023-01-06T17:28:43Z</dcterms:modified>
</cp:coreProperties>
</file>