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97"/>
  </p:notesMasterIdLst>
  <p:handoutMasterIdLst>
    <p:handoutMasterId r:id="rId98"/>
  </p:handoutMasterIdLst>
  <p:sldIdLst>
    <p:sldId id="256" r:id="rId2"/>
    <p:sldId id="708" r:id="rId3"/>
    <p:sldId id="297" r:id="rId4"/>
    <p:sldId id="1490" r:id="rId5"/>
    <p:sldId id="1489" r:id="rId6"/>
    <p:sldId id="1040" r:id="rId7"/>
    <p:sldId id="1451" r:id="rId8"/>
    <p:sldId id="1452" r:id="rId9"/>
    <p:sldId id="1491" r:id="rId10"/>
    <p:sldId id="1492" r:id="rId11"/>
    <p:sldId id="1493" r:id="rId12"/>
    <p:sldId id="1494" r:id="rId13"/>
    <p:sldId id="1495" r:id="rId14"/>
    <p:sldId id="1496" r:id="rId15"/>
    <p:sldId id="1497" r:id="rId16"/>
    <p:sldId id="1498" r:id="rId17"/>
    <p:sldId id="1499" r:id="rId18"/>
    <p:sldId id="1500" r:id="rId19"/>
    <p:sldId id="1501" r:id="rId20"/>
    <p:sldId id="1502" r:id="rId21"/>
    <p:sldId id="1503" r:id="rId22"/>
    <p:sldId id="1504" r:id="rId23"/>
    <p:sldId id="1506" r:id="rId24"/>
    <p:sldId id="1507" r:id="rId25"/>
    <p:sldId id="1508" r:id="rId26"/>
    <p:sldId id="1509" r:id="rId27"/>
    <p:sldId id="1510" r:id="rId28"/>
    <p:sldId id="1511" r:id="rId29"/>
    <p:sldId id="1512" r:id="rId30"/>
    <p:sldId id="1525" r:id="rId31"/>
    <p:sldId id="1556" r:id="rId32"/>
    <p:sldId id="1557" r:id="rId33"/>
    <p:sldId id="1558" r:id="rId34"/>
    <p:sldId id="1559" r:id="rId35"/>
    <p:sldId id="1560" r:id="rId36"/>
    <p:sldId id="1561" r:id="rId37"/>
    <p:sldId id="1562" r:id="rId38"/>
    <p:sldId id="1563" r:id="rId39"/>
    <p:sldId id="1564" r:id="rId40"/>
    <p:sldId id="1565" r:id="rId41"/>
    <p:sldId id="1566" r:id="rId42"/>
    <p:sldId id="1567" r:id="rId43"/>
    <p:sldId id="1568" r:id="rId44"/>
    <p:sldId id="1569" r:id="rId45"/>
    <p:sldId id="1570" r:id="rId46"/>
    <p:sldId id="1571" r:id="rId47"/>
    <p:sldId id="1572" r:id="rId48"/>
    <p:sldId id="1573" r:id="rId49"/>
    <p:sldId id="1574" r:id="rId50"/>
    <p:sldId id="1575" r:id="rId51"/>
    <p:sldId id="1576" r:id="rId52"/>
    <p:sldId id="1555" r:id="rId53"/>
    <p:sldId id="1526" r:id="rId54"/>
    <p:sldId id="1527" r:id="rId55"/>
    <p:sldId id="1528" r:id="rId56"/>
    <p:sldId id="1529" r:id="rId57"/>
    <p:sldId id="1530" r:id="rId58"/>
    <p:sldId id="1531" r:id="rId59"/>
    <p:sldId id="1532" r:id="rId60"/>
    <p:sldId id="1533" r:id="rId61"/>
    <p:sldId id="1534" r:id="rId62"/>
    <p:sldId id="1535" r:id="rId63"/>
    <p:sldId id="1536" r:id="rId64"/>
    <p:sldId id="1537" r:id="rId65"/>
    <p:sldId id="1538" r:id="rId66"/>
    <p:sldId id="1539" r:id="rId67"/>
    <p:sldId id="1540" r:id="rId68"/>
    <p:sldId id="1541" r:id="rId69"/>
    <p:sldId id="1542" r:id="rId70"/>
    <p:sldId id="1554" r:id="rId71"/>
    <p:sldId id="1543" r:id="rId72"/>
    <p:sldId id="1544" r:id="rId73"/>
    <p:sldId id="1545" r:id="rId74"/>
    <p:sldId id="1546" r:id="rId75"/>
    <p:sldId id="1547" r:id="rId76"/>
    <p:sldId id="1548" r:id="rId77"/>
    <p:sldId id="1553" r:id="rId78"/>
    <p:sldId id="1549" r:id="rId79"/>
    <p:sldId id="1550" r:id="rId80"/>
    <p:sldId id="1551" r:id="rId81"/>
    <p:sldId id="1552" r:id="rId82"/>
    <p:sldId id="1513" r:id="rId83"/>
    <p:sldId id="1514" r:id="rId84"/>
    <p:sldId id="1515" r:id="rId85"/>
    <p:sldId id="1516" r:id="rId86"/>
    <p:sldId id="1517" r:id="rId87"/>
    <p:sldId id="1518" r:id="rId88"/>
    <p:sldId id="1519" r:id="rId89"/>
    <p:sldId id="1520" r:id="rId90"/>
    <p:sldId id="1521" r:id="rId91"/>
    <p:sldId id="1522" r:id="rId92"/>
    <p:sldId id="1523" r:id="rId93"/>
    <p:sldId id="1524" r:id="rId94"/>
    <p:sldId id="1488" r:id="rId95"/>
    <p:sldId id="296" r:id="rId9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76" autoAdjust="0"/>
    <p:restoredTop sz="94444" autoAdjust="0"/>
  </p:normalViewPr>
  <p:slideViewPr>
    <p:cSldViewPr snapToGrid="0">
      <p:cViewPr>
        <p:scale>
          <a:sx n="75" d="100"/>
          <a:sy n="75" d="100"/>
        </p:scale>
        <p:origin x="-258" y="15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36"/>
    </p:cViewPr>
  </p:sorterViewPr>
  <p:notesViewPr>
    <p:cSldViewPr snapToGrid="0">
      <p:cViewPr varScale="1">
        <p:scale>
          <a:sx n="64" d="100"/>
          <a:sy n="64" d="100"/>
        </p:scale>
        <p:origin x="-272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56A95-5CC0-4D02-A243-EA0F6D83045B}" type="datetimeFigureOut">
              <a:rPr lang="es-CO" smtClean="0"/>
              <a:pPr/>
              <a:t>27/10/2022</a:t>
            </a:fld>
            <a:endParaRPr lang="es-CO"/>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2A6B88-77F5-4180-9069-B34578D56437}" type="slidenum">
              <a:rPr lang="es-CO" smtClean="0"/>
              <a:pPr/>
              <a:t>‹Nº›</a:t>
            </a:fld>
            <a:endParaRPr lang="es-C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shalomhaverim.org/Aliyot/aliyot_bereshit_noah.ht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shalomhaverim.org/Aliyot/aliyot_bereshit_noah.htm"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shalomhaverim.org/Aliyot/aliyot_bereshit_noah.htm"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www.shalomhaverim.org/Aliyot/aliyot_bereshit_noah.htm" TargetMode="External"/><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hyperlink" Target="http://www.shalomhaverim.org/Aliyot/aliyot_bereshit_noah.htm" TargetMode="External"/><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8" Type="http://schemas.openxmlformats.org/officeDocument/2006/relationships/hyperlink" Target="http://www.shalomhaverim.org/" TargetMode="External"/><Relationship Id="rId3" Type="http://schemas.openxmlformats.org/officeDocument/2006/relationships/image" Target="../media/image1.png"/><Relationship Id="rId7" Type="http://schemas.openxmlformats.org/officeDocument/2006/relationships/hyperlink" Target="http://www.psyche.com/psyche/lex/qbl/42letter_name.html" TargetMode="External"/><Relationship Id="rId2" Type="http://schemas.openxmlformats.org/officeDocument/2006/relationships/notesSlide" Target="../notesSlides/notesSlide95.xml"/><Relationship Id="rId1" Type="http://schemas.openxmlformats.org/officeDocument/2006/relationships/slideLayout" Target="../slideLayouts/slideLayout1.xml"/><Relationship Id="rId6" Type="http://schemas.openxmlformats.org/officeDocument/2006/relationships/hyperlink" Target="http://www.ascentofsafed.com/cgi-bin/ascent.cgi?Name=mm-kipur" TargetMode="External"/><Relationship Id="rId5" Type="http://schemas.openxmlformats.org/officeDocument/2006/relationships/hyperlink" Target="https://www.nehemiaswall.com/yom-teruah-day-shouting-became-rosh-hashanah"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869702" y="1759857"/>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CO" sz="3200" dirty="0" smtClean="0">
                <a:latin typeface="Bookman Old Style" pitchFamily="18" charset="0"/>
                <a:ea typeface="Calibri"/>
                <a:cs typeface="Calibri"/>
                <a:sym typeface="Calibri"/>
              </a:rPr>
              <a:t>PARASHA BERESHIT NOAH</a:t>
            </a:r>
          </a:p>
          <a:p>
            <a:pPr lvl="0" algn="ctr">
              <a:lnSpc>
                <a:spcPct val="90000"/>
              </a:lnSpc>
            </a:pPr>
            <a:r>
              <a:rPr lang="es-CO" sz="3200" dirty="0" smtClean="0">
                <a:latin typeface="Bookman Old Style" pitchFamily="18" charset="0"/>
                <a:ea typeface="Calibri"/>
                <a:cs typeface="Calibri"/>
                <a:sym typeface="Calibri"/>
              </a:rPr>
              <a:t>El Poder del Lenguaje</a:t>
            </a:r>
            <a:endParaRPr lang="es-CO" sz="3200" dirty="0" smtClean="0">
              <a:latin typeface="Bookman Old Style" pitchFamily="18" charset="0"/>
              <a:ea typeface="Calibri"/>
              <a:cs typeface="Calibri"/>
              <a:sym typeface="Calibri"/>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Por: Eliyahu BaYonah</a:t>
            </a:r>
            <a:endParaRPr sz="1100" dirty="0">
              <a:latin typeface="Bookman Old Style" pitchFamily="18" charset="0"/>
            </a:endParaRPr>
          </a:p>
          <a:p>
            <a:pPr marL="0" marR="0" lvl="0" indent="0" algn="ctr" rtl="0">
              <a:spcBef>
                <a:spcPts val="80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Director Shalom Haverim Org</a:t>
            </a:r>
            <a:endParaRPr sz="1100" dirty="0">
              <a:latin typeface="Bookman Old Style" pitchFamily="18" charset="0"/>
            </a:endParaRPr>
          </a:p>
          <a:p>
            <a:pPr marL="0" marR="0" lvl="0" indent="0" algn="ctr" rtl="0">
              <a:spcBef>
                <a:spcPts val="80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New York</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pic>
        <p:nvPicPr>
          <p:cNvPr id="2050" name="Picture 2"/>
          <p:cNvPicPr>
            <a:picLocks noChangeAspect="1" noChangeArrowheads="1"/>
          </p:cNvPicPr>
          <p:nvPr/>
        </p:nvPicPr>
        <p:blipFill>
          <a:blip r:embed="rId6"/>
          <a:srcRect/>
          <a:stretch>
            <a:fillRect/>
          </a:stretch>
        </p:blipFill>
        <p:spPr bwMode="auto">
          <a:xfrm>
            <a:off x="2616200" y="990600"/>
            <a:ext cx="3538538" cy="1401787"/>
          </a:xfrm>
          <a:prstGeom prst="rect">
            <a:avLst/>
          </a:prstGeom>
          <a:noFill/>
          <a:ln w="9525">
            <a:noFill/>
            <a:miter lim="800000"/>
            <a:headEnd/>
            <a:tailEnd/>
          </a:ln>
        </p:spPr>
      </p:pic>
      <p:pic>
        <p:nvPicPr>
          <p:cNvPr id="2051" name="Picture 3"/>
          <p:cNvPicPr>
            <a:picLocks noChangeAspect="1" noChangeArrowheads="1"/>
          </p:cNvPicPr>
          <p:nvPr/>
        </p:nvPicPr>
        <p:blipFill>
          <a:blip r:embed="rId7"/>
          <a:srcRect/>
          <a:stretch>
            <a:fillRect/>
          </a:stretch>
        </p:blipFill>
        <p:spPr bwMode="auto">
          <a:xfrm>
            <a:off x="7383326" y="5918200"/>
            <a:ext cx="1684474" cy="7874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Parashá Bereshit – Noah</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Tehilim 119: 97-98, 105</a:t>
            </a:r>
          </a:p>
          <a:p>
            <a:r>
              <a:rPr lang="es-ES" sz="2400" dirty="0" smtClean="0">
                <a:latin typeface="Bookman Old Style" pitchFamily="18" charset="0"/>
              </a:rPr>
              <a:t>¡Cuánto amo tu ley! En ella medito todo el día.</a:t>
            </a:r>
          </a:p>
          <a:p>
            <a:r>
              <a:rPr lang="es-ES" sz="2400" dirty="0" smtClean="0">
                <a:latin typeface="Bookman Old Style" pitchFamily="18" charset="0"/>
              </a:rPr>
              <a:t>Tus mandamientos me hacen más sabio que a mis enemigos, porque siempre están conmigo.</a:t>
            </a:r>
          </a:p>
          <a:p>
            <a:r>
              <a:rPr lang="es-ES" sz="2400" dirty="0" smtClean="0">
                <a:latin typeface="Bookman Old Style" pitchFamily="18" charset="0"/>
              </a:rPr>
              <a:t>Lámpara es a mis pies Tu palabra, y la luz de mi sendero.</a:t>
            </a:r>
          </a:p>
          <a:p>
            <a:r>
              <a:rPr lang="es-ES" sz="2400" b="1" i="1" dirty="0" smtClean="0">
                <a:latin typeface="Bookman Old Style" pitchFamily="18" charset="0"/>
              </a:rPr>
              <a:t>Ma ahabtí torateja kol hayom hi sijati.</a:t>
            </a:r>
          </a:p>
          <a:p>
            <a:r>
              <a:rPr lang="es-ES" sz="2400" b="1" i="1" dirty="0" smtClean="0">
                <a:latin typeface="Bookman Old Style" pitchFamily="18" charset="0"/>
              </a:rPr>
              <a:t>Meoyebay tejajemeni mitzvoteja ki leolam hi li</a:t>
            </a:r>
          </a:p>
          <a:p>
            <a:r>
              <a:rPr lang="es-ES" sz="2400" b="1" i="1" dirty="0" smtClean="0">
                <a:latin typeface="Bookman Old Style" pitchFamily="18" charset="0"/>
              </a:rPr>
              <a:t>Ner leragli debareja veor lintibati.</a:t>
            </a:r>
            <a:endParaRPr lang="en-US" sz="2400" b="1" i="1"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n-US" sz="2400" dirty="0" smtClean="0">
                <a:latin typeface="Georgia" panose="02040502050405020303" pitchFamily="18" charset="0"/>
              </a:rPr>
              <a:t>Mi </a:t>
            </a:r>
            <a:r>
              <a:rPr lang="en-US" sz="2400" dirty="0" err="1" smtClean="0">
                <a:latin typeface="Georgia" panose="02040502050405020303" pitchFamily="18" charset="0"/>
              </a:rPr>
              <a:t>Sheberaj</a:t>
            </a:r>
            <a:endParaRPr sz="2400" dirty="0">
              <a:latin typeface="Georgia" panose="02040502050405020303" pitchFamily="18" charset="0"/>
            </a:endParaRPr>
          </a:p>
        </p:txBody>
      </p:sp>
      <p:sp>
        <p:nvSpPr>
          <p:cNvPr id="101" name="Shape 101"/>
          <p:cNvSpPr txBox="1">
            <a:spLocks noGrp="1"/>
          </p:cNvSpPr>
          <p:nvPr>
            <p:ph type="body" idx="1"/>
          </p:nvPr>
        </p:nvSpPr>
        <p:spPr>
          <a:xfrm>
            <a:off x="457200" y="1117600"/>
            <a:ext cx="8229600" cy="5008700"/>
          </a:xfrm>
          <a:prstGeom prst="rect">
            <a:avLst/>
          </a:prstGeom>
        </p:spPr>
        <p:txBody>
          <a:bodyPr spcFirstLastPara="1" wrap="square" lIns="91425" tIns="45700" rIns="91425" bIns="45700" anchor="t" anchorCtr="0">
            <a:noAutofit/>
          </a:bodyPr>
          <a:lstStyle/>
          <a:p>
            <a:r>
              <a:rPr lang="es-MX" sz="2700" dirty="0" smtClean="0">
                <a:latin typeface="Bookman Old Style" pitchFamily="18" charset="0"/>
              </a:rPr>
              <a:t>Mi </a:t>
            </a:r>
            <a:r>
              <a:rPr lang="es-MX" sz="2700" dirty="0" err="1" smtClean="0">
                <a:latin typeface="Bookman Old Style" pitchFamily="18" charset="0"/>
              </a:rPr>
              <a:t>sheberaj</a:t>
            </a:r>
            <a:r>
              <a:rPr lang="es-MX" sz="2700" dirty="0" smtClean="0">
                <a:latin typeface="Bookman Old Style" pitchFamily="18" charset="0"/>
              </a:rPr>
              <a:t> </a:t>
            </a:r>
            <a:r>
              <a:rPr lang="es-MX" sz="2700" dirty="0" err="1" smtClean="0">
                <a:latin typeface="Bookman Old Style" pitchFamily="18" charset="0"/>
              </a:rPr>
              <a:t>avotenu</a:t>
            </a:r>
            <a:r>
              <a:rPr lang="es-MX" sz="2700" dirty="0" smtClean="0">
                <a:latin typeface="Bookman Old Style" pitchFamily="18" charset="0"/>
              </a:rPr>
              <a:t> Abraham, Yitzjak ve Yacob, Moshe </a:t>
            </a:r>
            <a:r>
              <a:rPr lang="es-MX" sz="2700" dirty="0" err="1" smtClean="0">
                <a:latin typeface="Bookman Old Style" pitchFamily="18" charset="0"/>
              </a:rPr>
              <a:t>veAharón</a:t>
            </a:r>
            <a:r>
              <a:rPr lang="es-MX" sz="2700" dirty="0" smtClean="0">
                <a:latin typeface="Bookman Old Style" pitchFamily="18" charset="0"/>
              </a:rPr>
              <a:t>, David </a:t>
            </a:r>
            <a:r>
              <a:rPr lang="es-MX" sz="2700" dirty="0" err="1" smtClean="0">
                <a:latin typeface="Bookman Old Style" pitchFamily="18" charset="0"/>
              </a:rPr>
              <a:t>veShlomo</a:t>
            </a:r>
            <a:r>
              <a:rPr lang="es-MX" sz="2700" dirty="0" smtClean="0">
                <a:latin typeface="Bookman Old Style" pitchFamily="18" charset="0"/>
              </a:rPr>
              <a:t>, </a:t>
            </a:r>
            <a:r>
              <a:rPr lang="es-MX" sz="2700" dirty="0" err="1" smtClean="0">
                <a:latin typeface="Bookman Old Style" pitchFamily="18" charset="0"/>
              </a:rPr>
              <a:t>hu</a:t>
            </a:r>
            <a:r>
              <a:rPr lang="es-MX" sz="2700" dirty="0" smtClean="0">
                <a:latin typeface="Bookman Old Style" pitchFamily="18" charset="0"/>
              </a:rPr>
              <a:t> </a:t>
            </a:r>
            <a:r>
              <a:rPr lang="es-MX" sz="2700" dirty="0" err="1" smtClean="0">
                <a:latin typeface="Bookman Old Style" pitchFamily="18" charset="0"/>
              </a:rPr>
              <a:t>yirapé</a:t>
            </a:r>
            <a:r>
              <a:rPr lang="es-MX" sz="2700" dirty="0" smtClean="0">
                <a:latin typeface="Bookman Old Style" pitchFamily="18" charset="0"/>
              </a:rPr>
              <a:t> et XAVIER RUIZ  GONZALEZ ben ABRAHAM AVINU  </a:t>
            </a:r>
            <a:r>
              <a:rPr lang="es-MX" sz="2700" dirty="0" err="1" smtClean="0">
                <a:latin typeface="Bookman Old Style" pitchFamily="18" charset="0"/>
              </a:rPr>
              <a:t>ba'avur</a:t>
            </a:r>
            <a:r>
              <a:rPr lang="es-MX" sz="2700" dirty="0" smtClean="0">
                <a:latin typeface="Bookman Old Style" pitchFamily="18" charset="0"/>
              </a:rPr>
              <a:t> </a:t>
            </a:r>
            <a:r>
              <a:rPr lang="es-MX" sz="2700" dirty="0" err="1" smtClean="0">
                <a:latin typeface="Bookman Old Style" pitchFamily="18" charset="0"/>
              </a:rPr>
              <a:t>she</a:t>
            </a:r>
            <a:r>
              <a:rPr lang="es-MX" sz="2700" dirty="0" smtClean="0">
                <a:latin typeface="Bookman Old Style" pitchFamily="18" charset="0"/>
              </a:rPr>
              <a:t>... INGRID MERCEDES BAT SARA IMENU...  </a:t>
            </a:r>
            <a:r>
              <a:rPr lang="es-MX" sz="2700" dirty="0" err="1" smtClean="0">
                <a:latin typeface="Bookman Old Style" pitchFamily="18" charset="0"/>
              </a:rPr>
              <a:t>yitén</a:t>
            </a:r>
            <a:r>
              <a:rPr lang="es-MX" sz="2700" dirty="0" smtClean="0">
                <a:latin typeface="Bookman Old Style" pitchFamily="18" charset="0"/>
              </a:rPr>
              <a:t> </a:t>
            </a:r>
            <a:r>
              <a:rPr lang="es-MX" sz="2700" dirty="0" err="1" smtClean="0">
                <a:latin typeface="Bookman Old Style" pitchFamily="18" charset="0"/>
              </a:rPr>
              <a:t>belí</a:t>
            </a:r>
            <a:r>
              <a:rPr lang="es-MX" sz="2700" dirty="0" smtClean="0">
                <a:latin typeface="Bookman Old Style" pitchFamily="18" charset="0"/>
              </a:rPr>
              <a:t> </a:t>
            </a:r>
            <a:r>
              <a:rPr lang="es-MX" sz="2700" dirty="0" err="1" smtClean="0">
                <a:latin typeface="Bookman Old Style" pitchFamily="18" charset="0"/>
              </a:rPr>
              <a:t>néder</a:t>
            </a:r>
            <a:r>
              <a:rPr lang="es-MX" sz="2700" dirty="0" smtClean="0">
                <a:latin typeface="Bookman Old Style" pitchFamily="18" charset="0"/>
              </a:rPr>
              <a:t> </a:t>
            </a:r>
            <a:r>
              <a:rPr lang="es-MX" sz="2700" dirty="0" err="1" smtClean="0">
                <a:latin typeface="Bookman Old Style" pitchFamily="18" charset="0"/>
              </a:rPr>
              <a:t>litzedaká</a:t>
            </a:r>
            <a:r>
              <a:rPr lang="es-MX" sz="2700" dirty="0" smtClean="0">
                <a:latin typeface="Bookman Old Style" pitchFamily="18" charset="0"/>
              </a:rPr>
              <a:t> </a:t>
            </a:r>
            <a:r>
              <a:rPr lang="es-MX" sz="2700" dirty="0" err="1" smtClean="0">
                <a:latin typeface="Bookman Old Style" pitchFamily="18" charset="0"/>
              </a:rPr>
              <a:t>ba'avuró</a:t>
            </a:r>
            <a:r>
              <a:rPr lang="es-MX" sz="2700" dirty="0" smtClean="0">
                <a:latin typeface="Bookman Old Style" pitchFamily="18" charset="0"/>
              </a:rPr>
              <a:t>, </a:t>
            </a:r>
            <a:r>
              <a:rPr lang="es-MX" sz="2700" dirty="0" err="1" smtClean="0">
                <a:latin typeface="Bookman Old Style" pitchFamily="18" charset="0"/>
              </a:rPr>
              <a:t>bisjar</a:t>
            </a:r>
            <a:r>
              <a:rPr lang="es-MX" sz="2700" dirty="0" smtClean="0">
                <a:latin typeface="Bookman Old Style" pitchFamily="18" charset="0"/>
              </a:rPr>
              <a:t> </a:t>
            </a:r>
            <a:r>
              <a:rPr lang="es-MX" sz="2700" dirty="0" err="1" smtClean="0">
                <a:latin typeface="Bookman Old Style" pitchFamily="18" charset="0"/>
              </a:rPr>
              <a:t>ze</a:t>
            </a:r>
            <a:r>
              <a:rPr lang="es-MX" sz="2700" dirty="0" smtClean="0">
                <a:latin typeface="Bookman Old Style" pitchFamily="18" charset="0"/>
              </a:rPr>
              <a:t> Hakadosh Baruj Hu </a:t>
            </a:r>
            <a:r>
              <a:rPr lang="es-MX" sz="2700" dirty="0" err="1" smtClean="0">
                <a:latin typeface="Bookman Old Style" pitchFamily="18" charset="0"/>
              </a:rPr>
              <a:t>yimalé</a:t>
            </a:r>
            <a:r>
              <a:rPr lang="es-MX" sz="2700" dirty="0" smtClean="0">
                <a:latin typeface="Bookman Old Style" pitchFamily="18" charset="0"/>
              </a:rPr>
              <a:t> </a:t>
            </a:r>
            <a:r>
              <a:rPr lang="es-MX" sz="2700" dirty="0" err="1" smtClean="0">
                <a:latin typeface="Bookman Old Style" pitchFamily="18" charset="0"/>
              </a:rPr>
              <a:t>rajamim</a:t>
            </a:r>
            <a:r>
              <a:rPr lang="es-MX" sz="2700" dirty="0" smtClean="0">
                <a:latin typeface="Bookman Old Style" pitchFamily="18" charset="0"/>
              </a:rPr>
              <a:t> </a:t>
            </a:r>
            <a:r>
              <a:rPr lang="es-MX" sz="2700" dirty="0" err="1" smtClean="0">
                <a:latin typeface="Bookman Old Style" pitchFamily="18" charset="0"/>
              </a:rPr>
              <a:t>alav</a:t>
            </a:r>
            <a:r>
              <a:rPr lang="es-MX" sz="2700" dirty="0" smtClean="0">
                <a:latin typeface="Bookman Old Style" pitchFamily="18" charset="0"/>
              </a:rPr>
              <a:t> </a:t>
            </a:r>
            <a:r>
              <a:rPr lang="es-MX" sz="2700" dirty="0" err="1" smtClean="0">
                <a:latin typeface="Bookman Old Style" pitchFamily="18" charset="0"/>
              </a:rPr>
              <a:t>lehajalimó</a:t>
            </a:r>
            <a:r>
              <a:rPr lang="es-MX" sz="2700" dirty="0" smtClean="0">
                <a:latin typeface="Bookman Old Style" pitchFamily="18" charset="0"/>
              </a:rPr>
              <a:t> </a:t>
            </a:r>
            <a:r>
              <a:rPr lang="es-MX" sz="2700" dirty="0" err="1" smtClean="0">
                <a:latin typeface="Bookman Old Style" pitchFamily="18" charset="0"/>
              </a:rPr>
              <a:t>ulrapotó</a:t>
            </a:r>
            <a:r>
              <a:rPr lang="es-MX" sz="2700" dirty="0" smtClean="0">
                <a:latin typeface="Bookman Old Style" pitchFamily="18" charset="0"/>
              </a:rPr>
              <a:t> </a:t>
            </a:r>
            <a:r>
              <a:rPr lang="es-MX" sz="2700" dirty="0" err="1" smtClean="0">
                <a:latin typeface="Bookman Old Style" pitchFamily="18" charset="0"/>
              </a:rPr>
              <a:t>ulhajazikó</a:t>
            </a:r>
            <a:r>
              <a:rPr lang="es-MX" sz="2700" dirty="0" smtClean="0">
                <a:latin typeface="Bookman Old Style" pitchFamily="18" charset="0"/>
              </a:rPr>
              <a:t> </a:t>
            </a:r>
            <a:r>
              <a:rPr lang="es-MX" sz="2700" dirty="0" err="1" smtClean="0">
                <a:latin typeface="Bookman Old Style" pitchFamily="18" charset="0"/>
              </a:rPr>
              <a:t>ulehajayotó</a:t>
            </a:r>
            <a:r>
              <a:rPr lang="es-MX" sz="2700" dirty="0" smtClean="0">
                <a:latin typeface="Bookman Old Style" pitchFamily="18" charset="0"/>
              </a:rPr>
              <a:t> </a:t>
            </a:r>
            <a:r>
              <a:rPr lang="es-MX" sz="2700" dirty="0" err="1" smtClean="0">
                <a:latin typeface="Bookman Old Style" pitchFamily="18" charset="0"/>
              </a:rPr>
              <a:t>veyishlaj</a:t>
            </a:r>
            <a:r>
              <a:rPr lang="es-MX" sz="2700" dirty="0" smtClean="0">
                <a:latin typeface="Bookman Old Style" pitchFamily="18" charset="0"/>
              </a:rPr>
              <a:t> lo </a:t>
            </a:r>
            <a:r>
              <a:rPr lang="es-MX" sz="2700" dirty="0" err="1" smtClean="0">
                <a:latin typeface="Bookman Old Style" pitchFamily="18" charset="0"/>
              </a:rPr>
              <a:t>meheráh</a:t>
            </a:r>
            <a:r>
              <a:rPr lang="es-MX" sz="2700" dirty="0" smtClean="0">
                <a:latin typeface="Bookman Old Style" pitchFamily="18" charset="0"/>
              </a:rPr>
              <a:t> </a:t>
            </a:r>
            <a:r>
              <a:rPr lang="es-MX" sz="2700" dirty="0" err="1" smtClean="0">
                <a:latin typeface="Bookman Old Style" pitchFamily="18" charset="0"/>
              </a:rPr>
              <a:t>refuáh</a:t>
            </a:r>
            <a:r>
              <a:rPr lang="es-MX" sz="2700" dirty="0" smtClean="0">
                <a:latin typeface="Bookman Old Style" pitchFamily="18" charset="0"/>
              </a:rPr>
              <a:t> </a:t>
            </a:r>
            <a:r>
              <a:rPr lang="es-MX" sz="2700" dirty="0" err="1" smtClean="0">
                <a:latin typeface="Bookman Old Style" pitchFamily="18" charset="0"/>
              </a:rPr>
              <a:t>shelemá</a:t>
            </a:r>
            <a:r>
              <a:rPr lang="es-MX" sz="2700" dirty="0" smtClean="0">
                <a:latin typeface="Bookman Old Style" pitchFamily="18" charset="0"/>
              </a:rPr>
              <a:t> min </a:t>
            </a:r>
            <a:r>
              <a:rPr lang="es-MX" sz="2700" dirty="0" err="1" smtClean="0">
                <a:latin typeface="Bookman Old Style" pitchFamily="18" charset="0"/>
              </a:rPr>
              <a:t>hashamáyim</a:t>
            </a:r>
            <a:r>
              <a:rPr lang="es-MX" sz="2700" dirty="0" smtClean="0">
                <a:latin typeface="Bookman Old Style" pitchFamily="18" charset="0"/>
              </a:rPr>
              <a:t> </a:t>
            </a:r>
            <a:r>
              <a:rPr lang="es-MX" sz="2700" dirty="0" err="1" smtClean="0">
                <a:latin typeface="Bookman Old Style" pitchFamily="18" charset="0"/>
              </a:rPr>
              <a:t>leremaj</a:t>
            </a:r>
            <a:r>
              <a:rPr lang="es-MX" sz="2700" dirty="0" smtClean="0">
                <a:latin typeface="Bookman Old Style" pitchFamily="18" charset="0"/>
              </a:rPr>
              <a:t> </a:t>
            </a:r>
            <a:r>
              <a:rPr lang="es-MX" sz="2700" dirty="0" err="1" smtClean="0">
                <a:latin typeface="Bookman Old Style" pitchFamily="18" charset="0"/>
              </a:rPr>
              <a:t>hevarav</a:t>
            </a:r>
            <a:r>
              <a:rPr lang="es-MX" sz="2700" dirty="0" smtClean="0">
                <a:latin typeface="Bookman Old Style" pitchFamily="18" charset="0"/>
              </a:rPr>
              <a:t> </a:t>
            </a:r>
            <a:r>
              <a:rPr lang="es-MX" sz="2700" dirty="0" err="1" smtClean="0">
                <a:latin typeface="Bookman Old Style" pitchFamily="18" charset="0"/>
              </a:rPr>
              <a:t>beshamá</a:t>
            </a:r>
            <a:r>
              <a:rPr lang="es-MX" sz="2700" dirty="0" smtClean="0">
                <a:latin typeface="Bookman Old Style" pitchFamily="18" charset="0"/>
              </a:rPr>
              <a:t> </a:t>
            </a:r>
            <a:r>
              <a:rPr lang="es-MX" sz="2700" dirty="0" err="1" smtClean="0">
                <a:latin typeface="Bookman Old Style" pitchFamily="18" charset="0"/>
              </a:rPr>
              <a:t>gidav</a:t>
            </a:r>
            <a:r>
              <a:rPr lang="es-MX" sz="2700" dirty="0" smtClean="0">
                <a:latin typeface="Bookman Old Style" pitchFamily="18" charset="0"/>
              </a:rPr>
              <a:t> </a:t>
            </a:r>
            <a:r>
              <a:rPr lang="es-MX" sz="2700" dirty="0" err="1" smtClean="0">
                <a:latin typeface="Bookman Old Style" pitchFamily="18" charset="0"/>
              </a:rPr>
              <a:t>betoj</a:t>
            </a:r>
            <a:r>
              <a:rPr lang="es-MX" sz="2700" dirty="0" smtClean="0">
                <a:latin typeface="Bookman Old Style" pitchFamily="18" charset="0"/>
              </a:rPr>
              <a:t> </a:t>
            </a:r>
            <a:r>
              <a:rPr lang="es-MX" sz="2700" dirty="0" err="1" smtClean="0">
                <a:latin typeface="Bookman Old Style" pitchFamily="18" charset="0"/>
              </a:rPr>
              <a:t>shear</a:t>
            </a:r>
            <a:r>
              <a:rPr lang="es-MX" sz="2700" dirty="0" smtClean="0">
                <a:latin typeface="Bookman Old Style" pitchFamily="18" charset="0"/>
              </a:rPr>
              <a:t> </a:t>
            </a:r>
            <a:r>
              <a:rPr lang="es-MX" sz="2700" dirty="0" err="1" smtClean="0">
                <a:latin typeface="Bookman Old Style" pitchFamily="18" charset="0"/>
              </a:rPr>
              <a:t>jolé</a:t>
            </a:r>
            <a:r>
              <a:rPr lang="es-MX" sz="2700" dirty="0" smtClean="0">
                <a:latin typeface="Bookman Old Style" pitchFamily="18" charset="0"/>
              </a:rPr>
              <a:t> Yisrael </a:t>
            </a:r>
            <a:r>
              <a:rPr lang="es-MX" sz="2700" dirty="0" err="1" smtClean="0">
                <a:latin typeface="Bookman Old Style" pitchFamily="18" charset="0"/>
              </a:rPr>
              <a:t>refuat</a:t>
            </a:r>
            <a:r>
              <a:rPr lang="es-MX" sz="2700" dirty="0" smtClean="0">
                <a:latin typeface="Bookman Old Style" pitchFamily="18" charset="0"/>
              </a:rPr>
              <a:t> </a:t>
            </a:r>
            <a:r>
              <a:rPr lang="es-MX" sz="2700" dirty="0" err="1" smtClean="0">
                <a:latin typeface="Bookman Old Style" pitchFamily="18" charset="0"/>
              </a:rPr>
              <a:t>hanéfesh</a:t>
            </a:r>
            <a:r>
              <a:rPr lang="es-MX" sz="2700" dirty="0" smtClean="0">
                <a:latin typeface="Bookman Old Style" pitchFamily="18" charset="0"/>
              </a:rPr>
              <a:t> </a:t>
            </a:r>
            <a:r>
              <a:rPr lang="es-MX" sz="2700" dirty="0" err="1" smtClean="0">
                <a:latin typeface="Bookman Old Style" pitchFamily="18" charset="0"/>
              </a:rPr>
              <a:t>urfuat</a:t>
            </a:r>
            <a:r>
              <a:rPr lang="es-MX" sz="2700" dirty="0" smtClean="0">
                <a:latin typeface="Bookman Old Style" pitchFamily="18" charset="0"/>
              </a:rPr>
              <a:t> </a:t>
            </a:r>
            <a:r>
              <a:rPr lang="es-MX" sz="2700" dirty="0" err="1" smtClean="0">
                <a:latin typeface="Bookman Old Style" pitchFamily="18" charset="0"/>
              </a:rPr>
              <a:t>haguf</a:t>
            </a:r>
            <a:r>
              <a:rPr lang="es-MX" sz="2700" dirty="0" smtClean="0">
                <a:latin typeface="Bookman Old Style" pitchFamily="18" charset="0"/>
              </a:rPr>
              <a:t>, </a:t>
            </a:r>
            <a:r>
              <a:rPr lang="es-MX" sz="2700" dirty="0" err="1" smtClean="0">
                <a:latin typeface="Bookman Old Style" pitchFamily="18" charset="0"/>
              </a:rPr>
              <a:t>venomar</a:t>
            </a:r>
            <a:r>
              <a:rPr lang="es-MX" sz="2700" dirty="0" smtClean="0">
                <a:latin typeface="Bookman Old Style" pitchFamily="18" charset="0"/>
              </a:rPr>
              <a:t> Amen.</a:t>
            </a:r>
            <a:endParaRPr lang="en-US" sz="27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n-US" sz="2400" dirty="0" smtClean="0">
                <a:latin typeface="Georgia" panose="02040502050405020303" pitchFamily="18" charset="0"/>
              </a:rPr>
              <a:t>Mi </a:t>
            </a:r>
            <a:r>
              <a:rPr lang="en-US" sz="2400" dirty="0" err="1" smtClean="0">
                <a:latin typeface="Georgia" panose="02040502050405020303" pitchFamily="18" charset="0"/>
              </a:rPr>
              <a:t>Sheberaj</a:t>
            </a:r>
            <a:endParaRPr sz="2400" dirty="0">
              <a:latin typeface="Georgia" panose="02040502050405020303" pitchFamily="18" charset="0"/>
            </a:endParaRPr>
          </a:p>
        </p:txBody>
      </p:sp>
      <p:sp>
        <p:nvSpPr>
          <p:cNvPr id="101" name="Shape 101"/>
          <p:cNvSpPr txBox="1">
            <a:spLocks noGrp="1"/>
          </p:cNvSpPr>
          <p:nvPr>
            <p:ph type="body" idx="1"/>
          </p:nvPr>
        </p:nvSpPr>
        <p:spPr>
          <a:xfrm>
            <a:off x="457200" y="1320800"/>
            <a:ext cx="8229600" cy="4805500"/>
          </a:xfrm>
          <a:prstGeom prst="rect">
            <a:avLst/>
          </a:prstGeom>
        </p:spPr>
        <p:txBody>
          <a:bodyPr spcFirstLastPara="1" wrap="square" lIns="91425" tIns="45700" rIns="91425" bIns="45700" anchor="t" anchorCtr="0">
            <a:noAutofit/>
          </a:bodyPr>
          <a:lstStyle/>
          <a:p>
            <a:r>
              <a:rPr lang="es-MX" sz="2300" dirty="0" smtClean="0">
                <a:latin typeface="Bookman Old Style" pitchFamily="18" charset="0"/>
              </a:rPr>
              <a:t>Que Él que bendijo a nuestros padres Abraham, Isaac y Jacob, Moisés y Aarón, David y Salomón, sane a... et XAVIER RUIZ  GONZALEZ ben ABRAHAM AVINU  </a:t>
            </a:r>
            <a:r>
              <a:rPr lang="es-MX" sz="2300" dirty="0" err="1" smtClean="0">
                <a:latin typeface="Bookman Old Style" pitchFamily="18" charset="0"/>
              </a:rPr>
              <a:t>ba'avur</a:t>
            </a:r>
            <a:r>
              <a:rPr lang="es-MX" sz="2300" dirty="0" smtClean="0">
                <a:latin typeface="Bookman Old Style" pitchFamily="18" charset="0"/>
              </a:rPr>
              <a:t> </a:t>
            </a:r>
            <a:r>
              <a:rPr lang="es-MX" sz="2300" dirty="0" err="1" smtClean="0">
                <a:latin typeface="Bookman Old Style" pitchFamily="18" charset="0"/>
              </a:rPr>
              <a:t>she</a:t>
            </a:r>
            <a:r>
              <a:rPr lang="es-MX" sz="2300" dirty="0" smtClean="0">
                <a:latin typeface="Bookman Old Style" pitchFamily="18" charset="0"/>
              </a:rPr>
              <a:t>... INGRID MERCEDES BAT SARA IMENU... se comprometió a dar caridad, sin un voto, por su bien. En este mérito pueda el Santo, bendito sea, llenarse de misericordia para con él, para restaurar su salud y para curarlo, para fortalecerlo y para satisfacerlo. Y pueda Él apresurar a enviarle desde el cielo una recuperación completa a sus 248 partes corporales y 365 tendones, entre los otros enfermos de Israel, una curación de espíritu y una curación de cuerpo; y digamos, Amén.</a:t>
            </a:r>
            <a:endParaRPr lang="en-US" sz="23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Bookman Old Style" pitchFamily="18" charset="0"/>
              </a:rPr>
              <a:t>Parashá Bereshit – Noah</a:t>
            </a:r>
            <a:endParaRPr sz="2400" dirty="0">
              <a:latin typeface="Bookman Old Style"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2" name="Picture 2"/>
          <p:cNvPicPr>
            <a:picLocks noChangeAspect="1" noChangeArrowheads="1"/>
          </p:cNvPicPr>
          <p:nvPr/>
        </p:nvPicPr>
        <p:blipFill>
          <a:blip r:embed="rId3"/>
          <a:srcRect/>
          <a:stretch>
            <a:fillRect/>
          </a:stretch>
        </p:blipFill>
        <p:spPr bwMode="auto">
          <a:xfrm>
            <a:off x="0" y="711200"/>
            <a:ext cx="9146963" cy="5433840"/>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rPr>
              <a:t>Parashá Bereshit – Noah</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6: 9 - 11: 32  -Yeshayahu 54:1 – 55:5</a:t>
            </a:r>
          </a:p>
          <a:p>
            <a:endParaRPr lang="en-US" b="1" dirty="0" smtClean="0">
              <a:latin typeface="Bookman Old Style" pitchFamily="18" charset="0"/>
            </a:endParaRPr>
          </a:p>
          <a:p>
            <a:r>
              <a:rPr lang="es-CO" b="1" dirty="0" smtClean="0">
                <a:latin typeface="Bookman Old Style" pitchFamily="18" charset="0"/>
              </a:rPr>
              <a:t>6:9</a:t>
            </a:r>
            <a:r>
              <a:rPr lang="es-CO" dirty="0" smtClean="0">
                <a:latin typeface="Bookman Old Style" pitchFamily="18" charset="0"/>
              </a:rPr>
              <a:t>   </a:t>
            </a:r>
            <a:r>
              <a:rPr lang="es-CO" dirty="0" err="1" smtClean="0">
                <a:latin typeface="Bookman Old Style" pitchFamily="18" charset="0"/>
              </a:rPr>
              <a:t>Eleh</a:t>
            </a:r>
            <a:r>
              <a:rPr lang="es-CO" dirty="0" smtClean="0">
                <a:latin typeface="Bookman Old Style" pitchFamily="18" charset="0"/>
              </a:rPr>
              <a:t> </a:t>
            </a:r>
            <a:r>
              <a:rPr lang="es-CO" dirty="0" err="1" smtClean="0">
                <a:latin typeface="Bookman Old Style" pitchFamily="18" charset="0"/>
              </a:rPr>
              <a:t>toldot</a:t>
            </a:r>
            <a:r>
              <a:rPr lang="es-CO" dirty="0" smtClean="0">
                <a:latin typeface="Bookman Old Style" pitchFamily="18" charset="0"/>
              </a:rPr>
              <a:t> Noaj </a:t>
            </a:r>
            <a:r>
              <a:rPr lang="es-CO" dirty="0" err="1" smtClean="0">
                <a:latin typeface="Bookman Old Style" pitchFamily="18" charset="0"/>
              </a:rPr>
              <a:t>Noaj</a:t>
            </a:r>
            <a:r>
              <a:rPr lang="es-CO" dirty="0" smtClean="0">
                <a:latin typeface="Bookman Old Style" pitchFamily="18" charset="0"/>
              </a:rPr>
              <a:t> ish </a:t>
            </a:r>
            <a:r>
              <a:rPr lang="es-CO" dirty="0" err="1" smtClean="0">
                <a:latin typeface="Bookman Old Style" pitchFamily="18" charset="0"/>
              </a:rPr>
              <a:t>tsadik</a:t>
            </a:r>
            <a:r>
              <a:rPr lang="es-CO" dirty="0" smtClean="0">
                <a:latin typeface="Bookman Old Style" pitchFamily="18" charset="0"/>
              </a:rPr>
              <a:t> </a:t>
            </a:r>
            <a:r>
              <a:rPr lang="es-CO" dirty="0" err="1" smtClean="0">
                <a:latin typeface="Bookman Old Style" pitchFamily="18" charset="0"/>
              </a:rPr>
              <a:t>tamim</a:t>
            </a:r>
            <a:r>
              <a:rPr lang="es-CO" dirty="0" smtClean="0">
                <a:latin typeface="Bookman Old Style" pitchFamily="18" charset="0"/>
              </a:rPr>
              <a:t> </a:t>
            </a:r>
            <a:r>
              <a:rPr lang="es-CO" dirty="0" err="1" smtClean="0">
                <a:latin typeface="Bookman Old Style" pitchFamily="18" charset="0"/>
              </a:rPr>
              <a:t>hayah</a:t>
            </a:r>
            <a:r>
              <a:rPr lang="es-CO" dirty="0" smtClean="0">
                <a:latin typeface="Bookman Old Style" pitchFamily="18" charset="0"/>
              </a:rPr>
              <a:t> </a:t>
            </a:r>
            <a:r>
              <a:rPr lang="es-CO" dirty="0" err="1" smtClean="0">
                <a:latin typeface="Bookman Old Style" pitchFamily="18" charset="0"/>
              </a:rPr>
              <a:t>bedorotav</a:t>
            </a:r>
            <a:r>
              <a:rPr lang="es-CO" dirty="0" smtClean="0">
                <a:latin typeface="Bookman Old Style" pitchFamily="18" charset="0"/>
              </a:rPr>
              <a:t> et-</a:t>
            </a:r>
            <a:r>
              <a:rPr lang="es-CO" dirty="0" err="1" smtClean="0">
                <a:latin typeface="Bookman Old Style" pitchFamily="18" charset="0"/>
              </a:rPr>
              <a:t>ha'Elohim</a:t>
            </a:r>
            <a:r>
              <a:rPr lang="es-CO" dirty="0" smtClean="0">
                <a:latin typeface="Bookman Old Style" pitchFamily="18" charset="0"/>
              </a:rPr>
              <a:t> </a:t>
            </a:r>
            <a:r>
              <a:rPr lang="es-CO" dirty="0" err="1" smtClean="0">
                <a:latin typeface="Bookman Old Style" pitchFamily="18" charset="0"/>
              </a:rPr>
              <a:t>hithalej</a:t>
            </a:r>
            <a:r>
              <a:rPr lang="es-CO" dirty="0" smtClean="0">
                <a:latin typeface="Bookman Old Style" pitchFamily="18" charset="0"/>
              </a:rPr>
              <a:t> Noaj.</a:t>
            </a:r>
          </a:p>
          <a:p>
            <a:r>
              <a:rPr lang="es-CO" dirty="0" smtClean="0">
                <a:latin typeface="Bookman Old Style" pitchFamily="18" charset="0"/>
              </a:rPr>
              <a:t>Estas son las </a:t>
            </a:r>
            <a:r>
              <a:rPr lang="es-CO" dirty="0" smtClean="0">
                <a:latin typeface="Bookman Old Style" pitchFamily="18" charset="0"/>
                <a:hlinkClick r:id="rId3"/>
              </a:rPr>
              <a:t>generaciones de Noé</a:t>
            </a:r>
            <a:r>
              <a:rPr lang="es-CO" dirty="0" smtClean="0">
                <a:latin typeface="Bookman Old Style" pitchFamily="18" charset="0"/>
              </a:rPr>
              <a:t>. Noé (fue) un hombre justo, perfecto entre sus generaciones; con Dios anduvo Noé.</a:t>
            </a:r>
          </a:p>
          <a:p>
            <a:pPr marL="0" indent="0" algn="ctr">
              <a:buNone/>
            </a:pPr>
            <a:endParaRPr lang="es-CO" sz="2000" b="1" dirty="0" smtClean="0"/>
          </a:p>
        </p:txBody>
      </p:sp>
    </p:spTree>
    <p:extLst>
      <p:ext uri="{BB962C8B-B14F-4D97-AF65-F5344CB8AC3E}">
        <p14:creationId xmlns="" xmlns:p14="http://schemas.microsoft.com/office/powerpoint/2010/main"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8175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44600"/>
            <a:ext cx="8229600" cy="48817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Noé fue un hombre justo, sin mancha en su generación. Noé caminó con Dios.</a:t>
            </a:r>
            <a:endParaRPr lang="en-US" dirty="0" smtClean="0">
              <a:latin typeface="Bookman Old Style" pitchFamily="18" charset="0"/>
            </a:endParaRPr>
          </a:p>
          <a:p>
            <a:r>
              <a:rPr lang="es-MX" dirty="0" smtClean="0">
                <a:latin typeface="Bookman Old Style" pitchFamily="18" charset="0"/>
              </a:rPr>
              <a:t>Dios le dijo a Noé: “Debido a que la tierra está llena de fechorías, corrupción y robo, voy a destruirla. </a:t>
            </a:r>
          </a:p>
          <a:p>
            <a:r>
              <a:rPr lang="es-MX" dirty="0" smtClean="0">
                <a:latin typeface="Bookman Old Style" pitchFamily="18" charset="0"/>
              </a:rPr>
              <a:t>Hazte un arca de madera con recintos para animales y recoge comida para todos a bordo. </a:t>
            </a:r>
          </a:p>
        </p:txBody>
      </p:sp>
    </p:spTree>
    <p:extLst>
      <p:ext uri="{BB962C8B-B14F-4D97-AF65-F5344CB8AC3E}">
        <p14:creationId xmlns="" xmlns:p14="http://schemas.microsoft.com/office/powerpoint/2010/main"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Traeré una inundación a través del agua sobre la tierra y destruiré todo lo que tenga el espíritu de vida ".</a:t>
            </a:r>
            <a:endParaRPr lang="en-US" dirty="0" smtClean="0">
              <a:latin typeface="Bookman Old Style" pitchFamily="18" charset="0"/>
            </a:endParaRPr>
          </a:p>
          <a:p>
            <a:r>
              <a:rPr lang="es-MX" dirty="0" smtClean="0">
                <a:latin typeface="Bookman Old Style" pitchFamily="18" charset="0"/>
              </a:rPr>
              <a:t>Dios dijo: “Es con ustedes, sus esposas e hijos, que mantendré Mi pacto. </a:t>
            </a:r>
          </a:p>
          <a:p>
            <a:r>
              <a:rPr lang="es-MX" dirty="0" smtClean="0">
                <a:latin typeface="Bookman Old Style" pitchFamily="18" charset="0"/>
              </a:rPr>
              <a:t>Eres tú quien has sido justo ante Mí en esta era corrupta. </a:t>
            </a:r>
          </a:p>
        </p:txBody>
      </p:sp>
    </p:spTree>
    <p:extLst>
      <p:ext uri="{BB962C8B-B14F-4D97-AF65-F5344CB8AC3E}">
        <p14:creationId xmlns="" xmlns:p14="http://schemas.microsoft.com/office/powerpoint/2010/main"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Ahora ve y busca para el arca siete pares de todos los animales limpios y dos pares de animales inmundos. </a:t>
            </a:r>
          </a:p>
          <a:p>
            <a:r>
              <a:rPr lang="es-MX" dirty="0" smtClean="0">
                <a:latin typeface="Bookman Old Style" pitchFamily="18" charset="0"/>
              </a:rPr>
              <a:t>Cada pareja, masculina y femenina, debe tomarse según su especie. </a:t>
            </a:r>
          </a:p>
          <a:p>
            <a:r>
              <a:rPr lang="es-MX" dirty="0" smtClean="0">
                <a:latin typeface="Bookman Old Style" pitchFamily="18" charset="0"/>
              </a:rPr>
              <a:t>En siete días, borraré todo lo que he creado ".</a:t>
            </a:r>
            <a:endParaRPr lang="en-US" dirty="0" smtClean="0">
              <a:latin typeface="Bookman Old Style" pitchFamily="18" charset="0"/>
            </a:endParaRPr>
          </a:p>
          <a:p>
            <a:endParaRPr lang="es-MX"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Noé hizo todo de acuerdo con lo que Dios le había ordenado. </a:t>
            </a:r>
          </a:p>
          <a:p>
            <a:r>
              <a:rPr lang="es-MX" dirty="0" smtClean="0">
                <a:latin typeface="Bookman Old Style" pitchFamily="18" charset="0"/>
              </a:rPr>
              <a:t>Y en siete días las aguas del diluvio vinieron sobre la tierra. </a:t>
            </a:r>
          </a:p>
          <a:p>
            <a:r>
              <a:rPr lang="es-MX" dirty="0" smtClean="0">
                <a:latin typeface="Bookman Old Style" pitchFamily="18" charset="0"/>
              </a:rPr>
              <a:t>Se desgarraron todas las fuentes del gran abismo y se abrieron las compuertas de los cielos. </a:t>
            </a:r>
          </a:p>
          <a:p>
            <a:endParaRPr lang="es-MX"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Ese mismo día, Noé y su familia llegaron al arca. </a:t>
            </a:r>
          </a:p>
          <a:p>
            <a:r>
              <a:rPr lang="es-MX" dirty="0" smtClean="0">
                <a:latin typeface="Bookman Old Style" pitchFamily="18" charset="0"/>
              </a:rPr>
              <a:t>Y todas las criaturas vivientes, de dos en dos, hombres y mujeres, llegaron a Noé. </a:t>
            </a:r>
          </a:p>
          <a:p>
            <a:r>
              <a:rPr lang="es-MX" dirty="0" smtClean="0">
                <a:latin typeface="Bookman Old Style" pitchFamily="18" charset="0"/>
              </a:rPr>
              <a:t>Cuando todos estaban en el arca, Dios cerró la puerta en su nombre.</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Y la lluvia cayó sobre la tierra durante 40 días y 40 noches, cubriendo las montañas más altas y borrando todos los seres vivos. </a:t>
            </a:r>
          </a:p>
          <a:p>
            <a:r>
              <a:rPr lang="es-MX" dirty="0" smtClean="0">
                <a:latin typeface="Bookman Old Style" pitchFamily="18" charset="0"/>
              </a:rPr>
              <a:t>Entonces, durante 150 días y noches, las aguas asaltaron e invadieron toda la tierra. </a:t>
            </a:r>
          </a:p>
          <a:p>
            <a:r>
              <a:rPr lang="es-MX" dirty="0" smtClean="0">
                <a:latin typeface="Bookman Old Style" pitchFamily="18" charset="0"/>
              </a:rPr>
              <a:t>Solo Noé y los que estaban con él en el arca quedaron ilesos.</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Dios se acordó de Noé y el Arca y causó que un viento pasara sobre la tierra y las aguas comenzaron a disminuir. </a:t>
            </a:r>
          </a:p>
          <a:p>
            <a:r>
              <a:rPr lang="es-MX" dirty="0" smtClean="0">
                <a:latin typeface="Bookman Old Style" pitchFamily="18" charset="0"/>
              </a:rPr>
              <a:t>Después de 40 días, Noah abrió una ventana y envió un cuervo, pero regresó por falta de un lugar para aterrizar. </a:t>
            </a:r>
          </a:p>
        </p:txBody>
      </p:sp>
    </p:spTree>
    <p:extLst>
      <p:ext uri="{BB962C8B-B14F-4D97-AF65-F5344CB8AC3E}">
        <p14:creationId xmlns="" xmlns:p14="http://schemas.microsoft.com/office/powerpoint/2010/main"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Después de siete días más, Noé envió una paloma, pero también regresó de volar sobre las aguas. </a:t>
            </a:r>
          </a:p>
          <a:p>
            <a:r>
              <a:rPr lang="es-MX" dirty="0" smtClean="0">
                <a:latin typeface="Bookman Old Style" pitchFamily="18" charset="0"/>
              </a:rPr>
              <a:t>Después de siete días más, Noé envió una paloma. </a:t>
            </a:r>
          </a:p>
          <a:p>
            <a:r>
              <a:rPr lang="es-MX" dirty="0" smtClean="0">
                <a:latin typeface="Bookman Old Style" pitchFamily="18" charset="0"/>
              </a:rPr>
              <a:t>Esta vez la paloma regresó con una hoja de olivo recién arrancada en el pico. </a:t>
            </a:r>
          </a:p>
        </p:txBody>
      </p:sp>
    </p:spTree>
    <p:extLst>
      <p:ext uri="{BB962C8B-B14F-4D97-AF65-F5344CB8AC3E}">
        <p14:creationId xmlns="" xmlns:p14="http://schemas.microsoft.com/office/powerpoint/2010/main"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Noah esperó siete días más antes de enviar la paloma nuevamente. </a:t>
            </a:r>
          </a:p>
          <a:p>
            <a:r>
              <a:rPr lang="es-MX" dirty="0" smtClean="0">
                <a:latin typeface="Bookman Old Style" pitchFamily="18" charset="0"/>
              </a:rPr>
              <a:t>Esta vez la paloma no regresó y Noah sabía que las aguas habían disminuido y la tierra se había secado.</a:t>
            </a:r>
          </a:p>
          <a:p>
            <a:r>
              <a:rPr lang="es-MX" dirty="0" smtClean="0">
                <a:latin typeface="Bookman Old Style" pitchFamily="18" charset="0"/>
              </a:rPr>
              <a:t>Entonces Dios le dijo a Noé: “Ve ahora del arca con tu familia y deja que todos los animales y seres vivos salgan contigo. </a:t>
            </a:r>
          </a:p>
        </p:txBody>
      </p:sp>
    </p:spTree>
    <p:extLst>
      <p:ext uri="{BB962C8B-B14F-4D97-AF65-F5344CB8AC3E}">
        <p14:creationId xmlns="" xmlns:p14="http://schemas.microsoft.com/office/powerpoint/2010/main"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Ha llegado el momento en que te muevas libremente sobre la tierra. </a:t>
            </a:r>
          </a:p>
          <a:p>
            <a:r>
              <a:rPr lang="es-MX" dirty="0" smtClean="0">
                <a:latin typeface="Bookman Old Style" pitchFamily="18" charset="0"/>
              </a:rPr>
              <a:t>Sé fructífero y multiplícate”. </a:t>
            </a:r>
          </a:p>
          <a:p>
            <a:r>
              <a:rPr lang="es-MX" dirty="0" smtClean="0">
                <a:latin typeface="Bookman Old Style" pitchFamily="18" charset="0"/>
              </a:rPr>
              <a:t>De modo que todos los seres vivos, humanos y animales, pájaros y reptiles, todo lo que se mueve sobre la tierra salió del Arca en parejas.</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Noé construyó un altar a Dios y luego tomó de cada animal limpio y pájaro limpio e hizo una ofrenda a Dios sobre el Altar.</a:t>
            </a:r>
            <a:endParaRPr lang="en-US" dirty="0" smtClean="0">
              <a:latin typeface="Bookman Old Style" pitchFamily="18" charset="0"/>
            </a:endParaRPr>
          </a:p>
          <a:p>
            <a:r>
              <a:rPr lang="es-MX" dirty="0" smtClean="0">
                <a:latin typeface="Bookman Old Style" pitchFamily="18" charset="0"/>
              </a:rPr>
              <a:t>Dios olió las agradables ofrendas de Altar y Dios se dijo asimismo: "Ya no maldeciré la tierra por causa del hombre, porque la inclinación del corazón del hombre es malvada desde su juventud. </a:t>
            </a:r>
          </a:p>
        </p:txBody>
      </p:sp>
    </p:spTree>
    <p:extLst>
      <p:ext uri="{BB962C8B-B14F-4D97-AF65-F5344CB8AC3E}">
        <p14:creationId xmlns="" xmlns:p14="http://schemas.microsoft.com/office/powerpoint/2010/main"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Tampoco volveré a destruir todos los seres vivos como lo he hecho. </a:t>
            </a:r>
          </a:p>
          <a:p>
            <a:r>
              <a:rPr lang="es-MX" dirty="0" smtClean="0">
                <a:latin typeface="Bookman Old Style" pitchFamily="18" charset="0"/>
              </a:rPr>
              <a:t>Los días de la tierra existirán para siempre: la siembra y la cosecha, el frío y el calor, el verano y el invierno, el día y la noche nunca cesarán".</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3100" dirty="0" smtClean="0">
                <a:latin typeface="Bookman Old Style" pitchFamily="18" charset="0"/>
              </a:rPr>
              <a:t>Entonces Dios bendijo a Noé y a sus hijos, Sem, Jam y Jafet: “Sé fructífero, multiplícate y llena la tierra. </a:t>
            </a:r>
          </a:p>
          <a:p>
            <a:r>
              <a:rPr lang="en-US" sz="3100" dirty="0" err="1" smtClean="0">
                <a:latin typeface="Bookman Old Style" pitchFamily="18" charset="0"/>
              </a:rPr>
              <a:t>Todo</a:t>
            </a:r>
            <a:r>
              <a:rPr lang="en-US" sz="3100" dirty="0" smtClean="0">
                <a:latin typeface="Bookman Old Style" pitchFamily="18" charset="0"/>
              </a:rPr>
              <a:t> </a:t>
            </a:r>
            <a:r>
              <a:rPr lang="en-US" sz="3100" dirty="0" err="1" smtClean="0">
                <a:latin typeface="Bookman Old Style" pitchFamily="18" charset="0"/>
              </a:rPr>
              <a:t>reptil</a:t>
            </a:r>
            <a:r>
              <a:rPr lang="en-US" sz="3100" dirty="0" smtClean="0">
                <a:latin typeface="Bookman Old Style" pitchFamily="18" charset="0"/>
              </a:rPr>
              <a:t> </a:t>
            </a:r>
            <a:r>
              <a:rPr lang="en-US" sz="3100" dirty="0" err="1" smtClean="0">
                <a:latin typeface="Bookman Old Style" pitchFamily="18" charset="0"/>
              </a:rPr>
              <a:t>que</a:t>
            </a:r>
            <a:r>
              <a:rPr lang="en-US" sz="3100" dirty="0" smtClean="0">
                <a:latin typeface="Bookman Old Style" pitchFamily="18" charset="0"/>
              </a:rPr>
              <a:t> vive, a </a:t>
            </a:r>
            <a:r>
              <a:rPr lang="en-US" sz="3100" dirty="0" err="1" smtClean="0">
                <a:latin typeface="Bookman Old Style" pitchFamily="18" charset="0"/>
              </a:rPr>
              <a:t>vosotros</a:t>
            </a:r>
            <a:r>
              <a:rPr lang="en-US" sz="3100" dirty="0" smtClean="0">
                <a:latin typeface="Bookman Old Style" pitchFamily="18" charset="0"/>
              </a:rPr>
              <a:t> </a:t>
            </a:r>
            <a:r>
              <a:rPr lang="en-US" sz="3100" dirty="0" err="1" smtClean="0">
                <a:latin typeface="Bookman Old Style" pitchFamily="18" charset="0"/>
              </a:rPr>
              <a:t>servirá</a:t>
            </a:r>
            <a:r>
              <a:rPr lang="en-US" sz="3100" dirty="0" smtClean="0">
                <a:latin typeface="Bookman Old Style" pitchFamily="18" charset="0"/>
              </a:rPr>
              <a:t> </a:t>
            </a:r>
            <a:r>
              <a:rPr lang="en-US" sz="3100" dirty="0" err="1" smtClean="0">
                <a:latin typeface="Bookman Old Style" pitchFamily="18" charset="0"/>
              </a:rPr>
              <a:t>para</a:t>
            </a:r>
            <a:r>
              <a:rPr lang="en-US" sz="3100" dirty="0" smtClean="0">
                <a:latin typeface="Bookman Old Style" pitchFamily="18" charset="0"/>
              </a:rPr>
              <a:t> comer, </a:t>
            </a:r>
            <a:r>
              <a:rPr lang="en-US" sz="3100" dirty="0" err="1" smtClean="0">
                <a:latin typeface="Bookman Old Style" pitchFamily="18" charset="0"/>
              </a:rPr>
              <a:t>como</a:t>
            </a:r>
            <a:r>
              <a:rPr lang="en-US" sz="3100" dirty="0" smtClean="0">
                <a:latin typeface="Bookman Old Style" pitchFamily="18" charset="0"/>
              </a:rPr>
              <a:t> la </a:t>
            </a:r>
            <a:r>
              <a:rPr lang="en-US" sz="3100" dirty="0" err="1" smtClean="0">
                <a:latin typeface="Bookman Old Style" pitchFamily="18" charset="0"/>
              </a:rPr>
              <a:t>verdura</a:t>
            </a:r>
            <a:r>
              <a:rPr lang="en-US" sz="3100" dirty="0" smtClean="0">
                <a:latin typeface="Bookman Old Style" pitchFamily="18" charset="0"/>
              </a:rPr>
              <a:t> de </a:t>
            </a:r>
            <a:r>
              <a:rPr lang="en-US" sz="3100" dirty="0" err="1" smtClean="0">
                <a:latin typeface="Bookman Old Style" pitchFamily="18" charset="0"/>
              </a:rPr>
              <a:t>hierba</a:t>
            </a:r>
            <a:r>
              <a:rPr lang="en-US" sz="3100" dirty="0" smtClean="0">
                <a:latin typeface="Bookman Old Style" pitchFamily="18" charset="0"/>
              </a:rPr>
              <a:t> (</a:t>
            </a:r>
            <a:r>
              <a:rPr lang="en-US" sz="3100" dirty="0" err="1" smtClean="0">
                <a:latin typeface="Bookman Old Style" pitchFamily="18" charset="0"/>
              </a:rPr>
              <a:t>que</a:t>
            </a:r>
            <a:r>
              <a:rPr lang="en-US" sz="3100" dirty="0" smtClean="0">
                <a:latin typeface="Bookman Old Style" pitchFamily="18" charset="0"/>
              </a:rPr>
              <a:t> </a:t>
            </a:r>
            <a:r>
              <a:rPr lang="en-US" sz="3100" dirty="0" err="1" smtClean="0">
                <a:latin typeface="Bookman Old Style" pitchFamily="18" charset="0"/>
              </a:rPr>
              <a:t>permití</a:t>
            </a:r>
            <a:r>
              <a:rPr lang="en-US" sz="3100" dirty="0" smtClean="0">
                <a:latin typeface="Bookman Old Style" pitchFamily="18" charset="0"/>
              </a:rPr>
              <a:t> comer a </a:t>
            </a:r>
            <a:r>
              <a:rPr lang="en-US" sz="3100" dirty="0" err="1" smtClean="0">
                <a:latin typeface="Bookman Old Style" pitchFamily="18" charset="0"/>
              </a:rPr>
              <a:t>Adán</a:t>
            </a:r>
            <a:r>
              <a:rPr lang="en-US" sz="3100" dirty="0" smtClean="0">
                <a:latin typeface="Bookman Old Style" pitchFamily="18" charset="0"/>
              </a:rPr>
              <a:t>), </a:t>
            </a:r>
            <a:r>
              <a:rPr lang="en-US" sz="3100" dirty="0" err="1" smtClean="0">
                <a:latin typeface="Bookman Old Style" pitchFamily="18" charset="0"/>
              </a:rPr>
              <a:t>os</a:t>
            </a:r>
            <a:r>
              <a:rPr lang="en-US" sz="3100" dirty="0" smtClean="0">
                <a:latin typeface="Bookman Old Style" pitchFamily="18" charset="0"/>
              </a:rPr>
              <a:t> </a:t>
            </a:r>
            <a:r>
              <a:rPr lang="en-US" sz="3100" dirty="0" err="1" smtClean="0">
                <a:latin typeface="Bookman Old Style" pitchFamily="18" charset="0"/>
              </a:rPr>
              <a:t>di</a:t>
            </a:r>
            <a:r>
              <a:rPr lang="en-US" sz="3100" dirty="0" smtClean="0">
                <a:latin typeface="Bookman Old Style" pitchFamily="18" charset="0"/>
              </a:rPr>
              <a:t> </a:t>
            </a:r>
            <a:r>
              <a:rPr lang="en-US" sz="3100" dirty="0" err="1" smtClean="0">
                <a:latin typeface="Bookman Old Style" pitchFamily="18" charset="0"/>
              </a:rPr>
              <a:t>todo</a:t>
            </a:r>
            <a:r>
              <a:rPr lang="en-US" sz="3100" dirty="0" smtClean="0">
                <a:latin typeface="Bookman Old Style" pitchFamily="18" charset="0"/>
              </a:rPr>
              <a:t> a </a:t>
            </a:r>
            <a:r>
              <a:rPr lang="en-US" sz="3100" dirty="0" err="1" smtClean="0">
                <a:latin typeface="Bookman Old Style" pitchFamily="18" charset="0"/>
              </a:rPr>
              <a:t>vosotros</a:t>
            </a:r>
            <a:r>
              <a:rPr lang="en-US" sz="3100" dirty="0" smtClean="0">
                <a:latin typeface="Bookman Old Style" pitchFamily="18" charset="0"/>
              </a:rPr>
              <a:t>.  </a:t>
            </a:r>
          </a:p>
          <a:p>
            <a:r>
              <a:rPr lang="es-ES" sz="3100" dirty="0" smtClean="0">
                <a:latin typeface="Bookman Old Style" pitchFamily="18" charset="0"/>
              </a:rPr>
              <a:t>Nunca comas la carne o la sangre de una criatura mientras aún está viva. </a:t>
            </a:r>
          </a:p>
        </p:txBody>
      </p:sp>
    </p:spTree>
    <p:extLst>
      <p:ext uri="{BB962C8B-B14F-4D97-AF65-F5344CB8AC3E}">
        <p14:creationId xmlns="" xmlns:p14="http://schemas.microsoft.com/office/powerpoint/2010/main"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Solo la sangre del hombre y su alma exigiré. </a:t>
            </a:r>
          </a:p>
          <a:p>
            <a:r>
              <a:rPr lang="es-ES" sz="2800" dirty="0" smtClean="0">
                <a:latin typeface="Bookman Old Style" pitchFamily="18" charset="0"/>
              </a:rPr>
              <a:t>Exigiré el alma de los humanos porque los humanos están hechos a imagen de Dios. </a:t>
            </a:r>
          </a:p>
          <a:p>
            <a:r>
              <a:rPr lang="es-ES" sz="2800" dirty="0" smtClean="0">
                <a:latin typeface="Bookman Old Style" pitchFamily="18" charset="0"/>
              </a:rPr>
              <a:t>Quien derrama la sangre de un humano, por un humano su sangre será derramada.</a:t>
            </a:r>
          </a:p>
          <a:p>
            <a:r>
              <a:rPr lang="es-ES" sz="2800" dirty="0" smtClean="0">
                <a:latin typeface="Bookman Old Style" pitchFamily="18" charset="0"/>
              </a:rPr>
              <a:t>Dios le dijo a Noé y a sus hijos: “En cuanto a mí, estableceré Mi pacto eterno contigo y tus descendientes después de ti y con toda criatura viviente en la tierra. </a:t>
            </a:r>
          </a:p>
        </p:txBody>
      </p:sp>
    </p:spTree>
    <p:extLst>
      <p:ext uri="{BB962C8B-B14F-4D97-AF65-F5344CB8AC3E}">
        <p14:creationId xmlns="" xmlns:p14="http://schemas.microsoft.com/office/powerpoint/2010/main"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3000" dirty="0" smtClean="0">
                <a:latin typeface="Bookman Old Style" pitchFamily="18" charset="0"/>
              </a:rPr>
              <a:t>Nunca más habrá una inundación para destruir la tierra.</a:t>
            </a:r>
          </a:p>
          <a:p>
            <a:r>
              <a:rPr lang="es-ES" sz="3000" dirty="0" smtClean="0">
                <a:latin typeface="Bookman Old Style" pitchFamily="18" charset="0"/>
              </a:rPr>
              <a:t>Dios dijo: "He puesto Mi Arco Iris en la nube y es la señal del Pacto que doy entre Yo y tú y cada ser vivo contigo por todo el tiempo y todas las generaciones". </a:t>
            </a:r>
          </a:p>
          <a:p>
            <a:r>
              <a:rPr lang="es-ES" sz="3000" dirty="0" smtClean="0">
                <a:latin typeface="Bookman Old Style" pitchFamily="18" charset="0"/>
              </a:rPr>
              <a:t>Cuando vea Mi arco iris en las nubes, recordaré el Pacto que existe entre Mí, tú y cada alma viviente en la tierra ".</a:t>
            </a:r>
            <a:endParaRPr lang="en-US" sz="30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Noé se convirtió en un hombre de la tierra y plantó un viñedo. </a:t>
            </a:r>
          </a:p>
          <a:p>
            <a:r>
              <a:rPr lang="es-ES" dirty="0" smtClean="0">
                <a:latin typeface="Bookman Old Style" pitchFamily="18" charset="0"/>
              </a:rPr>
              <a:t>Bebió del vino, se emborrachó y se descubrió dentro de su tienda. </a:t>
            </a:r>
          </a:p>
          <a:p>
            <a:r>
              <a:rPr lang="es-ES" dirty="0" smtClean="0">
                <a:latin typeface="Bookman Old Style" pitchFamily="18" charset="0"/>
              </a:rPr>
              <a:t>Un hijo, Ham vio la desnudez de su padre y les dijo a sus dos hermanos afuera. </a:t>
            </a:r>
          </a:p>
        </p:txBody>
      </p:sp>
    </p:spTree>
    <p:extLst>
      <p:ext uri="{BB962C8B-B14F-4D97-AF65-F5344CB8AC3E}">
        <p14:creationId xmlns="" xmlns:p14="http://schemas.microsoft.com/office/powerpoint/2010/main"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Sus hermanos Shem y Jafet tomaron la prenda y la colocaron sobre sus hombros y caminaron hacia atrás y cubrieron la desnudez de su padre. </a:t>
            </a:r>
          </a:p>
          <a:p>
            <a:r>
              <a:rPr lang="es-ES" dirty="0" smtClean="0">
                <a:latin typeface="Bookman Old Style" pitchFamily="18" charset="0"/>
              </a:rPr>
              <a:t>Se enfrentaron lejos de él y no vieron a su padre desnudo.</a:t>
            </a:r>
          </a:p>
          <a:p>
            <a:r>
              <a:rPr lang="es-ES" dirty="0" smtClean="0">
                <a:latin typeface="Bookman Old Style" pitchFamily="18" charset="0"/>
              </a:rPr>
              <a:t>Cuando Noah despertó de su vino, supo lo que su pequeño hijo Ham le había hecho. </a:t>
            </a:r>
          </a:p>
        </p:txBody>
      </p:sp>
    </p:spTree>
    <p:extLst>
      <p:ext uri="{BB962C8B-B14F-4D97-AF65-F5344CB8AC3E}">
        <p14:creationId xmlns="" xmlns:p14="http://schemas.microsoft.com/office/powerpoint/2010/main"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Noé dijo: “Maldito sea Canaán, hijo de Ham, esclavo de esclavos será para sus hermanos. </a:t>
            </a:r>
          </a:p>
          <a:p>
            <a:r>
              <a:rPr lang="es-ES" dirty="0" smtClean="0">
                <a:latin typeface="Bookman Old Style" pitchFamily="18" charset="0"/>
              </a:rPr>
              <a:t>Bendito sea Dios, el Dios de Shem y que Dios extienda a Jafet para vivir en las tiendas de Shem. </a:t>
            </a:r>
          </a:p>
          <a:p>
            <a:r>
              <a:rPr lang="es-ES" dirty="0" smtClean="0">
                <a:latin typeface="Bookman Old Style" pitchFamily="18" charset="0"/>
              </a:rPr>
              <a:t>Y para ambos, Canaán será un esclavo.</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Noé vivió después del diluvio durante 350 años y murió cuando tenía 950 años y tuvo muchos descendientes.</a:t>
            </a:r>
          </a:p>
          <a:p>
            <a:r>
              <a:rPr lang="es-ES" dirty="0" smtClean="0">
                <a:latin typeface="Bookman Old Style" pitchFamily="18" charset="0"/>
              </a:rPr>
              <a:t>Ahora, toda la tierra tenía un solo idioma y propósitos unificados. Y sucedió que cuando emigraron desde el este, encontraron una llanura y se establecieron allí. </a:t>
            </a:r>
          </a:p>
        </p:txBody>
      </p:sp>
    </p:spTree>
    <p:extLst>
      <p:ext uri="{BB962C8B-B14F-4D97-AF65-F5344CB8AC3E}">
        <p14:creationId xmlns="" xmlns:p14="http://schemas.microsoft.com/office/powerpoint/2010/main"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Y un humano le dijo a otro: “Ven, hagamos ladrillos y construyamos una ciudad y una torre cuya cima llegue al cielo. Hagamos un nombre para nosotros mismos, para que no seamos dispersados ​​por toda la tierra.</a:t>
            </a:r>
          </a:p>
          <a:p>
            <a:r>
              <a:rPr lang="es-ES" dirty="0" smtClean="0">
                <a:latin typeface="Bookman Old Style" pitchFamily="18" charset="0"/>
              </a:rPr>
              <a:t>Dios bajó para ver la ciudad y la torre que los hijos de los hombres estaban construyendo. </a:t>
            </a:r>
          </a:p>
        </p:txBody>
      </p:sp>
    </p:spTree>
    <p:extLst>
      <p:ext uri="{BB962C8B-B14F-4D97-AF65-F5344CB8AC3E}">
        <p14:creationId xmlns="" xmlns:p14="http://schemas.microsoft.com/office/powerpoint/2010/main"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3100" dirty="0" smtClean="0">
                <a:latin typeface="Bookman Old Style" pitchFamily="18" charset="0"/>
              </a:rPr>
              <a:t>Y dijo el Eterno: He aquí un pueblo y una misma lengua para todos ellos; y esto es lo que les hizo comenzar a hacer (su obra); y ahora nada se les imposibilitará de todo cuanto intenten hacer.</a:t>
            </a:r>
          </a:p>
          <a:p>
            <a:r>
              <a:rPr lang="es-ES" sz="3100" dirty="0" smtClean="0">
                <a:latin typeface="Bookman Old Style" pitchFamily="18" charset="0"/>
              </a:rPr>
              <a:t>Ahora pues, </a:t>
            </a:r>
            <a:r>
              <a:rPr lang="es-ES" sz="3100" dirty="0" smtClean="0">
                <a:latin typeface="Bookman Old Style" pitchFamily="18" charset="0"/>
                <a:hlinkClick r:id="rId3"/>
              </a:rPr>
              <a:t>descendamos </a:t>
            </a:r>
            <a:r>
              <a:rPr lang="es-ES" sz="3100" dirty="0" smtClean="0">
                <a:latin typeface="Bookman Old Style" pitchFamily="18" charset="0"/>
              </a:rPr>
              <a:t> y confundamos allí su lengua, para que no entienda cada uno el lenguaje de su compañero.</a:t>
            </a:r>
            <a:endParaRPr lang="en-US" sz="31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3000" dirty="0" smtClean="0">
                <a:latin typeface="Bookman Old Style" pitchFamily="18" charset="0"/>
              </a:rPr>
              <a:t>Y los dispersó el Eterno de allí sobre la faz de toda la tierra, y pararon de edificar la ciudad.</a:t>
            </a:r>
          </a:p>
          <a:p>
            <a:r>
              <a:rPr lang="es-ES" sz="3000" dirty="0" smtClean="0">
                <a:latin typeface="Bookman Old Style" pitchFamily="18" charset="0"/>
              </a:rPr>
              <a:t>Por eso llamó su nombre </a:t>
            </a:r>
            <a:r>
              <a:rPr lang="es-ES" sz="3000" dirty="0" smtClean="0">
                <a:latin typeface="Bookman Old Style" pitchFamily="18" charset="0"/>
                <a:hlinkClick r:id="rId3"/>
              </a:rPr>
              <a:t>Babel, </a:t>
            </a:r>
            <a:r>
              <a:rPr lang="es-ES" sz="3000" dirty="0" smtClean="0">
                <a:latin typeface="Bookman Old Style" pitchFamily="18" charset="0"/>
              </a:rPr>
              <a:t> pues allí </a:t>
            </a:r>
            <a:r>
              <a:rPr lang="es-ES" sz="3000" dirty="0" smtClean="0">
                <a:latin typeface="Bookman Old Style" pitchFamily="18" charset="0"/>
                <a:hlinkClick r:id="rId3"/>
              </a:rPr>
              <a:t>confundió el Eterno el lenguaje</a:t>
            </a:r>
            <a:r>
              <a:rPr lang="es-ES" sz="3000" dirty="0" smtClean="0">
                <a:latin typeface="Bookman Old Style" pitchFamily="18" charset="0"/>
              </a:rPr>
              <a:t> de toda la tierra; y de allí los dispersó el Eterno sobre la faz de toda la tierra. </a:t>
            </a:r>
          </a:p>
          <a:p>
            <a:r>
              <a:rPr lang="es-CO" sz="3000" i="1" dirty="0" smtClean="0">
                <a:latin typeface="Bookman Old Style" pitchFamily="18" charset="0"/>
              </a:rPr>
              <a:t>Esta palabra dividida en dos, </a:t>
            </a:r>
            <a:r>
              <a:rPr lang="es-CO" sz="3000" i="1" dirty="0" err="1" smtClean="0">
                <a:latin typeface="Bookman Old Style" pitchFamily="18" charset="0"/>
              </a:rPr>
              <a:t>Bab</a:t>
            </a:r>
            <a:r>
              <a:rPr lang="es-CO" sz="3000" i="1" dirty="0" smtClean="0">
                <a:latin typeface="Bookman Old Style" pitchFamily="18" charset="0"/>
              </a:rPr>
              <a:t>-El, significa en el idioma babilonio "puerta de Dios".</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n-US" dirty="0" smtClean="0">
                <a:latin typeface="Bookman Old Style" pitchFamily="18" charset="0"/>
              </a:rPr>
              <a:t>Se </a:t>
            </a:r>
            <a:r>
              <a:rPr lang="en-US" dirty="0" err="1" smtClean="0">
                <a:latin typeface="Bookman Old Style" pitchFamily="18" charset="0"/>
              </a:rPr>
              <a:t>enumeran</a:t>
            </a:r>
            <a:r>
              <a:rPr lang="en-US" dirty="0" smtClean="0">
                <a:latin typeface="Bookman Old Style" pitchFamily="18" charset="0"/>
              </a:rPr>
              <a:t> los </a:t>
            </a:r>
            <a:r>
              <a:rPr lang="en-US" dirty="0" err="1" smtClean="0">
                <a:latin typeface="Bookman Old Style" pitchFamily="18" charset="0"/>
              </a:rPr>
              <a:t>descendientes</a:t>
            </a:r>
            <a:r>
              <a:rPr lang="en-US" dirty="0" smtClean="0">
                <a:latin typeface="Bookman Old Style" pitchFamily="18" charset="0"/>
              </a:rPr>
              <a:t> de Sem, </a:t>
            </a:r>
            <a:r>
              <a:rPr lang="en-US" dirty="0" err="1" smtClean="0">
                <a:latin typeface="Bookman Old Style" pitchFamily="18" charset="0"/>
              </a:rPr>
              <a:t>incluido</a:t>
            </a:r>
            <a:r>
              <a:rPr lang="en-US" dirty="0" smtClean="0">
                <a:latin typeface="Bookman Old Style" pitchFamily="18" charset="0"/>
              </a:rPr>
              <a:t> </a:t>
            </a:r>
            <a:r>
              <a:rPr lang="en-US" dirty="0" err="1" smtClean="0">
                <a:latin typeface="Bookman Old Style" pitchFamily="18" charset="0"/>
              </a:rPr>
              <a:t>Taré</a:t>
            </a:r>
            <a:r>
              <a:rPr lang="en-US" dirty="0" smtClean="0">
                <a:latin typeface="Bookman Old Style" pitchFamily="18" charset="0"/>
              </a:rPr>
              <a:t>, padre de Abram. </a:t>
            </a:r>
          </a:p>
          <a:p>
            <a:r>
              <a:rPr lang="en-US" dirty="0" smtClean="0">
                <a:latin typeface="Bookman Old Style" pitchFamily="18" charset="0"/>
              </a:rPr>
              <a:t>Abram </a:t>
            </a:r>
            <a:r>
              <a:rPr lang="en-US" dirty="0" err="1" smtClean="0">
                <a:latin typeface="Bookman Old Style" pitchFamily="18" charset="0"/>
              </a:rPr>
              <a:t>está</a:t>
            </a:r>
            <a:r>
              <a:rPr lang="en-US" dirty="0" smtClean="0">
                <a:latin typeface="Bookman Old Style" pitchFamily="18" charset="0"/>
              </a:rPr>
              <a:t> </a:t>
            </a:r>
            <a:r>
              <a:rPr lang="en-US" dirty="0" err="1" smtClean="0">
                <a:latin typeface="Bookman Old Style" pitchFamily="18" charset="0"/>
              </a:rPr>
              <a:t>casado</a:t>
            </a:r>
            <a:r>
              <a:rPr lang="en-US" dirty="0" smtClean="0">
                <a:latin typeface="Bookman Old Style" pitchFamily="18" charset="0"/>
              </a:rPr>
              <a:t> con Sarai, </a:t>
            </a:r>
            <a:r>
              <a:rPr lang="en-US" dirty="0" err="1" smtClean="0">
                <a:latin typeface="Bookman Old Style" pitchFamily="18" charset="0"/>
              </a:rPr>
              <a:t>que</a:t>
            </a:r>
            <a:r>
              <a:rPr lang="en-US" dirty="0" smtClean="0">
                <a:latin typeface="Bookman Old Style" pitchFamily="18" charset="0"/>
              </a:rPr>
              <a:t> </a:t>
            </a:r>
            <a:r>
              <a:rPr lang="en-US" dirty="0" err="1" smtClean="0">
                <a:latin typeface="Bookman Old Style" pitchFamily="18" charset="0"/>
              </a:rPr>
              <a:t>nunca</a:t>
            </a:r>
            <a:r>
              <a:rPr lang="en-US" dirty="0" smtClean="0">
                <a:latin typeface="Bookman Old Style" pitchFamily="18" charset="0"/>
              </a:rPr>
              <a:t> ha dado a </a:t>
            </a:r>
            <a:r>
              <a:rPr lang="en-US" dirty="0" err="1" smtClean="0">
                <a:latin typeface="Bookman Old Style" pitchFamily="18" charset="0"/>
              </a:rPr>
              <a:t>luz</a:t>
            </a:r>
            <a:r>
              <a:rPr lang="en-US" dirty="0" smtClean="0">
                <a:latin typeface="Bookman Old Style" pitchFamily="18" charset="0"/>
              </a:rPr>
              <a:t> a un </a:t>
            </a:r>
            <a:r>
              <a:rPr lang="en-US" dirty="0" err="1" smtClean="0">
                <a:latin typeface="Bookman Old Style" pitchFamily="18" charset="0"/>
              </a:rPr>
              <a:t>niño</a:t>
            </a:r>
            <a:r>
              <a:rPr lang="en-US"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CO" sz="2000" dirty="0" smtClean="0">
                <a:latin typeface="Bookman Old Style" pitchFamily="18" charset="0"/>
              </a:rPr>
              <a:t>Las siguientes ideas han sido tomadas de </a:t>
            </a:r>
            <a:r>
              <a:rPr lang="es-CO" sz="2000" dirty="0" smtClean="0">
                <a:latin typeface="Bookman Old Style" pitchFamily="18" charset="0"/>
              </a:rPr>
              <a:t>Carol </a:t>
            </a:r>
            <a:r>
              <a:rPr lang="es-CO" sz="2000" dirty="0" err="1" smtClean="0">
                <a:latin typeface="Bookman Old Style" pitchFamily="18" charset="0"/>
              </a:rPr>
              <a:t>Ochs</a:t>
            </a:r>
            <a:endParaRPr lang="es-CO" sz="2000" dirty="0" smtClean="0">
              <a:latin typeface="Bookman Old Style" pitchFamily="18" charset="0"/>
            </a:endParaRPr>
          </a:p>
          <a:p>
            <a:r>
              <a:rPr lang="es-ES" sz="2400" b="1" i="1" dirty="0" smtClean="0">
                <a:latin typeface="Bookman Old Style" pitchFamily="18" charset="0"/>
              </a:rPr>
              <a:t>Cómo Noé y la Torre de Babel giran en torno al uso y mal uso del lenguaje</a:t>
            </a:r>
            <a:r>
              <a:rPr lang="es-ES" sz="2400" b="1" i="1" dirty="0" smtClean="0">
                <a:latin typeface="Bookman Old Style" pitchFamily="18" charset="0"/>
              </a:rPr>
              <a:t>.</a:t>
            </a:r>
          </a:p>
          <a:p>
            <a:r>
              <a:rPr lang="es-ES" dirty="0" smtClean="0">
                <a:latin typeface="Bookman Old Style" pitchFamily="18" charset="0"/>
              </a:rPr>
              <a:t>Génesis comienza con la creación del mundo por parte de Dios solo con palabras: Dios dijo: “¡Hágase la luz!” </a:t>
            </a:r>
            <a:r>
              <a:rPr lang="es-ES" sz="2000" b="1" dirty="0" smtClean="0">
                <a:latin typeface="Bookman Old Style" pitchFamily="18" charset="0"/>
              </a:rPr>
              <a:t>(Génesis 1:3). </a:t>
            </a:r>
            <a:endParaRPr lang="es-ES" b="1" dirty="0" smtClean="0">
              <a:latin typeface="Bookman Old Style" pitchFamily="18" charset="0"/>
            </a:endParaRPr>
          </a:p>
          <a:p>
            <a:r>
              <a:rPr lang="es-ES" dirty="0" smtClean="0">
                <a:latin typeface="Bookman Old Style" pitchFamily="18" charset="0"/>
              </a:rPr>
              <a:t>Al </a:t>
            </a:r>
            <a:r>
              <a:rPr lang="es-ES" dirty="0" smtClean="0">
                <a:latin typeface="Bookman Old Style" pitchFamily="18" charset="0"/>
              </a:rPr>
              <a:t>final de Génesis 1, Dios inspeccionó todo lo que [Dios] había hecho, y mire, ¡era muy bueno!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3000" dirty="0" smtClean="0">
                <a:latin typeface="Bookman Old Style" pitchFamily="18" charset="0"/>
              </a:rPr>
              <a:t>Con </a:t>
            </a:r>
            <a:r>
              <a:rPr lang="es-ES" sz="3000" dirty="0" smtClean="0">
                <a:latin typeface="Bookman Old Style" pitchFamily="18" charset="0"/>
              </a:rPr>
              <a:t>el lenguaje Dios creó el mundo, separó las aguas de arriba de las aguas de abajo, nombró, juzgó y expresó gran satisfacción por los resultados. </a:t>
            </a:r>
            <a:endParaRPr lang="es-ES" sz="3000" dirty="0" smtClean="0">
              <a:latin typeface="Bookman Old Style" pitchFamily="18" charset="0"/>
            </a:endParaRPr>
          </a:p>
          <a:p>
            <a:r>
              <a:rPr lang="es-ES" sz="3000" dirty="0" smtClean="0">
                <a:latin typeface="Bookman Old Style" pitchFamily="18" charset="0"/>
              </a:rPr>
              <a:t>Pero </a:t>
            </a:r>
            <a:r>
              <a:rPr lang="es-ES" sz="3000" dirty="0" smtClean="0">
                <a:latin typeface="Bookman Old Style" pitchFamily="18" charset="0"/>
              </a:rPr>
              <a:t>al final de Parashat Bereshit; leemos que Adonai vio cuán grande era la maldad de los seres humanos. . . Así que Adonai pensó: “Borraré de sobre la faz de la tierra a los humanos que he creado” </a:t>
            </a:r>
            <a:r>
              <a:rPr lang="es-ES" sz="2000" b="1" dirty="0" smtClean="0">
                <a:latin typeface="Bookman Old Style" pitchFamily="18" charset="0"/>
              </a:rPr>
              <a:t>(Génesis 6:5-7).</a:t>
            </a:r>
            <a:endParaRPr lang="es-CO" sz="30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3000" dirty="0" smtClean="0">
                <a:latin typeface="Bookman Old Style" pitchFamily="18" charset="0"/>
              </a:rPr>
              <a:t>En Parashat Noah, ¿qué pecado había cometido el pueblo para justificar el Diluvio? </a:t>
            </a:r>
            <a:endParaRPr lang="es-ES" sz="3000" dirty="0" smtClean="0">
              <a:latin typeface="Bookman Old Style" pitchFamily="18" charset="0"/>
            </a:endParaRPr>
          </a:p>
          <a:p>
            <a:r>
              <a:rPr lang="es-ES" sz="3000" dirty="0" smtClean="0">
                <a:latin typeface="Bookman Old Style" pitchFamily="18" charset="0"/>
              </a:rPr>
              <a:t>El </a:t>
            </a:r>
            <a:r>
              <a:rPr lang="es-ES" sz="3000" dirty="0" smtClean="0">
                <a:latin typeface="Bookman Old Style" pitchFamily="18" charset="0"/>
              </a:rPr>
              <a:t>hecho de que se hayan ofrecido tantas respuestas diferentes sugiere que no hay una respuesta clara. </a:t>
            </a:r>
            <a:endParaRPr lang="es-ES" sz="3000" dirty="0" smtClean="0">
              <a:latin typeface="Bookman Old Style" pitchFamily="18" charset="0"/>
            </a:endParaRPr>
          </a:p>
          <a:p>
            <a:r>
              <a:rPr lang="es-ES" sz="3000" dirty="0" smtClean="0">
                <a:latin typeface="Bookman Old Style" pitchFamily="18" charset="0"/>
              </a:rPr>
              <a:t>Algunos </a:t>
            </a:r>
            <a:r>
              <a:rPr lang="es-ES" sz="3000" dirty="0" smtClean="0">
                <a:latin typeface="Bookman Old Style" pitchFamily="18" charset="0"/>
              </a:rPr>
              <a:t>intérpretes dicen que el mal fue el mestizaje: el mestizaje entre los hijos de Dios y las hijas de la humanidad </a:t>
            </a:r>
            <a:r>
              <a:rPr lang="es-ES" sz="2000" b="1" dirty="0" smtClean="0">
                <a:latin typeface="Bookman Old Style" pitchFamily="18" charset="0"/>
              </a:rPr>
              <a:t>(Génesis 6:1-4). </a:t>
            </a:r>
            <a:endParaRPr lang="es-ES" sz="30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3000" dirty="0" smtClean="0">
                <a:latin typeface="Bookman Old Style" pitchFamily="18" charset="0"/>
              </a:rPr>
              <a:t>Otros </a:t>
            </a:r>
            <a:r>
              <a:rPr lang="es-ES" sz="3000" dirty="0" smtClean="0">
                <a:latin typeface="Bookman Old Style" pitchFamily="18" charset="0"/>
              </a:rPr>
              <a:t>en fuentes tradicionales postulan que fue el pecado de negarse a tener hijos; de hecho, incluso Noé esperó hasta tener 500 años para tener su primer hijo</a:t>
            </a:r>
            <a:r>
              <a:rPr lang="es-ES" sz="3000" dirty="0" smtClean="0">
                <a:latin typeface="Bookman Old Style" pitchFamily="18" charset="0"/>
              </a:rPr>
              <a:t>.</a:t>
            </a:r>
          </a:p>
          <a:p>
            <a:r>
              <a:rPr lang="es-ES" sz="3000" dirty="0" smtClean="0">
                <a:latin typeface="Bookman Old Style" pitchFamily="18" charset="0"/>
              </a:rPr>
              <a:t>A pesar de todas las diversas teorías sobre la naturaleza precisa del pecado, está claro que el propósito esencial del Diluvio fue limpiar la Creación de la falla que condujo a su corrupción.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Y</a:t>
            </a:r>
            <a:r>
              <a:rPr lang="es-ES" dirty="0" smtClean="0">
                <a:latin typeface="Bookman Old Style" pitchFamily="18" charset="0"/>
              </a:rPr>
              <a:t>, sin embargo, desde el momento en que el Arca desembarca en tierra firme, Dios demuestra ser consciente de que persiste una falla esencial. </a:t>
            </a:r>
            <a:endParaRPr lang="es-ES" dirty="0" smtClean="0">
              <a:latin typeface="Bookman Old Style" pitchFamily="18" charset="0"/>
            </a:endParaRPr>
          </a:p>
          <a:p>
            <a:r>
              <a:rPr lang="es-ES" dirty="0" smtClean="0">
                <a:latin typeface="Bookman Old Style" pitchFamily="18" charset="0"/>
              </a:rPr>
              <a:t>Dios </a:t>
            </a:r>
            <a:r>
              <a:rPr lang="es-ES" dirty="0" smtClean="0">
                <a:latin typeface="Bookman Old Style" pitchFamily="18" charset="0"/>
              </a:rPr>
              <a:t>dice: Nunca más traeré mal sobre el mundo por causa de las obras de los hombres, aunque la mente humana se incline al mal desde la juventud </a:t>
            </a:r>
            <a:r>
              <a:rPr lang="es-ES" sz="2000" b="1" dirty="0" smtClean="0">
                <a:latin typeface="Bookman Old Style" pitchFamily="18" charset="0"/>
              </a:rPr>
              <a:t>(Génesis 8:21). </a:t>
            </a:r>
            <a:endParaRPr lang="es-E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a:t>
            </a:r>
            <a:r>
              <a:rPr lang="es-ES" dirty="0" smtClean="0">
                <a:latin typeface="Bookman Old Style" pitchFamily="18" charset="0"/>
              </a:rPr>
              <a:t>Por qué la mente humana se inclina al mal? </a:t>
            </a:r>
            <a:endParaRPr lang="es-ES" dirty="0" smtClean="0">
              <a:latin typeface="Bookman Old Style" pitchFamily="18" charset="0"/>
            </a:endParaRPr>
          </a:p>
          <a:p>
            <a:r>
              <a:rPr lang="es-ES" dirty="0" smtClean="0">
                <a:latin typeface="Bookman Old Style" pitchFamily="18" charset="0"/>
              </a:rPr>
              <a:t>¿</a:t>
            </a:r>
            <a:r>
              <a:rPr lang="es-ES" dirty="0" smtClean="0">
                <a:latin typeface="Bookman Old Style" pitchFamily="18" charset="0"/>
              </a:rPr>
              <a:t>Cuál es el defecto en la mente humana? </a:t>
            </a:r>
            <a:endParaRPr lang="es-ES" dirty="0" smtClean="0">
              <a:latin typeface="Bookman Old Style" pitchFamily="18" charset="0"/>
            </a:endParaRPr>
          </a:p>
          <a:p>
            <a:r>
              <a:rPr lang="es-ES" dirty="0" smtClean="0">
                <a:latin typeface="Bookman Old Style" pitchFamily="18" charset="0"/>
              </a:rPr>
              <a:t>Si </a:t>
            </a:r>
            <a:r>
              <a:rPr lang="es-ES" dirty="0" smtClean="0">
                <a:latin typeface="Bookman Old Style" pitchFamily="18" charset="0"/>
              </a:rPr>
              <a:t>bien las preguntas no se responden explícitamente, podemos encontrar respuestas en nuestra tradición</a:t>
            </a:r>
            <a:r>
              <a:rPr lang="es-ES" dirty="0" smtClean="0">
                <a:latin typeface="Bookman Old Style" pitchFamily="18" charset="0"/>
              </a:rPr>
              <a:t>.</a:t>
            </a:r>
          </a:p>
          <a:p>
            <a:r>
              <a:rPr lang="es-ES" dirty="0" smtClean="0">
                <a:latin typeface="Bookman Old Style" pitchFamily="18" charset="0"/>
              </a:rPr>
              <a:t>¿Por qué Noah es silencioso</a:t>
            </a:r>
            <a:r>
              <a:rPr lang="es-ES"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Muchos </a:t>
            </a:r>
            <a:r>
              <a:rPr lang="es-ES" dirty="0" smtClean="0">
                <a:latin typeface="Bookman Old Style" pitchFamily="18" charset="0"/>
              </a:rPr>
              <a:t>comentaristas han criticado a Noé por no desafiar a Dios acerca de la destrucción planeada, como lo hace más tarde Abraham cuando Dios revela el plan para destruir a Sodoma y Gomorra </a:t>
            </a:r>
            <a:r>
              <a:rPr lang="es-ES" sz="2000" b="1" dirty="0" smtClean="0">
                <a:latin typeface="Bookman Old Style" pitchFamily="18" charset="0"/>
              </a:rPr>
              <a:t>(Génesis 18:17-33). </a:t>
            </a:r>
            <a:endParaRPr lang="es-ES" b="1" dirty="0" smtClean="0">
              <a:latin typeface="Bookman Old Style" pitchFamily="18" charset="0"/>
            </a:endParaRPr>
          </a:p>
          <a:p>
            <a:r>
              <a:rPr lang="es-ES" dirty="0" smtClean="0">
                <a:latin typeface="Bookman Old Style" pitchFamily="18" charset="0"/>
              </a:rPr>
              <a:t>Los </a:t>
            </a:r>
            <a:r>
              <a:rPr lang="es-ES" dirty="0" smtClean="0">
                <a:latin typeface="Bookman Old Style" pitchFamily="18" charset="0"/>
              </a:rPr>
              <a:t>lectores a lo largo de los siglos se han sentido desconcertados por el silencio de Noah. Pero su silencio es precisamente el punto.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Casi </a:t>
            </a:r>
            <a:r>
              <a:rPr lang="es-ES" dirty="0" smtClean="0">
                <a:latin typeface="Bookman Old Style" pitchFamily="18" charset="0"/>
              </a:rPr>
              <a:t>toda la porción de Noé está llena del discurso de Dios y las acciones de Noé, pero no palabras. </a:t>
            </a:r>
            <a:endParaRPr lang="es-ES" dirty="0" smtClean="0">
              <a:latin typeface="Bookman Old Style" pitchFamily="18" charset="0"/>
            </a:endParaRPr>
          </a:p>
          <a:p>
            <a:r>
              <a:rPr lang="es-ES" dirty="0" smtClean="0">
                <a:latin typeface="Bookman Old Style" pitchFamily="18" charset="0"/>
              </a:rPr>
              <a:t>Desde </a:t>
            </a:r>
            <a:r>
              <a:rPr lang="es-ES" dirty="0" smtClean="0">
                <a:latin typeface="Bookman Old Style" pitchFamily="18" charset="0"/>
              </a:rPr>
              <a:t>que construyó el arca hasta todo el Diluvio, Noé no pronuncia ni una sola palabra. </a:t>
            </a:r>
            <a:endParaRPr lang="es-ES" dirty="0" smtClean="0">
              <a:latin typeface="Bookman Old Style" pitchFamily="18" charset="0"/>
            </a:endParaRPr>
          </a:p>
          <a:p>
            <a:r>
              <a:rPr lang="es-ES" dirty="0" smtClean="0">
                <a:latin typeface="Bookman Old Style" pitchFamily="18" charset="0"/>
              </a:rPr>
              <a:t>Cuando </a:t>
            </a:r>
            <a:r>
              <a:rPr lang="es-ES" dirty="0" smtClean="0">
                <a:latin typeface="Bookman Old Style" pitchFamily="18" charset="0"/>
              </a:rPr>
              <a:t>Noé finalmente habla después de haber sido despertado de su vino </a:t>
            </a:r>
            <a:r>
              <a:rPr lang="es-ES" sz="2000" b="1" dirty="0" smtClean="0">
                <a:latin typeface="Bookman Old Style" pitchFamily="18" charset="0"/>
              </a:rPr>
              <a:t>(Génesis 9:24</a:t>
            </a:r>
            <a:r>
              <a:rPr lang="es-ES" sz="2000" b="1" dirty="0" smtClean="0">
                <a:latin typeface="Bookman Old Style" pitchFamily="18" charset="0"/>
              </a:rPr>
              <a:t>).</a:t>
            </a:r>
            <a:endParaRPr lang="es-E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Sus </a:t>
            </a:r>
            <a:r>
              <a:rPr lang="es-ES" dirty="0" smtClean="0">
                <a:latin typeface="Bookman Old Style" pitchFamily="18" charset="0"/>
              </a:rPr>
              <a:t>palabras revelan el problema: entendió lo que su hijo menor le había hecho, así que dijo: “¡Maldito sea Canaán! ¡Para sus hermanos será el más bajo de los esclavos!” </a:t>
            </a:r>
            <a:r>
              <a:rPr lang="es-ES" sz="2000" b="1" dirty="0" smtClean="0">
                <a:latin typeface="Bookman Old Style" pitchFamily="18" charset="0"/>
              </a:rPr>
              <a:t>(Génesis 9:24-25</a:t>
            </a:r>
            <a:r>
              <a:rPr lang="es-ES" sz="2000" b="1" dirty="0" smtClean="0">
                <a:latin typeface="Bookman Old Style" pitchFamily="18" charset="0"/>
              </a:rPr>
              <a:t>).</a:t>
            </a:r>
            <a:endParaRPr lang="es-ES" b="1" dirty="0" smtClean="0">
              <a:latin typeface="Bookman Old Style" pitchFamily="18" charset="0"/>
            </a:endParaRPr>
          </a:p>
          <a:p>
            <a:r>
              <a:rPr lang="es-ES" dirty="0" smtClean="0">
                <a:latin typeface="Bookman Old Style" pitchFamily="18" charset="0"/>
              </a:rPr>
              <a:t>Así que las primeras palabras de Noé no alaban a Dios, ni expresan gratitud, ni piden ayuda, ni proclaman justicia.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En </a:t>
            </a:r>
            <a:r>
              <a:rPr lang="es-ES" dirty="0" smtClean="0">
                <a:latin typeface="Bookman Old Style" pitchFamily="18" charset="0"/>
              </a:rPr>
              <a:t>cambio, usa el lenguaje para maldecir y establecer el amor diferenciado que plagará a toda la descendencia del Génesis, desde Ismael e Isaac hasta Esaú y José y sus hermanos. </a:t>
            </a:r>
            <a:endParaRPr lang="es-ES" dirty="0" smtClean="0">
              <a:latin typeface="Bookman Old Style" pitchFamily="18" charset="0"/>
            </a:endParaRPr>
          </a:p>
          <a:p>
            <a:r>
              <a:rPr lang="es-ES" dirty="0" smtClean="0">
                <a:latin typeface="Bookman Old Style" pitchFamily="18" charset="0"/>
              </a:rPr>
              <a:t>Por </a:t>
            </a:r>
            <a:r>
              <a:rPr lang="es-ES" dirty="0" smtClean="0">
                <a:latin typeface="Bookman Old Style" pitchFamily="18" charset="0"/>
              </a:rPr>
              <a:t>“amor diferenciado” me refiero al amor que se le da a una persona y se le niega a otra.</a:t>
            </a:r>
            <a:endParaRPr lang="es-CO"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Las primeras palabras de Noé muestran lo que podría ser un defecto esencial en la creación, que lleva a la destrucción en esta porción. </a:t>
            </a:r>
            <a:endParaRPr lang="es-ES" dirty="0" smtClean="0">
              <a:latin typeface="Bookman Old Style" pitchFamily="18" charset="0"/>
            </a:endParaRPr>
          </a:p>
          <a:p>
            <a:r>
              <a:rPr lang="es-ES" dirty="0" smtClean="0">
                <a:latin typeface="Bookman Old Style" pitchFamily="18" charset="0"/>
              </a:rPr>
              <a:t>Como </a:t>
            </a:r>
            <a:r>
              <a:rPr lang="es-ES" dirty="0" smtClean="0">
                <a:latin typeface="Bookman Old Style" pitchFamily="18" charset="0"/>
              </a:rPr>
              <a:t>leemos en </a:t>
            </a:r>
            <a:r>
              <a:rPr lang="es-ES" sz="2000" b="1" dirty="0" smtClean="0">
                <a:latin typeface="Bookman Old Style" pitchFamily="18" charset="0"/>
              </a:rPr>
              <a:t>Proverbios 18:21</a:t>
            </a:r>
            <a:r>
              <a:rPr lang="es-ES" dirty="0" smtClean="0">
                <a:latin typeface="Bookman Old Style" pitchFamily="18" charset="0"/>
              </a:rPr>
              <a:t>, la muerte y la vida están en poder de la lengua. </a:t>
            </a:r>
            <a:endParaRPr lang="es-ES" dirty="0" smtClean="0">
              <a:latin typeface="Bookman Old Style" pitchFamily="18" charset="0"/>
            </a:endParaRPr>
          </a:p>
          <a:p>
            <a:r>
              <a:rPr lang="es-ES" dirty="0" smtClean="0">
                <a:latin typeface="Bookman Old Style" pitchFamily="18" charset="0"/>
              </a:rPr>
              <a:t>Ya </a:t>
            </a:r>
            <a:r>
              <a:rPr lang="es-ES" dirty="0" smtClean="0">
                <a:latin typeface="Bookman Old Style" pitchFamily="18" charset="0"/>
              </a:rPr>
              <a:t>hemos visto el poder creativo del lenguaje en Génesis 1.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Ahora </a:t>
            </a:r>
            <a:r>
              <a:rPr lang="es-ES" dirty="0" smtClean="0">
                <a:latin typeface="Bookman Old Style" pitchFamily="18" charset="0"/>
              </a:rPr>
              <a:t>queda claro que uno de los pecados que causaron el Diluvio fue el abuso del lenguaje. </a:t>
            </a:r>
            <a:endParaRPr lang="es-ES" dirty="0" smtClean="0">
              <a:latin typeface="Bookman Old Style" pitchFamily="18" charset="0"/>
            </a:endParaRPr>
          </a:p>
          <a:p>
            <a:r>
              <a:rPr lang="es-ES" dirty="0" smtClean="0">
                <a:latin typeface="Bookman Old Style" pitchFamily="18" charset="0"/>
              </a:rPr>
              <a:t>En </a:t>
            </a:r>
            <a:r>
              <a:rPr lang="es-ES" dirty="0" smtClean="0">
                <a:latin typeface="Bookman Old Style" pitchFamily="18" charset="0"/>
              </a:rPr>
              <a:t>cierto modo, siempre lo hemos sabido, ya que la Confesión para el Día de la Expiación enumera muchas formas de lenguaje: palabras ociosas, palabras ofensivas, palabras tontas, calumnias, juzgar, tramar, contar chismes y jurar en falso.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Cada </a:t>
            </a:r>
            <a:r>
              <a:rPr lang="es-ES" dirty="0" smtClean="0">
                <a:latin typeface="Bookman Old Style" pitchFamily="18" charset="0"/>
              </a:rPr>
              <a:t>uno de estos delitos implica algún abuso del lenguaje</a:t>
            </a:r>
            <a:r>
              <a:rPr lang="es-ES" dirty="0" smtClean="0">
                <a:latin typeface="Bookman Old Style" pitchFamily="18" charset="0"/>
              </a:rPr>
              <a:t>.</a:t>
            </a:r>
          </a:p>
          <a:p>
            <a:r>
              <a:rPr lang="es-ES" dirty="0" smtClean="0">
                <a:latin typeface="Bookman Old Style" pitchFamily="18" charset="0"/>
              </a:rPr>
              <a:t>En Parashat Noah, el defecto inherente se aclara: las palabras de Noah forman una maldición; además, incluso cuando viene a bendecir (9:27), lo hace comparativamente, bendiciendo a un hijo a expensas del hijo de otro hijo, relegando a su nieto Canaán al papel de esclavo.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3000" dirty="0" smtClean="0">
                <a:latin typeface="Bookman Old Style" pitchFamily="18" charset="0"/>
              </a:rPr>
              <a:t>Pero </a:t>
            </a:r>
            <a:r>
              <a:rPr lang="es-ES" sz="3000" dirty="0" smtClean="0">
                <a:latin typeface="Bookman Old Style" pitchFamily="18" charset="0"/>
              </a:rPr>
              <a:t>el amor no debe ser comparativo, cuantificable o condicional</a:t>
            </a:r>
            <a:r>
              <a:rPr lang="es-ES" sz="3000" dirty="0" smtClean="0">
                <a:latin typeface="Bookman Old Style" pitchFamily="18" charset="0"/>
              </a:rPr>
              <a:t>.</a:t>
            </a:r>
          </a:p>
          <a:p>
            <a:r>
              <a:rPr lang="es-ES" sz="3000" i="1" dirty="0" smtClean="0">
                <a:latin typeface="Bookman Old Style" pitchFamily="18" charset="0"/>
              </a:rPr>
              <a:t>Cuando el lenguaje se utiliza con fines </a:t>
            </a:r>
            <a:r>
              <a:rPr lang="es-ES" sz="3000" i="1" dirty="0" smtClean="0">
                <a:latin typeface="Bookman Old Style" pitchFamily="18" charset="0"/>
              </a:rPr>
              <a:t>destructivos</a:t>
            </a:r>
          </a:p>
          <a:p>
            <a:r>
              <a:rPr lang="es-ES" sz="3000" dirty="0" smtClean="0">
                <a:latin typeface="Bookman Old Style" pitchFamily="18" charset="0"/>
              </a:rPr>
              <a:t>Dios </a:t>
            </a:r>
            <a:r>
              <a:rPr lang="es-ES" sz="3000" dirty="0" smtClean="0">
                <a:latin typeface="Bookman Old Style" pitchFamily="18" charset="0"/>
              </a:rPr>
              <a:t>reconoce el poder del lenguaje humano en la siguiente historia, el episodio de la Torre de Babel </a:t>
            </a:r>
            <a:r>
              <a:rPr lang="es-ES" sz="2000" b="1" dirty="0" smtClean="0">
                <a:latin typeface="Bookman Old Style" pitchFamily="18" charset="0"/>
              </a:rPr>
              <a:t>(Génesis 11).</a:t>
            </a:r>
            <a:r>
              <a:rPr lang="es-ES" sz="3000" dirty="0" smtClean="0">
                <a:latin typeface="Bookman Old Style" pitchFamily="18" charset="0"/>
              </a:rPr>
              <a:t> </a:t>
            </a:r>
            <a:endParaRPr lang="es-ES" sz="3000" dirty="0" smtClean="0">
              <a:latin typeface="Bookman Old Style" pitchFamily="18" charset="0"/>
            </a:endParaRPr>
          </a:p>
          <a:p>
            <a:r>
              <a:rPr lang="es-ES" sz="3000" dirty="0" smtClean="0">
                <a:latin typeface="Bookman Old Style" pitchFamily="18" charset="0"/>
              </a:rPr>
              <a:t>Esta </a:t>
            </a:r>
            <a:r>
              <a:rPr lang="es-ES" sz="3000" dirty="0" smtClean="0">
                <a:latin typeface="Bookman Old Style" pitchFamily="18" charset="0"/>
              </a:rPr>
              <a:t>vez Dios, para frenar al pueblo que se acerca al cielo, confunde el lenguaje.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3000" dirty="0" smtClean="0">
                <a:latin typeface="Bookman Old Style" pitchFamily="18" charset="0"/>
              </a:rPr>
              <a:t>Dios </a:t>
            </a:r>
            <a:r>
              <a:rPr lang="es-ES" sz="3000" dirty="0" smtClean="0">
                <a:latin typeface="Bookman Old Style" pitchFamily="18" charset="0"/>
              </a:rPr>
              <a:t>está socavando así su capacidad de usar el lenguaje de manera destructiva (Génesis 11:1-6</a:t>
            </a:r>
            <a:r>
              <a:rPr lang="es-ES" sz="3000" dirty="0" smtClean="0">
                <a:latin typeface="Bookman Old Style" pitchFamily="18" charset="0"/>
              </a:rPr>
              <a:t>).</a:t>
            </a:r>
          </a:p>
          <a:p>
            <a:r>
              <a:rPr lang="es-ES" sz="3000" dirty="0" smtClean="0">
                <a:latin typeface="Bookman Old Style" pitchFamily="18" charset="0"/>
              </a:rPr>
              <a:t>De las palabras de Noé y las palabras de la gente cuando intentan construir su torre, aprendemos que el lenguaje que sobrevive a la devastación del Diluvio es el del amor diferenciado, la competencia, el odio, la maldición y la venganza a lo largo de las generaciones.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La </a:t>
            </a:r>
            <a:r>
              <a:rPr lang="es-ES" dirty="0" smtClean="0">
                <a:latin typeface="Bookman Old Style" pitchFamily="18" charset="0"/>
              </a:rPr>
              <a:t>acción de Dios en Babel es un intento de curar la falla del pecado en Babel mediante la multiplicación de idiomas: quizás en algún lugar entre las nuevas lenguas surgiría una visión de la realidad que trasciende las palabras destructivas y condenatorias llevadas en el arca</a:t>
            </a:r>
            <a:r>
              <a:rPr lang="es-ES" dirty="0" smtClean="0">
                <a:latin typeface="Bookman Old Style" pitchFamily="18" charset="0"/>
              </a:rPr>
              <a:t>.</a:t>
            </a:r>
          </a:p>
          <a:p>
            <a:r>
              <a:rPr lang="es-ES" dirty="0" smtClean="0">
                <a:latin typeface="Bookman Old Style" pitchFamily="18" charset="0"/>
              </a:rPr>
              <a:t>Nuestra propia experiencia verifica la lección del pecado del Diluvio. </a:t>
            </a:r>
            <a:endParaRPr lang="es-CO"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Sabemos </a:t>
            </a:r>
            <a:r>
              <a:rPr lang="es-ES" dirty="0" smtClean="0">
                <a:latin typeface="Bookman Old Style" pitchFamily="18" charset="0"/>
              </a:rPr>
              <a:t>cómo el lenguaje puede matar. </a:t>
            </a:r>
            <a:endParaRPr lang="es-ES" dirty="0" smtClean="0">
              <a:latin typeface="Bookman Old Style" pitchFamily="18" charset="0"/>
            </a:endParaRPr>
          </a:p>
          <a:p>
            <a:r>
              <a:rPr lang="es-ES" dirty="0" smtClean="0">
                <a:latin typeface="Bookman Old Style" pitchFamily="18" charset="0"/>
              </a:rPr>
              <a:t>Hemos </a:t>
            </a:r>
            <a:r>
              <a:rPr lang="es-ES" dirty="0" smtClean="0">
                <a:latin typeface="Bookman Old Style" pitchFamily="18" charset="0"/>
              </a:rPr>
              <a:t>visto las historias clínicas en las que un médico ha garabateado "intratable", sellando así el destino de un paciente. </a:t>
            </a:r>
            <a:endParaRPr lang="es-ES" dirty="0" smtClean="0">
              <a:latin typeface="Bookman Old Style" pitchFamily="18" charset="0"/>
            </a:endParaRPr>
          </a:p>
          <a:p>
            <a:r>
              <a:rPr lang="es-ES" dirty="0" smtClean="0">
                <a:latin typeface="Bookman Old Style" pitchFamily="18" charset="0"/>
              </a:rPr>
              <a:t>Hemos </a:t>
            </a:r>
            <a:r>
              <a:rPr lang="es-ES" dirty="0" smtClean="0">
                <a:latin typeface="Bookman Old Style" pitchFamily="18" charset="0"/>
              </a:rPr>
              <a:t>etiquetado una planta en nuestro jardín como “mala hierba”, sellando así su destino.</a:t>
            </a:r>
            <a:endParaRPr lang="es-CO"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El silencio, entonces, podría ser una virtud. </a:t>
            </a:r>
            <a:endParaRPr lang="es-ES" dirty="0" smtClean="0">
              <a:latin typeface="Bookman Old Style" pitchFamily="18" charset="0"/>
            </a:endParaRPr>
          </a:p>
          <a:p>
            <a:r>
              <a:rPr lang="es-ES" dirty="0" smtClean="0">
                <a:latin typeface="Bookman Old Style" pitchFamily="18" charset="0"/>
              </a:rPr>
              <a:t>Durante </a:t>
            </a:r>
            <a:r>
              <a:rPr lang="es-ES" dirty="0" smtClean="0">
                <a:latin typeface="Bookman Old Style" pitchFamily="18" charset="0"/>
              </a:rPr>
              <a:t>los largos días del Diluvio y sus secuelas, a Noé le fue bien, permaneciendo en silencio. </a:t>
            </a:r>
            <a:endParaRPr lang="es-ES" dirty="0" smtClean="0">
              <a:latin typeface="Bookman Old Style" pitchFamily="18" charset="0"/>
            </a:endParaRPr>
          </a:p>
          <a:p>
            <a:r>
              <a:rPr lang="es-ES" dirty="0" smtClean="0">
                <a:latin typeface="Bookman Old Style" pitchFamily="18" charset="0"/>
              </a:rPr>
              <a:t>Su </a:t>
            </a:r>
            <a:r>
              <a:rPr lang="es-ES" dirty="0" smtClean="0">
                <a:latin typeface="Bookman Old Style" pitchFamily="18" charset="0"/>
              </a:rPr>
              <a:t>silencio nos recuerda a la mayor parte de los consoladores de Job que inicialmente se sentaron con él en el suelo siete días y siete noches.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Ninguno </a:t>
            </a:r>
            <a:r>
              <a:rPr lang="es-ES" dirty="0" smtClean="0">
                <a:latin typeface="Bookman Old Style" pitchFamily="18" charset="0"/>
              </a:rPr>
              <a:t>le habló una palabra porque vieron cuán grande era su sufrimiento </a:t>
            </a:r>
            <a:r>
              <a:rPr lang="es-ES" sz="2000" b="1" dirty="0" smtClean="0">
                <a:latin typeface="Bookman Old Style" pitchFamily="18" charset="0"/>
              </a:rPr>
              <a:t>(Job 2:13). </a:t>
            </a:r>
            <a:endParaRPr lang="es-ES" b="1" dirty="0" smtClean="0">
              <a:latin typeface="Bookman Old Style" pitchFamily="18" charset="0"/>
            </a:endParaRPr>
          </a:p>
          <a:p>
            <a:r>
              <a:rPr lang="es-ES" dirty="0" smtClean="0">
                <a:latin typeface="Bookman Old Style" pitchFamily="18" charset="0"/>
              </a:rPr>
              <a:t>Sin </a:t>
            </a:r>
            <a:r>
              <a:rPr lang="es-ES" dirty="0" smtClean="0">
                <a:latin typeface="Bookman Old Style" pitchFamily="18" charset="0"/>
              </a:rPr>
              <a:t>embargo, una vez que comenzaron a hablar, sus palabras solo trajeron incomodidad, y finalmente Dios los reprendió: porque no han dicho la verdad acerca de </a:t>
            </a:r>
            <a:r>
              <a:rPr lang="es-ES" dirty="0" smtClean="0">
                <a:latin typeface="Bookman Old Style" pitchFamily="18" charset="0"/>
              </a:rPr>
              <a:t>Mí </a:t>
            </a:r>
            <a:r>
              <a:rPr lang="es-ES" dirty="0" smtClean="0">
                <a:latin typeface="Bookman Old Style" pitchFamily="18" charset="0"/>
              </a:rPr>
              <a:t>como lo hizo mi siervo Job </a:t>
            </a:r>
            <a:r>
              <a:rPr lang="es-ES" sz="2000" b="1" dirty="0" smtClean="0">
                <a:latin typeface="Bookman Old Style" pitchFamily="18" charset="0"/>
              </a:rPr>
              <a:t>(Job 42:7).</a:t>
            </a:r>
            <a:endParaRPr lang="es-CO"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3100" dirty="0" smtClean="0">
                <a:latin typeface="Bookman Old Style" pitchFamily="18" charset="0"/>
              </a:rPr>
              <a:t>Entonces, ¿Qué </a:t>
            </a:r>
            <a:r>
              <a:rPr lang="es-ES" sz="3100" dirty="0" smtClean="0">
                <a:latin typeface="Bookman Old Style" pitchFamily="18" charset="0"/>
              </a:rPr>
              <a:t>lecciones podemos sacar de esta yuxtaposición de silencio y lenguaje? </a:t>
            </a:r>
            <a:endParaRPr lang="es-ES" sz="3100" dirty="0" smtClean="0">
              <a:latin typeface="Bookman Old Style" pitchFamily="18" charset="0"/>
            </a:endParaRPr>
          </a:p>
          <a:p>
            <a:r>
              <a:rPr lang="es-ES" sz="3100" dirty="0" smtClean="0">
                <a:latin typeface="Bookman Old Style" pitchFamily="18" charset="0"/>
              </a:rPr>
              <a:t>¿</a:t>
            </a:r>
            <a:r>
              <a:rPr lang="es-ES" sz="3100" dirty="0" smtClean="0">
                <a:latin typeface="Bookman Old Style" pitchFamily="18" charset="0"/>
              </a:rPr>
              <a:t>Es el habla humana invariablemente destructiva? ¿Dónde podemos encontrar el lenguaje que bendice, sana e incluso crea? </a:t>
            </a:r>
            <a:endParaRPr lang="es-ES" sz="3100" dirty="0" smtClean="0">
              <a:latin typeface="Bookman Old Style" pitchFamily="18" charset="0"/>
            </a:endParaRPr>
          </a:p>
          <a:p>
            <a:r>
              <a:rPr lang="es-ES" sz="3100" dirty="0" smtClean="0">
                <a:latin typeface="Bookman Old Style" pitchFamily="18" charset="0"/>
              </a:rPr>
              <a:t>Nuevamente</a:t>
            </a:r>
            <a:r>
              <a:rPr lang="es-ES" sz="3100" dirty="0" smtClean="0">
                <a:latin typeface="Bookman Old Style" pitchFamily="18" charset="0"/>
              </a:rPr>
              <a:t>, el modelo está dentro de esta porción de la Torá, cuando Dios responde.</a:t>
            </a:r>
            <a:endParaRPr lang="es-CO" sz="31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Dios restringe el poder divino, diciendo: Nunca más traeré mal sobre el mundo a causa de lo que hacen los hombres </a:t>
            </a:r>
            <a:r>
              <a:rPr lang="es-ES" sz="2000" b="1" dirty="0" smtClean="0">
                <a:latin typeface="Bookman Old Style" pitchFamily="18" charset="0"/>
              </a:rPr>
              <a:t>(Génesis 8:21); </a:t>
            </a:r>
            <a:r>
              <a:rPr lang="es-ES" dirty="0" smtClean="0">
                <a:latin typeface="Bookman Old Style" pitchFamily="18" charset="0"/>
              </a:rPr>
              <a:t>Dios restituye las bendiciones: Dios entonces bendijo a Noé ya sus hijos diciéndoles: “Fructificad y multiplicaos y llenad la tierra” </a:t>
            </a:r>
            <a:r>
              <a:rPr lang="es-ES" sz="2000" b="1" dirty="0" smtClean="0">
                <a:latin typeface="Bookman Old Style" pitchFamily="18" charset="0"/>
              </a:rPr>
              <a:t>(Génesis 9:1); </a:t>
            </a:r>
            <a:r>
              <a:rPr lang="es-ES" dirty="0" smtClean="0">
                <a:latin typeface="Bookman Old Style" pitchFamily="18" charset="0"/>
              </a:rPr>
              <a:t>y Dios entra en pacto con todas las criaturas vivientes: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Voy </a:t>
            </a:r>
            <a:r>
              <a:rPr lang="es-ES" dirty="0" smtClean="0">
                <a:latin typeface="Bookman Old Style" pitchFamily="18" charset="0"/>
              </a:rPr>
              <a:t>a establecer Mi pacto contigo y con tu descendencia después de ti, y con todo ser viviente que esté bajo tu cuidado </a:t>
            </a:r>
            <a:r>
              <a:rPr lang="es-ES" sz="2000" b="1" dirty="0" smtClean="0">
                <a:latin typeface="Bookman Old Style" pitchFamily="18" charset="0"/>
              </a:rPr>
              <a:t>(Génesis 9:9-10</a:t>
            </a:r>
            <a:r>
              <a:rPr lang="es-ES" sz="2000" b="1" dirty="0" smtClean="0">
                <a:latin typeface="Bookman Old Style" pitchFamily="18" charset="0"/>
              </a:rPr>
              <a:t>).</a:t>
            </a:r>
            <a:endParaRPr lang="es-ES" b="1" dirty="0" smtClean="0">
              <a:latin typeface="Bookman Old Style" pitchFamily="18" charset="0"/>
            </a:endParaRPr>
          </a:p>
          <a:p>
            <a:r>
              <a:rPr lang="es-ES" dirty="0" smtClean="0">
                <a:latin typeface="Bookman Old Style" pitchFamily="18" charset="0"/>
              </a:rPr>
              <a:t>Las palabras y acciones de Dios después de la destrucción nos muestran cómo podemos usar el lenguaje para reparar relaciones, instruir a otros, perdonar y bendecir.</a:t>
            </a:r>
            <a:endParaRPr lang="es-CO"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CO" dirty="0" smtClean="0">
                <a:latin typeface="Bookman Old Style" pitchFamily="18" charset="0"/>
              </a:rPr>
              <a:t>Las siguientes ideas han sido tomadas de uno de tantos Shiurim del Doctor en Psicología y Rabino Tzvi Hersh Weinreb.</a:t>
            </a:r>
          </a:p>
          <a:p>
            <a:r>
              <a:rPr lang="es-CO" dirty="0" smtClean="0">
                <a:latin typeface="Bookman Old Style" pitchFamily="18" charset="0"/>
              </a:rPr>
              <a:t>Hay dos palabras que en el día a día nos recuerdan los desafíos de cada persona que transita por este mundo.</a:t>
            </a:r>
          </a:p>
          <a:p>
            <a:r>
              <a:rPr lang="es-CO" dirty="0" smtClean="0">
                <a:latin typeface="Bookman Old Style" pitchFamily="18" charset="0"/>
              </a:rPr>
              <a:t>Una de esas palabras es "sobreviviente". Otra es el "trauma".</a:t>
            </a:r>
          </a:p>
        </p:txBody>
      </p:sp>
    </p:spTree>
    <p:extLst>
      <p:ext uri="{BB962C8B-B14F-4D97-AF65-F5344CB8AC3E}">
        <p14:creationId xmlns="" xmlns:p14="http://schemas.microsoft.com/office/powerpoint/2010/main"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CO" dirty="0" smtClean="0">
                <a:latin typeface="Bookman Old Style" pitchFamily="18" charset="0"/>
              </a:rPr>
              <a:t>Pensamos que</a:t>
            </a:r>
            <a:r>
              <a:rPr lang="es-ES" dirty="0" smtClean="0">
                <a:latin typeface="Bookman Old Style" pitchFamily="18" charset="0"/>
              </a:rPr>
              <a:t> "sobreviviente" es reservado para aquellos que soportaron una crisis severa pero, ya sea por sus habilidades excepcionales o por su buena suerte, salieron de ella con un daño físico mínimo. Reanudaron una vida relativamente normal, pero tuvieron que hacer frente a una variedad de desafíos prácticos y emocionales.</a:t>
            </a:r>
            <a:endParaRPr lang="es-CO"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Hoy en día, la palabra "sobreviviente" se aplica libremente incluso a aquellos que han experimentado las dificultades diarias normales y esperadas a las que se enfrentan todos los seres humanos y que simplemente han seguido viviendo. "Superviviente" se ha convertido así en un término que se adapta fácilmente a todos nosotros.</a:t>
            </a:r>
            <a:endParaRPr lang="es-CO"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Podríamos decir algo similar sobre la palabra "trauma". </a:t>
            </a:r>
          </a:p>
          <a:p>
            <a:r>
              <a:rPr lang="es-ES" dirty="0" smtClean="0">
                <a:latin typeface="Bookman Old Style" pitchFamily="18" charset="0"/>
              </a:rPr>
              <a:t>Originalmente se utilizó para describir condiciones catastróficas de gran sufrimiento, como guerras, enfermedades potencialmente mortales y desastres naturales. Hoy en día, el término se usa libremente para describir eventos mucho menores. </a:t>
            </a:r>
          </a:p>
        </p:txBody>
      </p:sp>
    </p:spTree>
    <p:extLst>
      <p:ext uri="{BB962C8B-B14F-4D97-AF65-F5344CB8AC3E}">
        <p14:creationId xmlns="" xmlns:p14="http://schemas.microsoft.com/office/powerpoint/2010/main"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Tanto es así que escuchamos a un fanático de los deportes referirse a la pérdida de varios juegos consecutivos de pelota de su equipo favorito como un "trauma recurrente".</a:t>
            </a:r>
          </a:p>
          <a:p>
            <a:r>
              <a:rPr lang="es-CO" dirty="0" smtClean="0">
                <a:latin typeface="Bookman Old Style" pitchFamily="18" charset="0"/>
              </a:rPr>
              <a:t>Si prestamos la debida atención a lo narrado en el Jumash o la Biblia Hebrea, encontramos una larga serie de historias de “sobrevivientes”.</a:t>
            </a:r>
          </a:p>
        </p:txBody>
      </p:sp>
    </p:spTree>
    <p:extLst>
      <p:ext uri="{BB962C8B-B14F-4D97-AF65-F5344CB8AC3E}">
        <p14:creationId xmlns="" xmlns:p14="http://schemas.microsoft.com/office/powerpoint/2010/main"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Una de esas personas es el héroe de la porción de la Torá de esta semana, Noé. </a:t>
            </a:r>
          </a:p>
          <a:p>
            <a:r>
              <a:rPr lang="es-ES" dirty="0" smtClean="0">
                <a:latin typeface="Bookman Old Style" pitchFamily="18" charset="0"/>
              </a:rPr>
              <a:t>Noé sobrevivió a la destrucción de toda la civilización. En palabras de nuestros Sabios, vivió para ver "un mundo construido, un mundo destruido y un mundo reconstruido". Noah fue un "sobreviviente de un trauma", sin duda.</a:t>
            </a:r>
            <a:endParaRPr lang="es-CO"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Hay muchos otros candidatos en la Biblia que merecen el término "sobreviviente del trauma", Adán y Eva sufrieron trauma. </a:t>
            </a:r>
          </a:p>
          <a:p>
            <a:r>
              <a:rPr lang="es-ES" dirty="0" smtClean="0">
                <a:latin typeface="Bookman Old Style" pitchFamily="18" charset="0"/>
              </a:rPr>
              <a:t>Vivían en el paraíso. Pero lo perdieron. Eso es trauma. </a:t>
            </a:r>
          </a:p>
          <a:p>
            <a:r>
              <a:rPr lang="es-ES" dirty="0" smtClean="0">
                <a:latin typeface="Bookman Old Style" pitchFamily="18" charset="0"/>
              </a:rPr>
              <a:t>Sobrevivieron y se ganaron la vida. Eso es supervivencia.</a:t>
            </a:r>
          </a:p>
        </p:txBody>
      </p:sp>
    </p:spTree>
    <p:extLst>
      <p:ext uri="{BB962C8B-B14F-4D97-AF65-F5344CB8AC3E}">
        <p14:creationId xmlns="" xmlns:p14="http://schemas.microsoft.com/office/powerpoint/2010/main"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El rey David sufrió un trauma y fue un sobreviviente. También Job y Jeremías. En cierto sentido, Yona o Jonás también.</a:t>
            </a:r>
          </a:p>
          <a:p>
            <a:r>
              <a:rPr lang="es-ES" dirty="0" smtClean="0">
                <a:latin typeface="Bookman Old Style" pitchFamily="18" charset="0"/>
              </a:rPr>
              <a:t>Los nombres de los sobrevivientes en la larga historia de nuestro pueblo vienen a la mente fácilmente e incluyen a sabios rabínicos como el rabino Yojanan ben </a:t>
            </a:r>
            <a:r>
              <a:rPr lang="es-ES" dirty="0" err="1" smtClean="0">
                <a:latin typeface="Bookman Old Style" pitchFamily="18" charset="0"/>
              </a:rPr>
              <a:t>Zakkai</a:t>
            </a:r>
            <a:r>
              <a:rPr lang="es-ES" dirty="0" smtClean="0">
                <a:latin typeface="Bookman Old Style" pitchFamily="18" charset="0"/>
              </a:rPr>
              <a:t>, el rabino Akiva y el rabino Shimon bar </a:t>
            </a:r>
            <a:r>
              <a:rPr lang="es-ES" dirty="0" err="1" smtClean="0">
                <a:latin typeface="Bookman Old Style" pitchFamily="18" charset="0"/>
              </a:rPr>
              <a:t>Yochai</a:t>
            </a:r>
            <a:r>
              <a:rPr lang="es-ES"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Maimónides sufrió un trauma y sobrevivió poderosamente, al igual que el rabino Isaac Abarbanel, quien escribe extensamente sobre los varios traumas que vivió y sobrevivió.</a:t>
            </a:r>
          </a:p>
          <a:p>
            <a:r>
              <a:rPr lang="es-ES" dirty="0" smtClean="0">
                <a:latin typeface="Bookman Old Style" pitchFamily="18" charset="0"/>
              </a:rPr>
              <a:t>La época de la Inquisición dejó a muchos traumados pero sobrevivieron.</a:t>
            </a:r>
          </a:p>
        </p:txBody>
      </p:sp>
    </p:spTree>
    <p:extLst>
      <p:ext uri="{BB962C8B-B14F-4D97-AF65-F5344CB8AC3E}">
        <p14:creationId xmlns="" xmlns:p14="http://schemas.microsoft.com/office/powerpoint/2010/main"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Finalmente, el horroroso Holocausto, el trauma final, dejó numerosos sobrevivientes, algunas de cuyas memorias son mundialmente famosas, como </a:t>
            </a:r>
            <a:r>
              <a:rPr lang="es-ES" dirty="0" err="1" smtClean="0">
                <a:latin typeface="Bookman Old Style" pitchFamily="18" charset="0"/>
              </a:rPr>
              <a:t>Victor</a:t>
            </a:r>
            <a:r>
              <a:rPr lang="es-ES" dirty="0" smtClean="0">
                <a:latin typeface="Bookman Old Style" pitchFamily="18" charset="0"/>
              </a:rPr>
              <a:t> Frankel, Primo Levy y Eli Wiesel. </a:t>
            </a:r>
          </a:p>
          <a:p>
            <a:r>
              <a:rPr lang="es-ES" dirty="0" smtClean="0">
                <a:latin typeface="Bookman Old Style" pitchFamily="18" charset="0"/>
              </a:rPr>
              <a:t>Yo, por mi parte, he conocido a bastantes supervivientes.</a:t>
            </a:r>
          </a:p>
        </p:txBody>
      </p:sp>
    </p:spTree>
    <p:extLst>
      <p:ext uri="{BB962C8B-B14F-4D97-AF65-F5344CB8AC3E}">
        <p14:creationId xmlns="" xmlns:p14="http://schemas.microsoft.com/office/powerpoint/2010/main"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3000" dirty="0" smtClean="0">
                <a:latin typeface="Bookman Old Style" pitchFamily="18" charset="0"/>
              </a:rPr>
              <a:t>En cierto sentido, todos somos supervivientes. </a:t>
            </a:r>
          </a:p>
          <a:p>
            <a:r>
              <a:rPr lang="es-ES" sz="3000" dirty="0" smtClean="0">
                <a:latin typeface="Bookman Old Style" pitchFamily="18" charset="0"/>
              </a:rPr>
              <a:t>¿Quién puede enseñarnos las habilidades de supervivencia?</a:t>
            </a:r>
          </a:p>
          <a:p>
            <a:r>
              <a:rPr lang="es-ES" sz="3000" dirty="0" smtClean="0">
                <a:latin typeface="Bookman Old Style" pitchFamily="18" charset="0"/>
              </a:rPr>
              <a:t>Concibamos a Noé como el superviviente arquetípico. </a:t>
            </a:r>
          </a:p>
          <a:p>
            <a:r>
              <a:rPr lang="es-ES" sz="3000" dirty="0" smtClean="0">
                <a:latin typeface="Bookman Old Style" pitchFamily="18" charset="0"/>
              </a:rPr>
              <a:t>¿Qué podemos aprender sobre la forma en que se enfrentó a los desafíos de supervivencia tras la destrucción casi total del mundo?</a:t>
            </a:r>
          </a:p>
        </p:txBody>
      </p:sp>
    </p:spTree>
    <p:extLst>
      <p:ext uri="{BB962C8B-B14F-4D97-AF65-F5344CB8AC3E}">
        <p14:creationId xmlns="" xmlns:p14="http://schemas.microsoft.com/office/powerpoint/2010/main"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Conoces la historia. Noé y los miembros de su familia inmediata encuentran refugio en el Arca del Gran Diluvio. El diluvio termina, las aguas retroceden y finalmente el Todopoderoso le habla a Noé y le dice: "Sal del arca, junto con tu esposa, tus hijos y las mujeres de tus hijos". Salen del arca. Sobreviven al trauma.</a:t>
            </a:r>
          </a:p>
          <a:p>
            <a:endParaRPr lang="es-CO"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Pero entonces, ¿qué hace Noah? ¿Cuáles son sus primeras acciones como superviviente? </a:t>
            </a:r>
          </a:p>
          <a:p>
            <a:r>
              <a:rPr lang="es-ES" dirty="0" smtClean="0">
                <a:latin typeface="Bookman Old Style" pitchFamily="18" charset="0"/>
              </a:rPr>
              <a:t>Comienza con el proverbial pie derecho. "Noé edificó un altar al Señor ... </a:t>
            </a:r>
          </a:p>
          <a:p>
            <a:r>
              <a:rPr lang="es-ES" dirty="0" smtClean="0">
                <a:latin typeface="Bookman Old Style" pitchFamily="18" charset="0"/>
              </a:rPr>
              <a:t>Ofreció holocaustos sobre el altar". Noé expresa su gratitud al Todopoderoso.</a:t>
            </a:r>
          </a:p>
        </p:txBody>
      </p:sp>
    </p:spTree>
    <p:extLst>
      <p:ext uri="{BB962C8B-B14F-4D97-AF65-F5344CB8AC3E}">
        <p14:creationId xmlns="" xmlns:p14="http://schemas.microsoft.com/office/powerpoint/2010/main"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El Todopoderoso responde de la misma manera. Él dice: "Nunca más condenaré la tierra por causa del hombre ... Ni nunca más destruiré a todo ser viviente, como lo he hecho".</a:t>
            </a:r>
          </a:p>
          <a:p>
            <a:r>
              <a:rPr lang="es-ES" dirty="0" smtClean="0">
                <a:latin typeface="Bookman Old Style" pitchFamily="18" charset="0"/>
              </a:rPr>
              <a:t>El Todopoderoso no se detiene ahí. Continúa bendiciendo a Noé y sus hijos y establece un pacto eterno con ellos.</a:t>
            </a:r>
          </a:p>
        </p:txBody>
      </p:sp>
    </p:spTree>
    <p:extLst>
      <p:ext uri="{BB962C8B-B14F-4D97-AF65-F5344CB8AC3E}">
        <p14:creationId xmlns="" xmlns:p14="http://schemas.microsoft.com/office/powerpoint/2010/main"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Hasta ahora todo va bien. </a:t>
            </a:r>
          </a:p>
          <a:p>
            <a:r>
              <a:rPr lang="es-ES" dirty="0" smtClean="0">
                <a:latin typeface="Bookman Old Style" pitchFamily="18" charset="0"/>
              </a:rPr>
              <a:t>Pero de repente nos enteramos de la debilidad de Noah. </a:t>
            </a:r>
          </a:p>
          <a:p>
            <a:r>
              <a:rPr lang="es-ES" dirty="0" smtClean="0">
                <a:latin typeface="Bookman Old Style" pitchFamily="18" charset="0"/>
              </a:rPr>
              <a:t>Leemos: "Noé, el labrador de la tierra, fue el primero en plantar una viña. Bebió del vino y se emborrachó y se descubrió dentro de su tienda (Génesis 9: 20-21)".</a:t>
            </a:r>
            <a:endParaRPr lang="es-CO"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Noah recurre a la bebida para lidiar con los desafíos que enfrentan todos los sobrevivientes posteriores de un trauma. </a:t>
            </a:r>
          </a:p>
          <a:p>
            <a:r>
              <a:rPr lang="es-ES" dirty="0" smtClean="0">
                <a:latin typeface="Bookman Old Style" pitchFamily="18" charset="0"/>
              </a:rPr>
              <a:t>Fue el primer sobreviviente que recurrió a sustancias intoxicantes para hacer frente a las secuelas del trauma, pero ciertamente no fue el último.</a:t>
            </a:r>
          </a:p>
        </p:txBody>
      </p:sp>
    </p:spTree>
    <p:extLst>
      <p:ext uri="{BB962C8B-B14F-4D97-AF65-F5344CB8AC3E}">
        <p14:creationId xmlns="" xmlns:p14="http://schemas.microsoft.com/office/powerpoint/2010/main"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¿Es la intoxicación el único método de afrontamiento disponible para los supervivientes? </a:t>
            </a:r>
          </a:p>
          <a:p>
            <a:r>
              <a:rPr lang="es-ES" dirty="0" smtClean="0">
                <a:latin typeface="Bookman Old Style" pitchFamily="18" charset="0"/>
              </a:rPr>
              <a:t>Es aquí donde me gustaría poner en juego una visión del rabino Samson Raphael Hirsch.</a:t>
            </a:r>
          </a:p>
          <a:p>
            <a:r>
              <a:rPr lang="es-ES" dirty="0" smtClean="0">
                <a:latin typeface="Bookman Old Style" pitchFamily="18" charset="0"/>
              </a:rPr>
              <a:t>Señala que la palabra hebrea en nuestro versículo para "se emborrachó" es </a:t>
            </a:r>
            <a:r>
              <a:rPr lang="es-ES" b="1" i="1" dirty="0" smtClean="0">
                <a:latin typeface="Bookman Old Style" pitchFamily="18" charset="0"/>
              </a:rPr>
              <a:t>vayishkar</a:t>
            </a:r>
            <a:r>
              <a:rPr lang="es-ES" dirty="0" smtClean="0">
                <a:latin typeface="Bookman Old Style" pitchFamily="18" charset="0"/>
              </a:rPr>
              <a:t>. </a:t>
            </a:r>
          </a:p>
        </p:txBody>
      </p:sp>
    </p:spTree>
    <p:extLst>
      <p:ext uri="{BB962C8B-B14F-4D97-AF65-F5344CB8AC3E}">
        <p14:creationId xmlns="" xmlns:p14="http://schemas.microsoft.com/office/powerpoint/2010/main"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he-IL" dirty="0" smtClean="0"/>
              <a:t>וַיֵּ֥שְׁתְּ מִן־הַיַּ֖יִן וַיִּשְׁכָּ֑ר וַיִּתְגַּ֖ל בְּת֥וֹךְ אָהֳלֹֽה</a:t>
            </a:r>
            <a:r>
              <a:rPr lang="en-US" dirty="0" smtClean="0"/>
              <a:t> </a:t>
            </a:r>
          </a:p>
          <a:p>
            <a:r>
              <a:rPr lang="en-US" b="1" dirty="0" smtClean="0">
                <a:latin typeface="Bookman Old Style" pitchFamily="18" charset="0"/>
              </a:rPr>
              <a:t>9:21  </a:t>
            </a:r>
            <a:r>
              <a:rPr lang="en-US" i="1" dirty="0" err="1" smtClean="0">
                <a:latin typeface="Bookman Old Style" pitchFamily="18" charset="0"/>
              </a:rPr>
              <a:t>Vayesht</a:t>
            </a:r>
            <a:r>
              <a:rPr lang="en-US" i="1" dirty="0" smtClean="0">
                <a:latin typeface="Bookman Old Style" pitchFamily="18" charset="0"/>
              </a:rPr>
              <a:t> min-</a:t>
            </a:r>
            <a:r>
              <a:rPr lang="en-US" i="1" dirty="0" err="1" smtClean="0">
                <a:latin typeface="Bookman Old Style" pitchFamily="18" charset="0"/>
              </a:rPr>
              <a:t>hayayin</a:t>
            </a:r>
            <a:r>
              <a:rPr lang="en-US" i="1" dirty="0" smtClean="0">
                <a:latin typeface="Bookman Old Style" pitchFamily="18" charset="0"/>
              </a:rPr>
              <a:t> </a:t>
            </a:r>
            <a:r>
              <a:rPr lang="en-US" b="1" i="1" dirty="0" smtClean="0">
                <a:latin typeface="Bookman Old Style" pitchFamily="18" charset="0"/>
              </a:rPr>
              <a:t>vayi</a:t>
            </a:r>
            <a:r>
              <a:rPr lang="en-US" b="1" i="1" dirty="0" smtClean="0">
                <a:solidFill>
                  <a:srgbClr val="FF0000"/>
                </a:solidFill>
                <a:latin typeface="Bookman Old Style" pitchFamily="18" charset="0"/>
              </a:rPr>
              <a:t>shkar</a:t>
            </a:r>
            <a:r>
              <a:rPr lang="en-US" i="1" dirty="0" smtClean="0">
                <a:latin typeface="Bookman Old Style" pitchFamily="18" charset="0"/>
              </a:rPr>
              <a:t> </a:t>
            </a:r>
            <a:r>
              <a:rPr lang="en-US" i="1" dirty="0" err="1" smtClean="0">
                <a:latin typeface="Bookman Old Style" pitchFamily="18" charset="0"/>
              </a:rPr>
              <a:t>vayitgal</a:t>
            </a:r>
            <a:r>
              <a:rPr lang="en-US" i="1" dirty="0" smtClean="0">
                <a:latin typeface="Bookman Old Style" pitchFamily="18" charset="0"/>
              </a:rPr>
              <a:t> </a:t>
            </a:r>
            <a:r>
              <a:rPr lang="en-US" i="1" dirty="0" err="1" smtClean="0">
                <a:latin typeface="Bookman Old Style" pitchFamily="18" charset="0"/>
              </a:rPr>
              <a:t>betoj</a:t>
            </a:r>
            <a:r>
              <a:rPr lang="en-US" i="1" dirty="0" smtClean="0">
                <a:latin typeface="Bookman Old Style" pitchFamily="18" charset="0"/>
              </a:rPr>
              <a:t> </a:t>
            </a:r>
            <a:r>
              <a:rPr lang="en-US" i="1" dirty="0" err="1" smtClean="0">
                <a:latin typeface="Bookman Old Style" pitchFamily="18" charset="0"/>
              </a:rPr>
              <a:t>aholoh</a:t>
            </a:r>
            <a:endParaRPr lang="en-US" i="1" dirty="0" smtClean="0">
              <a:latin typeface="Bookman Old Style" pitchFamily="18" charset="0"/>
            </a:endParaRPr>
          </a:p>
          <a:p>
            <a:r>
              <a:rPr lang="es-ES" dirty="0" smtClean="0">
                <a:latin typeface="Bookman Old Style" pitchFamily="18" charset="0"/>
              </a:rPr>
              <a:t>y bebió del vino, y </a:t>
            </a:r>
            <a:r>
              <a:rPr lang="es-ES" dirty="0" smtClean="0">
                <a:latin typeface="Bookman Old Style" pitchFamily="18" charset="0"/>
                <a:hlinkClick r:id="rId3"/>
              </a:rPr>
              <a:t>se embriagó, </a:t>
            </a:r>
            <a:r>
              <a:rPr lang="es-ES" dirty="0" smtClean="0">
                <a:latin typeface="Bookman Old Style" pitchFamily="18" charset="0"/>
              </a:rPr>
              <a:t> y quedó descubierto en el interior de su tienda.</a:t>
            </a:r>
            <a:endParaRPr lang="en-US" b="1" i="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Las letras raíz de esta palabra son </a:t>
            </a:r>
            <a:r>
              <a:rPr lang="es-ES" dirty="0" err="1" smtClean="0">
                <a:latin typeface="Bookman Old Style" pitchFamily="18" charset="0"/>
              </a:rPr>
              <a:t>sh</a:t>
            </a:r>
            <a:r>
              <a:rPr lang="es-ES" dirty="0" smtClean="0">
                <a:latin typeface="Bookman Old Style" pitchFamily="18" charset="0"/>
              </a:rPr>
              <a:t>-</a:t>
            </a:r>
            <a:r>
              <a:rPr lang="es-ES" dirty="0" err="1" smtClean="0">
                <a:latin typeface="Bookman Old Style" pitchFamily="18" charset="0"/>
              </a:rPr>
              <a:t>kh</a:t>
            </a:r>
            <a:r>
              <a:rPr lang="es-ES" dirty="0" smtClean="0">
                <a:latin typeface="Bookman Old Style" pitchFamily="18" charset="0"/>
              </a:rPr>
              <a:t>-r : </a:t>
            </a:r>
            <a:r>
              <a:rPr lang="es-ES" dirty="0" err="1" smtClean="0">
                <a:latin typeface="Bookman Old Style" pitchFamily="18" charset="0"/>
              </a:rPr>
              <a:t>Shin</a:t>
            </a:r>
            <a:r>
              <a:rPr lang="es-ES" dirty="0" smtClean="0">
                <a:latin typeface="Bookman Old Style" pitchFamily="18" charset="0"/>
              </a:rPr>
              <a:t> </a:t>
            </a:r>
            <a:r>
              <a:rPr lang="es-ES" dirty="0" err="1" smtClean="0">
                <a:latin typeface="Bookman Old Style" pitchFamily="18" charset="0"/>
              </a:rPr>
              <a:t>Kaf</a:t>
            </a:r>
            <a:r>
              <a:rPr lang="es-ES" dirty="0" smtClean="0">
                <a:latin typeface="Bookman Old Style" pitchFamily="18" charset="0"/>
              </a:rPr>
              <a:t> Resh </a:t>
            </a:r>
            <a:r>
              <a:rPr lang="he-IL" b="1" i="1" dirty="0" smtClean="0">
                <a:latin typeface="Bookman Old Style" pitchFamily="18" charset="0"/>
              </a:rPr>
              <a:t>ש כ ר</a:t>
            </a:r>
            <a:r>
              <a:rPr lang="es-ES" dirty="0" smtClean="0">
                <a:latin typeface="Bookman Old Style" pitchFamily="18" charset="0"/>
              </a:rPr>
              <a:t>. </a:t>
            </a:r>
          </a:p>
          <a:p>
            <a:r>
              <a:rPr lang="es-ES" dirty="0" smtClean="0">
                <a:latin typeface="Bookman Old Style" pitchFamily="18" charset="0"/>
              </a:rPr>
              <a:t>Rav Hirsch señala que hay varias otras palabras en hebreo con letras raíz similares. </a:t>
            </a:r>
          </a:p>
        </p:txBody>
      </p:sp>
    </p:spTree>
    <p:extLst>
      <p:ext uri="{BB962C8B-B14F-4D97-AF65-F5344CB8AC3E}">
        <p14:creationId xmlns="" xmlns:p14="http://schemas.microsoft.com/office/powerpoint/2010/main"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Dos de ellas son </a:t>
            </a:r>
            <a:r>
              <a:rPr lang="es-ES" b="1" i="1" dirty="0" err="1" smtClean="0">
                <a:latin typeface="Bookman Old Style" pitchFamily="18" charset="0"/>
              </a:rPr>
              <a:t>sh</a:t>
            </a:r>
            <a:r>
              <a:rPr lang="es-ES" b="1" i="1" dirty="0" smtClean="0">
                <a:latin typeface="Bookman Old Style" pitchFamily="18" charset="0"/>
              </a:rPr>
              <a:t>-y-r</a:t>
            </a:r>
            <a:r>
              <a:rPr lang="es-ES" dirty="0" smtClean="0">
                <a:latin typeface="Bookman Old Style" pitchFamily="18" charset="0"/>
              </a:rPr>
              <a:t>, canción o poema, y ​​</a:t>
            </a:r>
            <a:r>
              <a:rPr lang="es-ES" b="1" i="1" dirty="0" err="1" smtClean="0">
                <a:latin typeface="Bookman Old Style" pitchFamily="18" charset="0"/>
              </a:rPr>
              <a:t>sh</a:t>
            </a:r>
            <a:r>
              <a:rPr lang="es-ES" b="1" i="1" dirty="0" smtClean="0">
                <a:latin typeface="Bookman Old Style" pitchFamily="18" charset="0"/>
              </a:rPr>
              <a:t>-k-r</a:t>
            </a:r>
            <a:r>
              <a:rPr lang="es-ES" dirty="0" smtClean="0">
                <a:latin typeface="Bookman Old Style" pitchFamily="18" charset="0"/>
              </a:rPr>
              <a:t>, falsedad. </a:t>
            </a:r>
          </a:p>
          <a:p>
            <a:r>
              <a:rPr lang="es-ES" dirty="0" smtClean="0">
                <a:latin typeface="Bookman Old Style" pitchFamily="18" charset="0"/>
              </a:rPr>
              <a:t>Continúa explicando que estos tres términos representan tres modos diferentes de relación entre la verdad y la realidad.</a:t>
            </a:r>
          </a:p>
          <a:p>
            <a:r>
              <a:rPr lang="es-ES" dirty="0" smtClean="0">
                <a:latin typeface="Bookman Old Style" pitchFamily="18" charset="0"/>
              </a:rPr>
              <a:t>Para Rav Hirsch, la verdad no es sinónimo de realidad. </a:t>
            </a:r>
          </a:p>
        </p:txBody>
      </p:sp>
    </p:spTree>
    <p:extLst>
      <p:ext uri="{BB962C8B-B14F-4D97-AF65-F5344CB8AC3E}">
        <p14:creationId xmlns="" xmlns:p14="http://schemas.microsoft.com/office/powerpoint/2010/main"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b="1" i="1" dirty="0" smtClean="0">
                <a:latin typeface="Bookman Old Style" pitchFamily="18" charset="0"/>
              </a:rPr>
              <a:t>La realidad es lo que es, mientras que la verdad es lo que puede ser. </a:t>
            </a:r>
          </a:p>
          <a:p>
            <a:r>
              <a:rPr lang="es-ES" dirty="0" smtClean="0">
                <a:latin typeface="Bookman Old Style" pitchFamily="18" charset="0"/>
              </a:rPr>
              <a:t>La persona que usa </a:t>
            </a:r>
            <a:r>
              <a:rPr lang="es-ES" b="1" i="1" dirty="0" err="1" smtClean="0">
                <a:latin typeface="Bookman Old Style" pitchFamily="18" charset="0"/>
              </a:rPr>
              <a:t>sh</a:t>
            </a:r>
            <a:r>
              <a:rPr lang="es-ES" b="1" i="1" dirty="0" smtClean="0">
                <a:latin typeface="Bookman Old Style" pitchFamily="18" charset="0"/>
              </a:rPr>
              <a:t>-y-r</a:t>
            </a:r>
            <a:r>
              <a:rPr lang="es-ES" dirty="0" smtClean="0">
                <a:latin typeface="Bookman Old Style" pitchFamily="18" charset="0"/>
              </a:rPr>
              <a:t>,</a:t>
            </a:r>
            <a:r>
              <a:rPr lang="he-IL" dirty="0" smtClean="0">
                <a:latin typeface="Bookman Old Style" pitchFamily="18" charset="0"/>
              </a:rPr>
              <a:t> </a:t>
            </a:r>
            <a:r>
              <a:rPr lang="he-IL" b="1" i="1" dirty="0" smtClean="0">
                <a:latin typeface="Bookman Old Style" pitchFamily="18" charset="0"/>
              </a:rPr>
              <a:t>שיר</a:t>
            </a:r>
            <a:r>
              <a:rPr lang="es-ES" i="1" dirty="0" err="1" smtClean="0">
                <a:latin typeface="Bookman Old Style" pitchFamily="18" charset="0"/>
              </a:rPr>
              <a:t>shir</a:t>
            </a:r>
            <a:r>
              <a:rPr lang="es-ES" i="1" dirty="0" smtClean="0">
                <a:latin typeface="Bookman Old Style" pitchFamily="18" charset="0"/>
              </a:rPr>
              <a:t>-poema</a:t>
            </a:r>
            <a:r>
              <a:rPr lang="es-ES" dirty="0" smtClean="0">
                <a:latin typeface="Bookman Old Style" pitchFamily="18" charset="0"/>
              </a:rPr>
              <a:t>, la imaginación poética, sabe que puede transformar la verdad que a menudo se esconde en el presente en una nueva realidad futura. </a:t>
            </a:r>
          </a:p>
          <a:p>
            <a:r>
              <a:rPr lang="es-ES" dirty="0" smtClean="0">
                <a:latin typeface="Bookman Old Style" pitchFamily="18" charset="0"/>
              </a:rPr>
              <a:t>No necesita vivir para siempre en una condición de estrés postraumático. </a:t>
            </a:r>
          </a:p>
        </p:txBody>
      </p:sp>
    </p:spTree>
    <p:extLst>
      <p:ext uri="{BB962C8B-B14F-4D97-AF65-F5344CB8AC3E}">
        <p14:creationId xmlns="" xmlns:p14="http://schemas.microsoft.com/office/powerpoint/2010/main"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Puede utilizar la verdad de su imaginación poética, de sus esperanzas y sueños, para construir una nueva y mejor realidad. </a:t>
            </a:r>
          </a:p>
          <a:p>
            <a:r>
              <a:rPr lang="es-ES" dirty="0" smtClean="0">
                <a:latin typeface="Bookman Old Style" pitchFamily="18" charset="0"/>
              </a:rPr>
              <a:t>Este es el modo preferido por el sobreviviente de un trauma.</a:t>
            </a:r>
          </a:p>
          <a:p>
            <a:r>
              <a:rPr lang="es-ES" dirty="0" smtClean="0">
                <a:latin typeface="Bookman Old Style" pitchFamily="18" charset="0"/>
              </a:rPr>
              <a:t>Noah, sin embargo, eligió un modo completamente diferente. </a:t>
            </a:r>
          </a:p>
        </p:txBody>
      </p:sp>
    </p:spTree>
    <p:extLst>
      <p:ext uri="{BB962C8B-B14F-4D97-AF65-F5344CB8AC3E}">
        <p14:creationId xmlns="" xmlns:p14="http://schemas.microsoft.com/office/powerpoint/2010/main"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Eligió </a:t>
            </a:r>
            <a:r>
              <a:rPr lang="es-ES" b="1" i="1" dirty="0" err="1" smtClean="0">
                <a:latin typeface="Bookman Old Style" pitchFamily="18" charset="0"/>
              </a:rPr>
              <a:t>sh</a:t>
            </a:r>
            <a:r>
              <a:rPr lang="es-ES" b="1" i="1" dirty="0" smtClean="0">
                <a:latin typeface="Bookman Old Style" pitchFamily="18" charset="0"/>
              </a:rPr>
              <a:t>-</a:t>
            </a:r>
            <a:r>
              <a:rPr lang="es-ES" b="1" i="1" dirty="0" err="1" smtClean="0">
                <a:latin typeface="Bookman Old Style" pitchFamily="18" charset="0"/>
              </a:rPr>
              <a:t>kh</a:t>
            </a:r>
            <a:r>
              <a:rPr lang="es-ES" b="1" i="1" dirty="0" smtClean="0">
                <a:latin typeface="Bookman Old Style" pitchFamily="18" charset="0"/>
              </a:rPr>
              <a:t>-r</a:t>
            </a:r>
            <a:r>
              <a:rPr lang="es-ES" dirty="0" smtClean="0">
                <a:latin typeface="Bookman Old Style" pitchFamily="18" charset="0"/>
              </a:rPr>
              <a:t>, </a:t>
            </a:r>
            <a:r>
              <a:rPr lang="he-IL" b="1" i="1" dirty="0" smtClean="0">
                <a:latin typeface="Bookman Old Style" pitchFamily="18" charset="0"/>
              </a:rPr>
              <a:t>שכור</a:t>
            </a:r>
            <a:r>
              <a:rPr lang="es-ES" dirty="0" smtClean="0">
                <a:latin typeface="Bookman Old Style" pitchFamily="18" charset="0"/>
              </a:rPr>
              <a:t> </a:t>
            </a:r>
            <a:r>
              <a:rPr lang="es-ES" i="1" dirty="0" err="1" smtClean="0">
                <a:latin typeface="Bookman Old Style" pitchFamily="18" charset="0"/>
              </a:rPr>
              <a:t>shikor</a:t>
            </a:r>
            <a:r>
              <a:rPr lang="es-ES" i="1" dirty="0" smtClean="0">
                <a:latin typeface="Bookman Old Style" pitchFamily="18" charset="0"/>
              </a:rPr>
              <a:t>-beber</a:t>
            </a:r>
            <a:r>
              <a:rPr lang="es-ES" dirty="0" smtClean="0">
                <a:latin typeface="Bookman Old Style" pitchFamily="18" charset="0"/>
              </a:rPr>
              <a:t>. Ante una realidad traumática, crea para sí mismo una realidad de fantasía, estimulada por sustancias embriagantes. Opta por una realidad distorsionada por la bebida, una realidad artificial, una ilusión que se desvanece rápidamente con el tiempo. Ésta no es una solución al problema de la supervivencia postraumática.</a:t>
            </a:r>
          </a:p>
          <a:p>
            <a:endParaRPr lang="es-ES" dirty="0" smtClean="0">
              <a:latin typeface="Bookman Old Style" pitchFamily="18" charset="0"/>
            </a:endParaRPr>
          </a:p>
          <a:p>
            <a:endParaRPr lang="es-CO"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Luego hay un tercer modo, el modo de </a:t>
            </a:r>
            <a:r>
              <a:rPr lang="he-IL" b="1" i="1" dirty="0" smtClean="0">
                <a:latin typeface="Bookman Old Style" pitchFamily="18" charset="0"/>
              </a:rPr>
              <a:t>שקר</a:t>
            </a:r>
            <a:r>
              <a:rPr lang="en-US" dirty="0" smtClean="0">
                <a:latin typeface="Bookman Old Style" pitchFamily="18" charset="0"/>
              </a:rPr>
              <a:t> </a:t>
            </a:r>
            <a:r>
              <a:rPr lang="es-ES" b="1" i="1" dirty="0" err="1" smtClean="0">
                <a:latin typeface="Bookman Old Style" pitchFamily="18" charset="0"/>
              </a:rPr>
              <a:t>sh</a:t>
            </a:r>
            <a:r>
              <a:rPr lang="es-ES" b="1" i="1" dirty="0" smtClean="0">
                <a:latin typeface="Bookman Old Style" pitchFamily="18" charset="0"/>
              </a:rPr>
              <a:t>-k-r</a:t>
            </a:r>
            <a:r>
              <a:rPr lang="es-ES" dirty="0" smtClean="0">
                <a:latin typeface="Bookman Old Style" pitchFamily="18" charset="0"/>
              </a:rPr>
              <a:t>, </a:t>
            </a:r>
            <a:r>
              <a:rPr lang="es-ES" i="1" dirty="0" err="1" smtClean="0">
                <a:latin typeface="Bookman Old Style" pitchFamily="18" charset="0"/>
              </a:rPr>
              <a:t>sheker</a:t>
            </a:r>
            <a:r>
              <a:rPr lang="es-ES" i="1" dirty="0" smtClean="0">
                <a:latin typeface="Bookman Old Style" pitchFamily="18" charset="0"/>
              </a:rPr>
              <a:t>- falsedad</a:t>
            </a:r>
            <a:r>
              <a:rPr lang="es-ES" dirty="0" smtClean="0">
                <a:latin typeface="Bookman Old Style" pitchFamily="18" charset="0"/>
              </a:rPr>
              <a:t>, </a:t>
            </a:r>
            <a:r>
              <a:rPr lang="es-ES" i="1" dirty="0" smtClean="0">
                <a:latin typeface="Bookman Old Style" pitchFamily="18" charset="0"/>
              </a:rPr>
              <a:t>mentira</a:t>
            </a:r>
            <a:r>
              <a:rPr lang="es-ES" dirty="0" smtClean="0">
                <a:latin typeface="Bookman Old Style" pitchFamily="18" charset="0"/>
              </a:rPr>
              <a:t>. </a:t>
            </a:r>
          </a:p>
          <a:p>
            <a:r>
              <a:rPr lang="es-ES" sz="3000" dirty="0" smtClean="0">
                <a:latin typeface="Bookman Old Style" pitchFamily="18" charset="0"/>
              </a:rPr>
              <a:t>Este modo viene en muchas variedades. Ahora tenemos un vocabulario para esas variedades: negación, ideologías falsas, hechos alternativos, recuerdos ficticios. Estos mecanismos no disiparán los efectos perniciosos de las experiencias traumáticas.</a:t>
            </a:r>
          </a:p>
        </p:txBody>
      </p:sp>
    </p:spTree>
    <p:extLst>
      <p:ext uri="{BB962C8B-B14F-4D97-AF65-F5344CB8AC3E}">
        <p14:creationId xmlns="" xmlns:p14="http://schemas.microsoft.com/office/powerpoint/2010/main"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Claramente, Rav Hirsch recomienda el método de </a:t>
            </a:r>
            <a:r>
              <a:rPr lang="es-ES" b="1" i="1" dirty="0" err="1" smtClean="0">
                <a:latin typeface="Bookman Old Style" pitchFamily="18" charset="0"/>
              </a:rPr>
              <a:t>sh</a:t>
            </a:r>
            <a:r>
              <a:rPr lang="es-ES" b="1" i="1" dirty="0" smtClean="0">
                <a:latin typeface="Bookman Old Style" pitchFamily="18" charset="0"/>
              </a:rPr>
              <a:t>-y-r</a:t>
            </a:r>
            <a:r>
              <a:rPr lang="es-ES" dirty="0" smtClean="0">
                <a:latin typeface="Bookman Old Style" pitchFamily="18" charset="0"/>
              </a:rPr>
              <a:t>, </a:t>
            </a:r>
            <a:r>
              <a:rPr lang="he-IL" i="1" dirty="0" smtClean="0">
                <a:latin typeface="Bookman Old Style" pitchFamily="18" charset="0"/>
              </a:rPr>
              <a:t>שיר</a:t>
            </a:r>
            <a:r>
              <a:rPr lang="es-ES" dirty="0" smtClean="0">
                <a:latin typeface="Bookman Old Style" pitchFamily="18" charset="0"/>
              </a:rPr>
              <a:t> </a:t>
            </a:r>
            <a:r>
              <a:rPr lang="es-ES" i="1" dirty="0" err="1" smtClean="0">
                <a:latin typeface="Bookman Old Style" pitchFamily="18" charset="0"/>
              </a:rPr>
              <a:t>shir</a:t>
            </a:r>
            <a:r>
              <a:rPr lang="es-ES" i="1" dirty="0" smtClean="0">
                <a:latin typeface="Bookman Old Style" pitchFamily="18" charset="0"/>
              </a:rPr>
              <a:t>-poema</a:t>
            </a:r>
            <a:r>
              <a:rPr lang="es-ES" dirty="0" smtClean="0">
                <a:latin typeface="Bookman Old Style" pitchFamily="18" charset="0"/>
              </a:rPr>
              <a:t>, el cultivo de los procesos positivos que todos poseemos, pero de los que rara vez somos conscientes: imaginación creativa, que consigue la cooperación de los demás, coraje y, sobre todo, esperanza.</a:t>
            </a:r>
          </a:p>
          <a:p>
            <a:endParaRPr lang="es-CO"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he-IL" sz="2000" dirty="0" smtClean="0"/>
              <a:t>וַיֵּ֥שְׁתְּ מִן־הַיַּ֖יִן וַיִּשְׁכָּ֑ר וַיִּתְגַּ֖ל בְּת֥וֹךְ אָהֳלֹֽה</a:t>
            </a:r>
            <a:r>
              <a:rPr lang="en-US" sz="2000" dirty="0" smtClean="0"/>
              <a:t> </a:t>
            </a:r>
          </a:p>
          <a:p>
            <a:r>
              <a:rPr lang="en-US" sz="2000" b="1" dirty="0" smtClean="0">
                <a:latin typeface="Bookman Old Style" pitchFamily="18" charset="0"/>
              </a:rPr>
              <a:t>9:21  </a:t>
            </a:r>
            <a:r>
              <a:rPr lang="en-US" sz="2000" i="1" dirty="0" err="1" smtClean="0">
                <a:latin typeface="Bookman Old Style" pitchFamily="18" charset="0"/>
              </a:rPr>
              <a:t>Vayesht</a:t>
            </a:r>
            <a:r>
              <a:rPr lang="en-US" sz="2000" i="1" dirty="0" smtClean="0">
                <a:latin typeface="Bookman Old Style" pitchFamily="18" charset="0"/>
              </a:rPr>
              <a:t> min-</a:t>
            </a:r>
            <a:r>
              <a:rPr lang="en-US" sz="2000" i="1" dirty="0" err="1" smtClean="0">
                <a:latin typeface="Bookman Old Style" pitchFamily="18" charset="0"/>
              </a:rPr>
              <a:t>hayayin</a:t>
            </a:r>
            <a:r>
              <a:rPr lang="en-US" sz="2000" i="1" dirty="0" smtClean="0">
                <a:latin typeface="Bookman Old Style" pitchFamily="18" charset="0"/>
              </a:rPr>
              <a:t> </a:t>
            </a:r>
            <a:r>
              <a:rPr lang="en-US" sz="2000" b="1" i="1" dirty="0" smtClean="0">
                <a:latin typeface="Bookman Old Style" pitchFamily="18" charset="0"/>
              </a:rPr>
              <a:t>vayi</a:t>
            </a:r>
            <a:r>
              <a:rPr lang="en-US" sz="2000" b="1" i="1" dirty="0" smtClean="0">
                <a:solidFill>
                  <a:srgbClr val="FF0000"/>
                </a:solidFill>
                <a:latin typeface="Bookman Old Style" pitchFamily="18" charset="0"/>
              </a:rPr>
              <a:t>shkar</a:t>
            </a:r>
            <a:r>
              <a:rPr lang="en-US" sz="2000" i="1" dirty="0" smtClean="0">
                <a:latin typeface="Bookman Old Style" pitchFamily="18" charset="0"/>
              </a:rPr>
              <a:t> </a:t>
            </a:r>
            <a:r>
              <a:rPr lang="en-US" sz="2000" i="1" dirty="0" err="1" smtClean="0">
                <a:latin typeface="Bookman Old Style" pitchFamily="18" charset="0"/>
              </a:rPr>
              <a:t>vayitgal</a:t>
            </a:r>
            <a:r>
              <a:rPr lang="en-US" sz="2000" i="1" dirty="0" smtClean="0">
                <a:latin typeface="Bookman Old Style" pitchFamily="18" charset="0"/>
              </a:rPr>
              <a:t> </a:t>
            </a:r>
            <a:r>
              <a:rPr lang="en-US" sz="2000" i="1" dirty="0" err="1" smtClean="0">
                <a:latin typeface="Bookman Old Style" pitchFamily="18" charset="0"/>
              </a:rPr>
              <a:t>betoj</a:t>
            </a:r>
            <a:r>
              <a:rPr lang="en-US" sz="2000" i="1" dirty="0" smtClean="0">
                <a:latin typeface="Bookman Old Style" pitchFamily="18" charset="0"/>
              </a:rPr>
              <a:t> </a:t>
            </a:r>
            <a:r>
              <a:rPr lang="en-US" sz="2000" i="1" dirty="0" err="1" smtClean="0">
                <a:latin typeface="Bookman Old Style" pitchFamily="18" charset="0"/>
              </a:rPr>
              <a:t>aholoh</a:t>
            </a:r>
            <a:endParaRPr lang="en-US" sz="2000" i="1" dirty="0" smtClean="0">
              <a:latin typeface="Bookman Old Style" pitchFamily="18" charset="0"/>
            </a:endParaRPr>
          </a:p>
          <a:p>
            <a:r>
              <a:rPr lang="es-ES" sz="2000" dirty="0" smtClean="0">
                <a:latin typeface="Bookman Old Style" pitchFamily="18" charset="0"/>
              </a:rPr>
              <a:t>y bebió del vino, y </a:t>
            </a:r>
            <a:r>
              <a:rPr lang="es-ES" sz="2000" dirty="0" smtClean="0">
                <a:latin typeface="Bookman Old Style" pitchFamily="18" charset="0"/>
                <a:hlinkClick r:id="rId3"/>
              </a:rPr>
              <a:t>se embriagó, </a:t>
            </a:r>
            <a:r>
              <a:rPr lang="es-ES" sz="2000" dirty="0" smtClean="0">
                <a:latin typeface="Bookman Old Style" pitchFamily="18" charset="0"/>
              </a:rPr>
              <a:t> y quedó descubierto en el interior de su tienda.</a:t>
            </a:r>
            <a:endParaRPr lang="en-US" sz="2000" b="1" i="1" dirty="0" smtClean="0">
              <a:latin typeface="Bookman Old Style" pitchFamily="18" charset="0"/>
            </a:endParaRPr>
          </a:p>
          <a:p>
            <a:r>
              <a:rPr lang="he-IL" b="1" i="1" dirty="0" smtClean="0">
                <a:latin typeface="Bookman Old Style" pitchFamily="18" charset="0"/>
              </a:rPr>
              <a:t>שכור</a:t>
            </a:r>
            <a:r>
              <a:rPr lang="es-ES" dirty="0" smtClean="0">
                <a:latin typeface="Bookman Old Style" pitchFamily="18" charset="0"/>
              </a:rPr>
              <a:t> </a:t>
            </a:r>
            <a:r>
              <a:rPr lang="es-ES" b="1" i="1" dirty="0" err="1" smtClean="0">
                <a:latin typeface="Bookman Old Style" pitchFamily="18" charset="0"/>
              </a:rPr>
              <a:t>sh</a:t>
            </a:r>
            <a:r>
              <a:rPr lang="es-ES" b="1" i="1" dirty="0" smtClean="0">
                <a:latin typeface="Bookman Old Style" pitchFamily="18" charset="0"/>
              </a:rPr>
              <a:t>-</a:t>
            </a:r>
            <a:r>
              <a:rPr lang="es-ES" b="1" i="1" dirty="0" err="1" smtClean="0">
                <a:latin typeface="Bookman Old Style" pitchFamily="18" charset="0"/>
              </a:rPr>
              <a:t>kh</a:t>
            </a:r>
            <a:r>
              <a:rPr lang="es-ES" b="1" i="1" dirty="0" smtClean="0">
                <a:latin typeface="Bookman Old Style" pitchFamily="18" charset="0"/>
              </a:rPr>
              <a:t>-r</a:t>
            </a:r>
            <a:r>
              <a:rPr lang="es-ES" dirty="0" smtClean="0">
                <a:latin typeface="Bookman Old Style" pitchFamily="18" charset="0"/>
              </a:rPr>
              <a:t>, </a:t>
            </a:r>
            <a:r>
              <a:rPr lang="es-ES" i="1" dirty="0" err="1" smtClean="0">
                <a:latin typeface="Bookman Old Style" pitchFamily="18" charset="0"/>
              </a:rPr>
              <a:t>shikor</a:t>
            </a:r>
            <a:r>
              <a:rPr lang="es-ES" i="1" dirty="0" smtClean="0">
                <a:latin typeface="Bookman Old Style" pitchFamily="18" charset="0"/>
              </a:rPr>
              <a:t>-beber</a:t>
            </a:r>
            <a:r>
              <a:rPr lang="es-ES" dirty="0" smtClean="0">
                <a:latin typeface="Bookman Old Style" pitchFamily="18" charset="0"/>
              </a:rPr>
              <a:t>.</a:t>
            </a:r>
            <a:endParaRPr lang="en-US" b="1" i="1" dirty="0" smtClean="0">
              <a:latin typeface="Bookman Old Style" pitchFamily="18" charset="0"/>
            </a:endParaRPr>
          </a:p>
          <a:p>
            <a:r>
              <a:rPr lang="he-IL" b="1" i="1" dirty="0" smtClean="0">
                <a:latin typeface="Bookman Old Style" pitchFamily="18" charset="0"/>
              </a:rPr>
              <a:t>שקר</a:t>
            </a:r>
            <a:r>
              <a:rPr lang="en-US" dirty="0" smtClean="0">
                <a:latin typeface="Bookman Old Style" pitchFamily="18" charset="0"/>
              </a:rPr>
              <a:t> </a:t>
            </a:r>
            <a:r>
              <a:rPr lang="es-ES" b="1" i="1" dirty="0" err="1" smtClean="0">
                <a:latin typeface="Bookman Old Style" pitchFamily="18" charset="0"/>
              </a:rPr>
              <a:t>sh</a:t>
            </a:r>
            <a:r>
              <a:rPr lang="es-ES" b="1" i="1" dirty="0" smtClean="0">
                <a:latin typeface="Bookman Old Style" pitchFamily="18" charset="0"/>
              </a:rPr>
              <a:t>-k-r</a:t>
            </a:r>
            <a:r>
              <a:rPr lang="es-ES" dirty="0" smtClean="0">
                <a:latin typeface="Bookman Old Style" pitchFamily="18" charset="0"/>
              </a:rPr>
              <a:t>, </a:t>
            </a:r>
            <a:r>
              <a:rPr lang="es-ES" i="1" dirty="0" err="1" smtClean="0">
                <a:latin typeface="Bookman Old Style" pitchFamily="18" charset="0"/>
              </a:rPr>
              <a:t>sheker</a:t>
            </a:r>
            <a:r>
              <a:rPr lang="es-ES" i="1" dirty="0" smtClean="0">
                <a:latin typeface="Bookman Old Style" pitchFamily="18" charset="0"/>
              </a:rPr>
              <a:t>- falsedad</a:t>
            </a:r>
            <a:r>
              <a:rPr lang="es-ES" dirty="0" smtClean="0">
                <a:latin typeface="Bookman Old Style" pitchFamily="18" charset="0"/>
              </a:rPr>
              <a:t>, </a:t>
            </a:r>
            <a:r>
              <a:rPr lang="es-ES" i="1" dirty="0" smtClean="0">
                <a:latin typeface="Bookman Old Style" pitchFamily="18" charset="0"/>
              </a:rPr>
              <a:t>mentira</a:t>
            </a:r>
            <a:r>
              <a:rPr lang="es-ES" dirty="0" smtClean="0">
                <a:latin typeface="Bookman Old Style" pitchFamily="18" charset="0"/>
              </a:rPr>
              <a:t>.</a:t>
            </a:r>
            <a:endParaRPr lang="es-ES" b="1" i="1" dirty="0" smtClean="0">
              <a:latin typeface="Bookman Old Style" pitchFamily="18" charset="0"/>
            </a:endParaRPr>
          </a:p>
          <a:p>
            <a:r>
              <a:rPr lang="he-IL" b="1" i="1" dirty="0" smtClean="0">
                <a:latin typeface="Bookman Old Style" pitchFamily="18" charset="0"/>
              </a:rPr>
              <a:t>שיר</a:t>
            </a:r>
            <a:r>
              <a:rPr lang="es-ES" b="1" dirty="0" smtClean="0">
                <a:latin typeface="Bookman Old Style" pitchFamily="18" charset="0"/>
              </a:rPr>
              <a:t> </a:t>
            </a:r>
            <a:r>
              <a:rPr lang="es-ES" b="1" i="1" dirty="0" err="1" smtClean="0">
                <a:latin typeface="Bookman Old Style" pitchFamily="18" charset="0"/>
              </a:rPr>
              <a:t>sh</a:t>
            </a:r>
            <a:r>
              <a:rPr lang="es-ES" b="1" i="1" dirty="0" smtClean="0">
                <a:latin typeface="Bookman Old Style" pitchFamily="18" charset="0"/>
              </a:rPr>
              <a:t>-y-r</a:t>
            </a:r>
            <a:r>
              <a:rPr lang="es-ES" dirty="0" smtClean="0">
                <a:latin typeface="Bookman Old Style" pitchFamily="18" charset="0"/>
              </a:rPr>
              <a:t>, </a:t>
            </a:r>
            <a:r>
              <a:rPr lang="es-ES" i="1" dirty="0" err="1" smtClean="0">
                <a:latin typeface="Bookman Old Style" pitchFamily="18" charset="0"/>
              </a:rPr>
              <a:t>shir</a:t>
            </a:r>
            <a:r>
              <a:rPr lang="es-ES" i="1" dirty="0" smtClean="0">
                <a:latin typeface="Bookman Old Style" pitchFamily="18" charset="0"/>
              </a:rPr>
              <a:t>-poema</a:t>
            </a:r>
            <a:r>
              <a:rPr lang="es-ES" dirty="0" smtClean="0">
                <a:latin typeface="Bookman Old Style" pitchFamily="18" charset="0"/>
              </a:rPr>
              <a:t>, el cultivo de los procesos positivos que todos poseemos, pero de los que rara vez somos conscientes</a:t>
            </a:r>
            <a:endParaRPr lang="es-CO"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Como suele explicar el rabino Jonathan Sacks, </a:t>
            </a:r>
            <a:r>
              <a:rPr lang="es-ES" i="1" dirty="0" smtClean="0">
                <a:latin typeface="Bookman Old Style" pitchFamily="18" charset="0"/>
              </a:rPr>
              <a:t>"La esperanza no es optimismo y el optimismo no es esperanza. </a:t>
            </a:r>
          </a:p>
          <a:p>
            <a:r>
              <a:rPr lang="es-ES" i="1" dirty="0" smtClean="0">
                <a:latin typeface="Bookman Old Style" pitchFamily="18" charset="0"/>
              </a:rPr>
              <a:t>El optimismo es la convicción de que las cosas irán mejor. </a:t>
            </a:r>
          </a:p>
          <a:p>
            <a:r>
              <a:rPr lang="es-ES" i="1" dirty="0" smtClean="0">
                <a:latin typeface="Bookman Old Style" pitchFamily="18" charset="0"/>
              </a:rPr>
              <a:t>La esperanza es la convicción de que podemos mejorar las cosas".</a:t>
            </a:r>
          </a:p>
        </p:txBody>
      </p:sp>
    </p:spTree>
    <p:extLst>
      <p:ext uri="{BB962C8B-B14F-4D97-AF65-F5344CB8AC3E}">
        <p14:creationId xmlns="" xmlns:p14="http://schemas.microsoft.com/office/powerpoint/2010/main"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El sobreviviente que se ocupa de manera eficaz de los traumas de su pasado se esfuerza por mejorar las cosas y, en el proceso, no solo sobrevive sino que prospera, trasciende los dolorosos recuerdos del pasado y construye con esmero un futuro mejor.</a:t>
            </a:r>
            <a:endParaRPr lang="es-CO"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Noah fracasó como sobreviviente. </a:t>
            </a:r>
          </a:p>
          <a:p>
            <a:r>
              <a:rPr lang="es-ES" dirty="0" smtClean="0">
                <a:latin typeface="Bookman Old Style" pitchFamily="18" charset="0"/>
              </a:rPr>
              <a:t>Quizás esa sea quizás la distinción esencial entre él y el héroe de la porción de la Torá de la próxima semana, Abraham. Él también sobrevivió a traumas, diez pruebas según el recuento de nuestros rabinos, pero fue capaz de emplear el modo de </a:t>
            </a:r>
            <a:r>
              <a:rPr lang="es-ES" b="1" i="1" dirty="0" err="1" smtClean="0">
                <a:solidFill>
                  <a:srgbClr val="FF0000"/>
                </a:solidFill>
                <a:latin typeface="Bookman Old Style" pitchFamily="18" charset="0"/>
              </a:rPr>
              <a:t>sh</a:t>
            </a:r>
            <a:r>
              <a:rPr lang="es-ES" b="1" i="1" dirty="0" smtClean="0">
                <a:solidFill>
                  <a:srgbClr val="FF0000"/>
                </a:solidFill>
                <a:latin typeface="Bookman Old Style" pitchFamily="18" charset="0"/>
              </a:rPr>
              <a:t>-y-r</a:t>
            </a:r>
            <a:r>
              <a:rPr lang="es-ES" dirty="0" smtClean="0">
                <a:latin typeface="Bookman Old Style" pitchFamily="18" charset="0"/>
              </a:rPr>
              <a:t>, no </a:t>
            </a:r>
            <a:r>
              <a:rPr lang="es-ES" b="1" i="1" dirty="0" err="1" smtClean="0">
                <a:latin typeface="Bookman Old Style" pitchFamily="18" charset="0"/>
              </a:rPr>
              <a:t>sh</a:t>
            </a:r>
            <a:r>
              <a:rPr lang="es-ES" b="1" i="1" dirty="0" smtClean="0">
                <a:latin typeface="Bookman Old Style" pitchFamily="18" charset="0"/>
              </a:rPr>
              <a:t>-</a:t>
            </a:r>
            <a:r>
              <a:rPr lang="es-ES" b="1" i="1" dirty="0" err="1" smtClean="0">
                <a:latin typeface="Bookman Old Style" pitchFamily="18" charset="0"/>
              </a:rPr>
              <a:t>kh</a:t>
            </a:r>
            <a:r>
              <a:rPr lang="es-ES" b="1" i="1" dirty="0" smtClean="0">
                <a:latin typeface="Bookman Old Style" pitchFamily="18" charset="0"/>
              </a:rPr>
              <a:t>-r</a:t>
            </a:r>
            <a:r>
              <a:rPr lang="es-ES" dirty="0" smtClean="0">
                <a:latin typeface="Bookman Old Style" pitchFamily="18" charset="0"/>
              </a:rPr>
              <a:t> y no </a:t>
            </a:r>
            <a:r>
              <a:rPr lang="es-ES" b="1" i="1" dirty="0" err="1" smtClean="0">
                <a:latin typeface="Bookman Old Style" pitchFamily="18" charset="0"/>
              </a:rPr>
              <a:t>sh</a:t>
            </a:r>
            <a:r>
              <a:rPr lang="es-ES" b="1" i="1" dirty="0" smtClean="0">
                <a:latin typeface="Bookman Old Style" pitchFamily="18" charset="0"/>
              </a:rPr>
              <a:t>-k-r.</a:t>
            </a:r>
          </a:p>
        </p:txBody>
      </p:sp>
    </p:spTree>
    <p:extLst>
      <p:ext uri="{BB962C8B-B14F-4D97-AF65-F5344CB8AC3E}">
        <p14:creationId xmlns="" xmlns:p14="http://schemas.microsoft.com/office/powerpoint/2010/main"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endParaRPr lang="es-ES" dirty="0" smtClean="0">
              <a:latin typeface="Bookman Old Style" pitchFamily="18" charset="0"/>
            </a:endParaRPr>
          </a:p>
          <a:p>
            <a:r>
              <a:rPr lang="es-ES" dirty="0" smtClean="0">
                <a:latin typeface="Bookman Old Style" pitchFamily="18" charset="0"/>
              </a:rPr>
              <a:t> Utilizó la verdad para crear una nueva realidad, la realidad del monoteísmo y, finalmente, la realidad del pueblo judío.</a:t>
            </a:r>
            <a:endParaRPr lang="es-CO"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marL="0" indent="0" algn="ctr">
              <a:buNone/>
            </a:pPr>
            <a:r>
              <a:rPr lang="es-ES" dirty="0" smtClean="0">
                <a:latin typeface="Bookman Old Style" pitchFamily="18" charset="0"/>
              </a:rPr>
              <a:t>Haftará Noaj</a:t>
            </a:r>
          </a:p>
          <a:p>
            <a:r>
              <a:rPr lang="es-ES" dirty="0" smtClean="0">
                <a:latin typeface="Bookman Old Style" pitchFamily="18" charset="0"/>
              </a:rPr>
              <a:t>Isaías 54: 1-55: 5 tiene varias capas de metáforas alusivas al gran diluvio.</a:t>
            </a:r>
          </a:p>
          <a:p>
            <a:r>
              <a:rPr lang="es-ES" dirty="0" smtClean="0">
                <a:latin typeface="Bookman Old Style" pitchFamily="18" charset="0"/>
              </a:rPr>
              <a:t>La Haftará semanal es a menudo una metáfora resuelta para la porción de la Torá de la semana. Sin embargo, en Haftará Noah, Isaías emplea metáforas propias en varias capas. </a:t>
            </a:r>
          </a:p>
        </p:txBody>
      </p:sp>
    </p:spTree>
    <p:extLst>
      <p:ext uri="{BB962C8B-B14F-4D97-AF65-F5344CB8AC3E}">
        <p14:creationId xmlns="" xmlns:p14="http://schemas.microsoft.com/office/powerpoint/2010/main"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Él habla de la nación exiliada de Israel como una mujer incapaz de tener hijos, varada en la desesperación, pero a punto de ser redimida.</a:t>
            </a:r>
          </a:p>
          <a:p>
            <a:r>
              <a:rPr lang="es-ES" dirty="0" smtClean="0">
                <a:latin typeface="Bookman Old Style" pitchFamily="18" charset="0"/>
              </a:rPr>
              <a:t>"¡Canta, oh mujer estéril!", Proclama (Isaías 54: 1), antes de instruirla para que prepare su casa para los niños, haciéndole saber que pronto ya no será estéril. </a:t>
            </a:r>
          </a:p>
        </p:txBody>
      </p:sp>
    </p:spTree>
    <p:extLst>
      <p:ext uri="{BB962C8B-B14F-4D97-AF65-F5344CB8AC3E}">
        <p14:creationId xmlns="" xmlns:p14="http://schemas.microsoft.com/office/powerpoint/2010/main"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"Amplía el espacio de tu tienda ... alarga las cuerdas y fortalece tus clavijas, porque hacia el sur y hacia el norte te extenderás poderosamente; tus hijos desposeerán naciones “</a:t>
            </a:r>
          </a:p>
          <a:p>
            <a:r>
              <a:rPr lang="es-ES" dirty="0" smtClean="0">
                <a:latin typeface="Bookman Old Style" pitchFamily="18" charset="0"/>
              </a:rPr>
              <a:t>Isaías no está hablando de una mujer literalmente estéril. </a:t>
            </a:r>
          </a:p>
        </p:txBody>
      </p:sp>
    </p:spTree>
    <p:extLst>
      <p:ext uri="{BB962C8B-B14F-4D97-AF65-F5344CB8AC3E}">
        <p14:creationId xmlns="" xmlns:p14="http://schemas.microsoft.com/office/powerpoint/2010/main"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Él está profetizando a la nación exiliada de Israel, diciéndoles que estén listos porque su redención del exilio de Babilonia será inminente. </a:t>
            </a:r>
          </a:p>
          <a:p>
            <a:r>
              <a:rPr lang="es-ES" dirty="0" smtClean="0">
                <a:latin typeface="Bookman Old Style" pitchFamily="18" charset="0"/>
              </a:rPr>
              <a:t>También puede estar dirigiéndose a la tierra de Israel, diciendo: "Prepárense, porque volveremos".</a:t>
            </a:r>
          </a:p>
        </p:txBody>
      </p:sp>
    </p:spTree>
    <p:extLst>
      <p:ext uri="{BB962C8B-B14F-4D97-AF65-F5344CB8AC3E}">
        <p14:creationId xmlns="" xmlns:p14="http://schemas.microsoft.com/office/powerpoint/2010/main"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En el versículo 9, Isaías hace explícito el paralelo a la historia de Noé. "Como prometí nunca más volverán a pasar los días de Noé sobre la Tierra, también prometí no ser iracundo contigo ni reprenderte", dice. </a:t>
            </a:r>
          </a:p>
          <a:p>
            <a:r>
              <a:rPr lang="es-ES" dirty="0" smtClean="0">
                <a:latin typeface="Bookman Old Style" pitchFamily="18" charset="0"/>
              </a:rPr>
              <a:t>En papel (o en pergamino), hay un juego de palabras adicional en las palabras de Isaías: </a:t>
            </a:r>
          </a:p>
        </p:txBody>
      </p:sp>
    </p:spTree>
    <p:extLst>
      <p:ext uri="{BB962C8B-B14F-4D97-AF65-F5344CB8AC3E}">
        <p14:creationId xmlns="" xmlns:p14="http://schemas.microsoft.com/office/powerpoint/2010/main"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la frase hebrea "como las aguas de Noé", o </a:t>
            </a:r>
            <a:r>
              <a:rPr lang="es-ES" sz="2800" b="1" i="1" dirty="0" err="1" smtClean="0">
                <a:latin typeface="Bookman Old Style" pitchFamily="18" charset="0"/>
              </a:rPr>
              <a:t>ki'may</a:t>
            </a:r>
            <a:r>
              <a:rPr lang="es-ES" sz="2800" b="1" i="1" dirty="0" smtClean="0">
                <a:latin typeface="Bookman Old Style" pitchFamily="18" charset="0"/>
              </a:rPr>
              <a:t> Noé</a:t>
            </a:r>
            <a:r>
              <a:rPr lang="es-ES" sz="2800" dirty="0" smtClean="0">
                <a:latin typeface="Bookman Old Style" pitchFamily="18" charset="0"/>
              </a:rPr>
              <a:t>, también se puede leer, </a:t>
            </a:r>
            <a:r>
              <a:rPr lang="es-ES" sz="2800" b="1" i="1" dirty="0" err="1" smtClean="0">
                <a:latin typeface="Bookman Old Style" pitchFamily="18" charset="0"/>
              </a:rPr>
              <a:t>ki'yemei</a:t>
            </a:r>
            <a:r>
              <a:rPr lang="es-ES" sz="2800" b="1" i="1" dirty="0" smtClean="0">
                <a:latin typeface="Bookman Old Style" pitchFamily="18" charset="0"/>
              </a:rPr>
              <a:t> Noé</a:t>
            </a:r>
            <a:r>
              <a:rPr lang="es-ES" sz="2800" dirty="0" smtClean="0">
                <a:latin typeface="Bookman Old Style" pitchFamily="18" charset="0"/>
              </a:rPr>
              <a:t>, como en "los tiempos de Noé". </a:t>
            </a:r>
          </a:p>
          <a:p>
            <a:r>
              <a:rPr lang="es-ES" sz="2800" dirty="0" smtClean="0">
                <a:latin typeface="Bookman Old Style" pitchFamily="18" charset="0"/>
              </a:rPr>
              <a:t>A partir de ahí, Isaías enfatiza la temporalidad de todo, incluso la naturaleza: "Las montañas pueden ser movidas y las colinas pueden tambalearse, pero mi amabilidad no será quitada de ti y mi pacto de paz no flaqueará </a:t>
            </a:r>
            <a:r>
              <a:rPr lang="es-ES" sz="1600" dirty="0" smtClean="0">
                <a:latin typeface="Bookman Old Style" pitchFamily="18" charset="0"/>
              </a:rPr>
              <a:t>(54:10)". </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aunque no todo lo malo viene de Dios: "Si alguien te ataca, no será mi culpa (54:15)". </a:t>
            </a:r>
          </a:p>
          <a:p>
            <a:r>
              <a:rPr lang="es-ES" dirty="0" smtClean="0">
                <a:latin typeface="Bookman Old Style" pitchFamily="18" charset="0"/>
              </a:rPr>
              <a:t>Dios promete siempre, al final, intervenir y salvar el día: "Ciertamente tendrán miedo los que se aparten de Mí; todos los que te atacaren, delante de ti caerán.(54:15)".</a:t>
            </a:r>
          </a:p>
        </p:txBody>
      </p:sp>
    </p:spTree>
    <p:extLst>
      <p:ext uri="{BB962C8B-B14F-4D97-AF65-F5344CB8AC3E}">
        <p14:creationId xmlns="" xmlns:p14="http://schemas.microsoft.com/office/powerpoint/2010/main"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Y promete algo muy valioso para todos:</a:t>
            </a:r>
          </a:p>
          <a:p>
            <a:r>
              <a:rPr lang="es-ES" dirty="0" smtClean="0">
                <a:latin typeface="Bookman Old Style" pitchFamily="18" charset="0"/>
              </a:rPr>
              <a:t>“Ningún arma forjada contra ti prosperará, y a toda lengua que en juicio se levantare contra ti, tú la condenarás. Esta es la herencia de los siervos del Eterno, y su justicia que de Mí procede, dice el Eterno.” </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2900" dirty="0" smtClean="0">
                <a:latin typeface="Bookman Old Style" pitchFamily="18" charset="0"/>
              </a:rPr>
              <a:t>Estas son promesas exuberantes y fructíferas, pero la situación en la época de Isaías era, en cierto modo, grave y esperanzadora. </a:t>
            </a:r>
          </a:p>
          <a:p>
            <a:r>
              <a:rPr lang="es-ES" sz="2900" dirty="0" smtClean="0">
                <a:latin typeface="Bookman Old Style" pitchFamily="18" charset="0"/>
              </a:rPr>
              <a:t>Toda la nación de judíos fue exiliada en Babilonia, llevada a lo más bajo de lo más bajo, pero los eventos mundiales y la avalancha de profecías de Isaías predijeron una inversión dramática de la fortuna y el eventual retorno de los judíos.</a:t>
            </a:r>
            <a:endParaRPr lang="en-US" sz="29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Esto también es un paralelo a la porción de la Torá. Dios comenzó con una creación perfecta e idílica; luego, poco a poco, Adán y Eva comiendo la fruta; El asesinato de Abel; la anarquía y la violencia de la era de Noé: el mundo creció cada vez más lejos de la perfección, hasta que Dios decidió comenzar el mundo de nuevo.</a:t>
            </a:r>
          </a:p>
        </p:txBody>
      </p:sp>
    </p:spTree>
    <p:extLst>
      <p:ext uri="{BB962C8B-B14F-4D97-AF65-F5344CB8AC3E}">
        <p14:creationId xmlns="" xmlns:p14="http://schemas.microsoft.com/office/powerpoint/2010/main"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Al comparar estas similitudes, los rabinos e Isaías esperaban hacer una comparación entre la renovación de la Tierra después del Diluvio, el regreso a Sión profetizado por Isaías y la redención final y definitiva del Mesías y el Mundo por Venir. </a:t>
            </a:r>
          </a:p>
          <a:p>
            <a:r>
              <a:rPr lang="es-ES" dirty="0" smtClean="0">
                <a:latin typeface="Bookman Old Style" pitchFamily="18" charset="0"/>
              </a:rPr>
              <a:t>La Haftará termina con una nota que es en parte profecía, en parte comando: </a:t>
            </a:r>
          </a:p>
        </p:txBody>
      </p:sp>
    </p:spTree>
    <p:extLst>
      <p:ext uri="{BB962C8B-B14F-4D97-AF65-F5344CB8AC3E}">
        <p14:creationId xmlns="" xmlns:p14="http://schemas.microsoft.com/office/powerpoint/2010/main"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"Una nación que no conocías correrá hacia ti, por el bien de tu Dios".</a:t>
            </a:r>
          </a:p>
          <a:p>
            <a:r>
              <a:rPr lang="es-ES" dirty="0" smtClean="0">
                <a:latin typeface="Bookman Old Style" pitchFamily="18" charset="0"/>
              </a:rPr>
              <a:t>"Un día, la nación judía será la inspiración para otros, incluso naciones que nunca antes habían conocido a un judío.</a:t>
            </a:r>
          </a:p>
        </p:txBody>
      </p:sp>
    </p:spTree>
    <p:extLst>
      <p:ext uri="{BB962C8B-B14F-4D97-AF65-F5344CB8AC3E}">
        <p14:creationId xmlns="" xmlns:p14="http://schemas.microsoft.com/office/powerpoint/2010/main"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rPr>
              <a:t>Parashá Bereshit – Noah</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000" b="1" dirty="0" smtClean="0">
                <a:latin typeface="Bookman Old Style" pitchFamily="18" charset="0"/>
              </a:rPr>
              <a:t>Preguntas de debate para Parashat Noah</a:t>
            </a:r>
            <a:endParaRPr lang="en-US" sz="2000" b="1" dirty="0" smtClean="0">
              <a:latin typeface="Bookman Old Style" pitchFamily="18" charset="0"/>
            </a:endParaRPr>
          </a:p>
          <a:p>
            <a:r>
              <a:rPr lang="es-MX" dirty="0" smtClean="0">
                <a:latin typeface="Bookman Old Style" pitchFamily="18" charset="0"/>
              </a:rPr>
              <a:t>1) ¿Dios todavía destruye?</a:t>
            </a:r>
            <a:endParaRPr lang="en-US" dirty="0" smtClean="0">
              <a:latin typeface="Bookman Old Style" pitchFamily="18" charset="0"/>
            </a:endParaRPr>
          </a:p>
          <a:p>
            <a:r>
              <a:rPr lang="es-MX" dirty="0" smtClean="0">
                <a:latin typeface="Bookman Old Style" pitchFamily="18" charset="0"/>
              </a:rPr>
              <a:t>2) ¿Alguna vez has sentido el "cielo en la tierra"?</a:t>
            </a:r>
            <a:endParaRPr lang="en-US" dirty="0" smtClean="0">
              <a:latin typeface="Bookman Old Style" pitchFamily="18" charset="0"/>
            </a:endParaRPr>
          </a:p>
          <a:p>
            <a:r>
              <a:rPr lang="es-MX" dirty="0" smtClean="0">
                <a:latin typeface="Bookman Old Style" pitchFamily="18" charset="0"/>
              </a:rPr>
              <a:t>3) ¿Qué te confunde?</a:t>
            </a:r>
            <a:endParaRPr lang="en-US" dirty="0" smtClean="0">
              <a:latin typeface="Bookman Old Style" pitchFamily="18" charset="0"/>
            </a:endParaRPr>
          </a:p>
          <a:p>
            <a:r>
              <a:rPr lang="es-MX" sz="1400" dirty="0" smtClean="0">
                <a:latin typeface="Bookman Old Style" pitchFamily="18" charset="0"/>
              </a:rPr>
              <a:t>Reimpreso con permiso de Jewish </a:t>
            </a:r>
            <a:r>
              <a:rPr lang="es-MX" sz="1400" dirty="0" err="1" smtClean="0">
                <a:latin typeface="Bookman Old Style" pitchFamily="18" charset="0"/>
              </a:rPr>
              <a:t>Family</a:t>
            </a:r>
            <a:r>
              <a:rPr lang="es-MX" sz="1400" dirty="0" smtClean="0">
                <a:latin typeface="Bookman Old Style" pitchFamily="18" charset="0"/>
              </a:rPr>
              <a:t> &amp; </a:t>
            </a:r>
            <a:r>
              <a:rPr lang="es-MX" sz="1400" dirty="0" err="1" smtClean="0">
                <a:latin typeface="Bookman Old Style" pitchFamily="18" charset="0"/>
              </a:rPr>
              <a:t>Life</a:t>
            </a:r>
            <a:r>
              <a:rPr lang="es-MX" sz="1400" dirty="0" smtClean="0">
                <a:latin typeface="Bookman Old Style" pitchFamily="18" charset="0"/>
              </a:rPr>
              <a:t>!</a:t>
            </a:r>
            <a:endParaRPr lang="en-US" sz="14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6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600" b="0" i="0" u="none" strike="noStrike" cap="none" dirty="0" smtClean="0">
                <a:solidFill>
                  <a:srgbClr val="000000"/>
                </a:solidFill>
                <a:latin typeface="Bookman Old Style" pitchFamily="18" charset="0"/>
                <a:sym typeface="Calibri"/>
              </a:rPr>
              <a:t>Maimónides, </a:t>
            </a:r>
            <a:r>
              <a:rPr lang="es-ES" sz="1600" b="0" i="0" u="none" strike="noStrike" cap="none" dirty="0">
                <a:solidFill>
                  <a:srgbClr val="000000"/>
                </a:solidFill>
                <a:latin typeface="Bookman Old Style" pitchFamily="18" charset="0"/>
                <a:sym typeface="Calibri"/>
              </a:rPr>
              <a:t>Bereshit con Rashí, El Jumash, </a:t>
            </a:r>
            <a:r>
              <a:rPr lang="es-ES" sz="1600" b="0" i="0" u="none" strike="noStrike" cap="none" dirty="0" smtClean="0">
                <a:solidFill>
                  <a:srgbClr val="000000"/>
                </a:solidFill>
                <a:latin typeface="Bookman Old Style" pitchFamily="18" charset="0"/>
                <a:sym typeface="Calibri"/>
              </a:rPr>
              <a:t>Sefaria, </a:t>
            </a:r>
            <a:r>
              <a:rPr lang="es-ES" sz="1600" b="0" i="0" u="none" strike="noStrike" cap="none" dirty="0" smtClean="0">
                <a:solidFill>
                  <a:schemeClr val="dk1"/>
                </a:solidFill>
                <a:latin typeface="Bookman Old Style" pitchFamily="18" charset="0"/>
                <a:sym typeface="Calibri"/>
              </a:rPr>
              <a:t>Dr</a:t>
            </a:r>
            <a:r>
              <a:rPr lang="es-ES" sz="1600" b="0" i="0" u="none" strike="noStrike" cap="none" dirty="0">
                <a:solidFill>
                  <a:schemeClr val="dk1"/>
                </a:solidFill>
                <a:latin typeface="Bookman Old Style" pitchFamily="18" charset="0"/>
                <a:sym typeface="Calibri"/>
              </a:rPr>
              <a:t>. Yael Ziegler</a:t>
            </a:r>
            <a:r>
              <a:rPr lang="es-ES" sz="1600" b="0" i="0" u="none" strike="noStrike" cap="none" dirty="0" smtClean="0">
                <a:solidFill>
                  <a:schemeClr val="dk1"/>
                </a:solidFill>
                <a:latin typeface="Bookman Old Style" pitchFamily="18" charset="0"/>
                <a:sym typeface="Calibri"/>
              </a:rPr>
              <a:t>. Jewish </a:t>
            </a:r>
            <a:r>
              <a:rPr lang="es-ES" sz="1600" b="0" i="0" u="none" strike="noStrike" cap="none" dirty="0" err="1" smtClean="0">
                <a:solidFill>
                  <a:schemeClr val="dk1"/>
                </a:solidFill>
                <a:latin typeface="Bookman Old Style" pitchFamily="18" charset="0"/>
                <a:sym typeface="Calibri"/>
              </a:rPr>
              <a:t>Family</a:t>
            </a:r>
            <a:r>
              <a:rPr lang="es-ES" sz="1600" b="0" i="0" u="none" strike="noStrike" cap="none" dirty="0" smtClean="0">
                <a:solidFill>
                  <a:schemeClr val="dk1"/>
                </a:solidFill>
                <a:latin typeface="Bookman Old Style" pitchFamily="18" charset="0"/>
                <a:sym typeface="Calibri"/>
              </a:rPr>
              <a:t> &amp; </a:t>
            </a:r>
            <a:r>
              <a:rPr lang="es-ES" sz="1600" b="0" i="0" u="none" strike="noStrike" cap="none" dirty="0" err="1" smtClean="0">
                <a:solidFill>
                  <a:schemeClr val="dk1"/>
                </a:solidFill>
                <a:latin typeface="Bookman Old Style" pitchFamily="18" charset="0"/>
                <a:sym typeface="Calibri"/>
              </a:rPr>
              <a:t>Life</a:t>
            </a:r>
            <a:r>
              <a:rPr lang="es-ES" sz="1600" b="0" i="0" u="none" strike="noStrike" cap="none" dirty="0" smtClean="0">
                <a:solidFill>
                  <a:schemeClr val="dk1"/>
                </a:solidFill>
                <a:latin typeface="Bookman Old Style" pitchFamily="18" charset="0"/>
                <a:sym typeface="Calibri"/>
              </a:rPr>
              <a:t> – Nancy </a:t>
            </a:r>
            <a:r>
              <a:rPr lang="es-ES" sz="1600" b="0" i="0" u="none" strike="noStrike" cap="none" dirty="0" err="1" smtClean="0">
                <a:solidFill>
                  <a:schemeClr val="dk1"/>
                </a:solidFill>
                <a:latin typeface="Bookman Old Style" pitchFamily="18" charset="0"/>
                <a:sym typeface="Calibri"/>
              </a:rPr>
              <a:t>Reuben</a:t>
            </a:r>
            <a:r>
              <a:rPr lang="es-ES" sz="1600" b="0" i="0" u="none" strike="noStrike" cap="none" dirty="0" smtClean="0">
                <a:solidFill>
                  <a:schemeClr val="dk1"/>
                </a:solidFill>
                <a:latin typeface="Bookman Old Style" pitchFamily="18" charset="0"/>
                <a:sym typeface="Calibri"/>
              </a:rPr>
              <a:t> </a:t>
            </a:r>
            <a:r>
              <a:rPr lang="es-ES" sz="1600" b="0" i="0" u="none" strike="noStrike" cap="none" dirty="0" err="1" smtClean="0">
                <a:solidFill>
                  <a:schemeClr val="dk1"/>
                </a:solidFill>
                <a:latin typeface="Bookman Old Style" pitchFamily="18" charset="0"/>
                <a:sym typeface="Calibri"/>
              </a:rPr>
              <a:t>Greenfield</a:t>
            </a:r>
            <a:r>
              <a:rPr lang="es-ES" sz="16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n-US" sz="1000" i="1" dirty="0" smtClean="0">
                <a:latin typeface="Bookman Old Style" pitchFamily="18" charset="0"/>
              </a:rPr>
              <a:t>Jewish Family &amp; Life!</a:t>
            </a:r>
            <a:endParaRPr lang="es-ES" sz="1000" dirty="0" smtClean="0">
              <a:solidFill>
                <a:schemeClr val="tx1">
                  <a:lumMod val="95000"/>
                  <a:lumOff val="5000"/>
                </a:schemeClr>
              </a:solidFill>
              <a:latin typeface="Bookman Old Style" pitchFamily="18" charset="0"/>
            </a:endParaRPr>
          </a:p>
          <a:p>
            <a:pPr marL="0" lvl="0" indent="0">
              <a:lnSpc>
                <a:spcPct val="90000"/>
              </a:lnSpc>
              <a:spcBef>
                <a:spcPts val="0"/>
              </a:spcBef>
              <a:buClr>
                <a:srgbClr val="000000"/>
              </a:buClr>
              <a:buSzPts val="2000"/>
            </a:pPr>
            <a:r>
              <a:rPr lang="es-ES" sz="1000" dirty="0" smtClean="0">
                <a:solidFill>
                  <a:schemeClr val="tx1">
                    <a:lumMod val="95000"/>
                    <a:lumOff val="5000"/>
                  </a:schemeClr>
                </a:solidFill>
                <a:latin typeface="Bookman Old Style" pitchFamily="18" charset="0"/>
              </a:rPr>
              <a:t>Imágenes: </a:t>
            </a:r>
            <a:r>
              <a:rPr lang="en-US" sz="1000" dirty="0" smtClean="0">
                <a:solidFill>
                  <a:schemeClr val="tx1">
                    <a:lumMod val="95000"/>
                    <a:lumOff val="5000"/>
                  </a:schemeClr>
                </a:solidFill>
                <a:latin typeface="Bookman Old Style" pitchFamily="18" charset="0"/>
              </a:rPr>
              <a:t>Sweet Publishing/FreeBibleimages.org.</a:t>
            </a:r>
          </a:p>
          <a:p>
            <a:pPr marL="0" lvl="0" indent="0">
              <a:lnSpc>
                <a:spcPct val="90000"/>
              </a:lnSpc>
              <a:spcBef>
                <a:spcPts val="0"/>
              </a:spcBef>
              <a:buClr>
                <a:srgbClr val="000000"/>
              </a:buClr>
              <a:buSzPts val="2000"/>
            </a:pPr>
            <a:r>
              <a:rPr lang="en-US" sz="1000" dirty="0" smtClean="0">
                <a:latin typeface="Bookman Old Style" pitchFamily="18" charset="0"/>
                <a:hlinkClick r:id="rId5"/>
              </a:rPr>
              <a:t>https://www.nehemiaswall.com/yom-teruah-day-shouting-became-rosh-hashanah</a:t>
            </a:r>
            <a:endParaRPr sz="1000" b="0" i="0" u="none" strike="noStrike" cap="none" dirty="0">
              <a:solidFill>
                <a:schemeClr val="tx1">
                  <a:lumMod val="95000"/>
                  <a:lumOff val="5000"/>
                </a:schemeClr>
              </a:solidFill>
              <a:latin typeface="Bookman Old Style" pitchFamily="18" charset="0"/>
              <a:sym typeface="Calibri"/>
            </a:endParaRPr>
          </a:p>
          <a:p>
            <a:pPr marL="0" lvl="0" indent="0">
              <a:lnSpc>
                <a:spcPct val="90000"/>
              </a:lnSpc>
              <a:spcBef>
                <a:spcPts val="500"/>
              </a:spcBef>
              <a:buClr>
                <a:srgbClr val="000000"/>
              </a:buClr>
              <a:buSzPts val="2000"/>
            </a:pPr>
            <a:r>
              <a:rPr lang="es-ES" sz="1000" dirty="0">
                <a:solidFill>
                  <a:schemeClr val="tx1">
                    <a:lumMod val="95000"/>
                    <a:lumOff val="5000"/>
                  </a:schemeClr>
                </a:solidFill>
                <a:latin typeface="Bookman Old Style" pitchFamily="18" charset="0"/>
              </a:rPr>
              <a:t>https://www.chabad.org/kabbalah/article_cdo/aid/688407/jewish/42-Journeys-of-the-Soul.htm </a:t>
            </a:r>
            <a:endParaRPr lang="es-ES" sz="10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000" dirty="0" smtClean="0">
                <a:solidFill>
                  <a:schemeClr val="tx1">
                    <a:lumMod val="95000"/>
                    <a:lumOff val="5000"/>
                  </a:schemeClr>
                </a:solidFill>
                <a:latin typeface="Bookman Old Style" pitchFamily="18" charset="0"/>
                <a:hlinkClick r:id="rId6"/>
              </a:rPr>
              <a:t>http://www.ascentofsafed.com/cgi-bin/ascent.cgi?Name=mm-kipur</a:t>
            </a:r>
            <a:endParaRPr lang="en-US" sz="10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000" dirty="0" smtClean="0">
                <a:solidFill>
                  <a:schemeClr val="tx1">
                    <a:lumMod val="95000"/>
                    <a:lumOff val="5000"/>
                  </a:schemeClr>
                </a:solidFill>
                <a:latin typeface="Bookman Old Style" pitchFamily="18" charset="0"/>
                <a:hlinkClick r:id="rId7"/>
              </a:rPr>
              <a:t>http://www.psyche.com/psyche/lex/qbl/42letter_name.html</a:t>
            </a:r>
            <a:endParaRPr lang="en-US" sz="10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endParaRPr lang="en-US" sz="10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400" b="0" i="0" u="none" strike="noStrike" cap="none" dirty="0" smtClean="0">
                <a:solidFill>
                  <a:srgbClr val="898989"/>
                </a:solidFill>
                <a:latin typeface="Bookman Old Style" pitchFamily="18" charset="0"/>
                <a:sym typeface="Calibri"/>
              </a:rPr>
              <a:t>Derechos </a:t>
            </a:r>
            <a:r>
              <a:rPr lang="es-ES" sz="2400" b="0" i="0" u="none" strike="noStrike" cap="none" dirty="0">
                <a:solidFill>
                  <a:srgbClr val="898989"/>
                </a:solidFill>
                <a:latin typeface="Bookman Old Style" pitchFamily="18" charset="0"/>
                <a:sym typeface="Calibri"/>
              </a:rPr>
              <a:t>Reservados Shalom Haverim Org</a:t>
            </a:r>
            <a:endParaRPr sz="24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400" b="0" i="0" u="sng" strike="noStrike" cap="none" dirty="0">
                <a:solidFill>
                  <a:schemeClr val="hlink"/>
                </a:solidFill>
                <a:latin typeface="Bookman Old Style" pitchFamily="18" charset="0"/>
                <a:sym typeface="Calibri"/>
                <a:hlinkClick r:id="rId8"/>
              </a:rPr>
              <a:t>http://www.shalomhaverim.org</a:t>
            </a:r>
            <a:endParaRPr sz="24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400" b="0" i="0" u="none" strike="noStrike" cap="none" dirty="0">
                <a:solidFill>
                  <a:srgbClr val="898989"/>
                </a:solidFill>
                <a:latin typeface="Bookman Old Style" pitchFamily="18" charset="0"/>
                <a:sym typeface="Calibri"/>
              </a:rPr>
              <a:t>Director: -</a:t>
            </a:r>
            <a:endParaRPr sz="24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400" b="0" i="0" u="none" strike="noStrike" cap="none" dirty="0">
                <a:solidFill>
                  <a:srgbClr val="898989"/>
                </a:solidFill>
                <a:latin typeface="Bookman Old Style" pitchFamily="18" charset="0"/>
                <a:sym typeface="Calibri"/>
              </a:rPr>
              <a:t>ELIYAHU BAYONA BEN YOSEF</a:t>
            </a:r>
            <a:endParaRPr sz="24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800" dirty="0" smtClean="0">
                <a:latin typeface="Bookman Old Style" pitchFamily="18" charset="0"/>
              </a:rPr>
              <a:t>2</a:t>
            </a:r>
            <a:r>
              <a:rPr lang="es-ES" sz="1800" dirty="0" smtClean="0">
                <a:latin typeface="Bookman Old Style" pitchFamily="18" charset="0"/>
              </a:rPr>
              <a:t> </a:t>
            </a:r>
            <a:r>
              <a:rPr lang="es-ES" sz="1800" dirty="0" smtClean="0">
                <a:latin typeface="Bookman Old Style" pitchFamily="18" charset="0"/>
              </a:rPr>
              <a:t>de Jeshvan</a:t>
            </a:r>
            <a:r>
              <a:rPr lang="es-ES" sz="1800" smtClean="0">
                <a:latin typeface="Bookman Old Style" pitchFamily="18" charset="0"/>
              </a:rPr>
              <a:t>, </a:t>
            </a:r>
            <a:r>
              <a:rPr lang="es-ES" sz="1800" b="0" i="0" u="none" strike="noStrike" cap="none" smtClean="0">
                <a:solidFill>
                  <a:srgbClr val="898989"/>
                </a:solidFill>
                <a:latin typeface="Bookman Old Style" pitchFamily="18" charset="0"/>
                <a:sym typeface="Calibri"/>
              </a:rPr>
              <a:t>5783  </a:t>
            </a:r>
            <a:r>
              <a:rPr lang="es-ES" sz="1800" b="0" i="0" u="none" strike="noStrike" cap="none" dirty="0">
                <a:solidFill>
                  <a:srgbClr val="898989"/>
                </a:solidFill>
                <a:latin typeface="Bookman Old Style" pitchFamily="18" charset="0"/>
                <a:sym typeface="Calibri"/>
              </a:rPr>
              <a:t>–  </a:t>
            </a:r>
            <a:r>
              <a:rPr lang="es-ES" sz="1800" smtClean="0">
                <a:latin typeface="Bookman Old Style" pitchFamily="18" charset="0"/>
              </a:rPr>
              <a:t>Octubre </a:t>
            </a:r>
            <a:r>
              <a:rPr lang="es-ES" sz="1800" smtClean="0">
                <a:latin typeface="Bookman Old Style" pitchFamily="18" charset="0"/>
              </a:rPr>
              <a:t>27</a:t>
            </a:r>
            <a:r>
              <a:rPr lang="es-ES" sz="1800" b="0" i="0" u="none" strike="noStrike" cap="none" smtClean="0">
                <a:solidFill>
                  <a:srgbClr val="898989"/>
                </a:solidFill>
                <a:latin typeface="Bookman Old Style" pitchFamily="18" charset="0"/>
                <a:sym typeface="Calibri"/>
              </a:rPr>
              <a:t>, 2022- </a:t>
            </a:r>
            <a:r>
              <a:rPr lang="es-ES" sz="1800" b="0" i="0" u="none" strike="noStrike" cap="none" dirty="0">
                <a:solidFill>
                  <a:srgbClr val="898989"/>
                </a:solidFill>
                <a:latin typeface="Bookman Old Style" pitchFamily="18" charset="0"/>
                <a:sym typeface="Calibri"/>
              </a:rPr>
              <a:t>Monsey New York</a:t>
            </a:r>
            <a:endParaRPr sz="1800" b="0" i="0" u="none" strike="noStrike" cap="none" dirty="0">
              <a:solidFill>
                <a:srgbClr val="898989"/>
              </a:solidFill>
              <a:latin typeface="Bookman Old Style" pitchFamily="18" charset="0"/>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82170</TotalTime>
  <Words>5546</Words>
  <Application>Microsoft Office PowerPoint</Application>
  <PresentationFormat>Presentación en pantalla (4:3)</PresentationFormat>
  <Paragraphs>435</Paragraphs>
  <Slides>95</Slides>
  <Notes>95</Notes>
  <HiddenSlides>0</HiddenSlides>
  <MMClips>0</MMClips>
  <ScaleCrop>false</ScaleCrop>
  <HeadingPairs>
    <vt:vector size="4" baseType="variant">
      <vt:variant>
        <vt:lpstr>Tema</vt:lpstr>
      </vt:variant>
      <vt:variant>
        <vt:i4>1</vt:i4>
      </vt:variant>
      <vt:variant>
        <vt:lpstr>Títulos de diapositiva</vt:lpstr>
      </vt:variant>
      <vt:variant>
        <vt:i4>95</vt:i4>
      </vt:variant>
    </vt:vector>
  </HeadingPairs>
  <TitlesOfParts>
    <vt:vector size="96" baseType="lpstr">
      <vt:lpstr>Office Theme</vt:lpstr>
      <vt:lpstr> </vt:lpstr>
      <vt:lpstr>Parashá Bereshit – Noah</vt:lpstr>
      <vt:lpstr>Mi Sheberaj</vt:lpstr>
      <vt:lpstr>Mi Sheberaj</vt:lpstr>
      <vt:lpstr>Parashá Bereshit – Noah</vt:lpstr>
      <vt:lpstr>Parashá Bereshit – Noah</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El Poder del Lenguaje</vt:lpstr>
      <vt:lpstr>El Poder del Lenguaje</vt:lpstr>
      <vt:lpstr>El Poder del Lenguaje</vt:lpstr>
      <vt:lpstr>El Poder del Lenguaje</vt:lpstr>
      <vt:lpstr>El Poder del Lenguaje</vt:lpstr>
      <vt:lpstr>El Poder del Lenguaje</vt:lpstr>
      <vt:lpstr>El Poder del Lenguaje</vt:lpstr>
      <vt:lpstr>El Poder del Lenguaje</vt:lpstr>
      <vt:lpstr>El Poder del Lenguaje</vt:lpstr>
      <vt:lpstr>El Poder del Lenguaje</vt:lpstr>
      <vt:lpstr>El Poder del Lenguaje</vt:lpstr>
      <vt:lpstr>El Poder del Lenguaje</vt:lpstr>
      <vt:lpstr>El Poder del Lenguaje</vt:lpstr>
      <vt:lpstr>El Poder del Lenguaje</vt:lpstr>
      <vt:lpstr>El Poder del Lenguaje</vt:lpstr>
      <vt:lpstr>El Poder del Lenguaje</vt:lpstr>
      <vt:lpstr>El Poder del Lenguaje</vt:lpstr>
      <vt:lpstr>El Poder del Lenguaje</vt:lpstr>
      <vt:lpstr>El Poder del Lenguaje</vt:lpstr>
      <vt:lpstr>El Poder del Lenguaje</vt:lpstr>
      <vt:lpstr>El Poder del Lenguaje</vt:lpstr>
      <vt:lpstr>El Poder del Lenguaje</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Isaías 54: 1-55: 5 </vt:lpstr>
      <vt:lpstr>Isaías 54: 1-55: 5 </vt:lpstr>
      <vt:lpstr>Isaías 54: 1-55: 5 </vt:lpstr>
      <vt:lpstr>Isaías 54: 1-55: 5 </vt:lpstr>
      <vt:lpstr>Isaías 54: 1-55: 5 </vt:lpstr>
      <vt:lpstr>Isaías 54: 1-55: 5 </vt:lpstr>
      <vt:lpstr>Isaías 54: 1-55: 5 </vt:lpstr>
      <vt:lpstr>Isaías 54: 1-55: 5 </vt:lpstr>
      <vt:lpstr>Isaías 54: 1-55: 5 </vt:lpstr>
      <vt:lpstr>Isaías 54: 1-55: 5 </vt:lpstr>
      <vt:lpstr>Isaías 54: 1-55: 5 </vt:lpstr>
      <vt:lpstr>Isaías 54: 1-55: 5 </vt:lpstr>
      <vt:lpstr>Parashá Bereshit – Noah</vt:lpstr>
      <vt:lpstr>Diapositiva 95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Eliyahu Bayonah</cp:lastModifiedBy>
  <cp:revision>501</cp:revision>
  <dcterms:modified xsi:type="dcterms:W3CDTF">2022-10-27T22:24:46Z</dcterms:modified>
</cp:coreProperties>
</file>