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notesSlides/notesSlide102.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7"/>
  </p:notesMasterIdLst>
  <p:sldIdLst>
    <p:sldId id="256" r:id="rId2"/>
    <p:sldId id="1397" r:id="rId3"/>
    <p:sldId id="1398" r:id="rId4"/>
    <p:sldId id="1165" r:id="rId5"/>
    <p:sldId id="1356" r:id="rId6"/>
    <p:sldId id="1357" r:id="rId7"/>
    <p:sldId id="1358" r:id="rId8"/>
    <p:sldId id="1359" r:id="rId9"/>
    <p:sldId id="1360" r:id="rId10"/>
    <p:sldId id="1361" r:id="rId11"/>
    <p:sldId id="1362" r:id="rId12"/>
    <p:sldId id="1363" r:id="rId13"/>
    <p:sldId id="1364" r:id="rId14"/>
    <p:sldId id="1365" r:id="rId15"/>
    <p:sldId id="1370" r:id="rId16"/>
    <p:sldId id="1366" r:id="rId17"/>
    <p:sldId id="1367" r:id="rId18"/>
    <p:sldId id="1369" r:id="rId19"/>
    <p:sldId id="1371" r:id="rId20"/>
    <p:sldId id="1372" r:id="rId21"/>
    <p:sldId id="1373" r:id="rId22"/>
    <p:sldId id="1374" r:id="rId23"/>
    <p:sldId id="1375" r:id="rId24"/>
    <p:sldId id="1376" r:id="rId25"/>
    <p:sldId id="1377" r:id="rId26"/>
    <p:sldId id="1425" r:id="rId27"/>
    <p:sldId id="1424" r:id="rId28"/>
    <p:sldId id="1426" r:id="rId29"/>
    <p:sldId id="1427" r:id="rId30"/>
    <p:sldId id="1428" r:id="rId31"/>
    <p:sldId id="1429" r:id="rId32"/>
    <p:sldId id="1430" r:id="rId33"/>
    <p:sldId id="1431" r:id="rId34"/>
    <p:sldId id="1432" r:id="rId35"/>
    <p:sldId id="1433" r:id="rId36"/>
    <p:sldId id="1434" r:id="rId37"/>
    <p:sldId id="1435" r:id="rId38"/>
    <p:sldId id="1436" r:id="rId39"/>
    <p:sldId id="1437" r:id="rId40"/>
    <p:sldId id="1438" r:id="rId41"/>
    <p:sldId id="1439" r:id="rId42"/>
    <p:sldId id="1440" r:id="rId43"/>
    <p:sldId id="1441" r:id="rId44"/>
    <p:sldId id="1442" r:id="rId45"/>
    <p:sldId id="1443" r:id="rId46"/>
    <p:sldId id="1444" r:id="rId47"/>
    <p:sldId id="1445" r:id="rId48"/>
    <p:sldId id="1446" r:id="rId49"/>
    <p:sldId id="1447" r:id="rId50"/>
    <p:sldId id="1448" r:id="rId51"/>
    <p:sldId id="1449" r:id="rId52"/>
    <p:sldId id="1450" r:id="rId53"/>
    <p:sldId id="1451" r:id="rId54"/>
    <p:sldId id="1452" r:id="rId55"/>
    <p:sldId id="1453" r:id="rId56"/>
    <p:sldId id="1454" r:id="rId57"/>
    <p:sldId id="1455" r:id="rId58"/>
    <p:sldId id="1456" r:id="rId59"/>
    <p:sldId id="1423" r:id="rId60"/>
    <p:sldId id="1400" r:id="rId61"/>
    <p:sldId id="1401" r:id="rId62"/>
    <p:sldId id="1402" r:id="rId63"/>
    <p:sldId id="1403" r:id="rId64"/>
    <p:sldId id="1404" r:id="rId65"/>
    <p:sldId id="1405" r:id="rId66"/>
    <p:sldId id="1406" r:id="rId67"/>
    <p:sldId id="1407" r:id="rId68"/>
    <p:sldId id="1408" r:id="rId69"/>
    <p:sldId id="1409" r:id="rId70"/>
    <p:sldId id="1410" r:id="rId71"/>
    <p:sldId id="1411" r:id="rId72"/>
    <p:sldId id="1412" r:id="rId73"/>
    <p:sldId id="1413" r:id="rId74"/>
    <p:sldId id="1414" r:id="rId75"/>
    <p:sldId id="1415" r:id="rId76"/>
    <p:sldId id="1416" r:id="rId77"/>
    <p:sldId id="1417" r:id="rId78"/>
    <p:sldId id="1418" r:id="rId79"/>
    <p:sldId id="1419" r:id="rId80"/>
    <p:sldId id="1420" r:id="rId81"/>
    <p:sldId id="1421" r:id="rId82"/>
    <p:sldId id="1422" r:id="rId83"/>
    <p:sldId id="1399" r:id="rId84"/>
    <p:sldId id="1381" r:id="rId85"/>
    <p:sldId id="1382" r:id="rId86"/>
    <p:sldId id="1383" r:id="rId87"/>
    <p:sldId id="1384" r:id="rId88"/>
    <p:sldId id="1385" r:id="rId89"/>
    <p:sldId id="1386" r:id="rId90"/>
    <p:sldId id="1387" r:id="rId91"/>
    <p:sldId id="1388" r:id="rId92"/>
    <p:sldId id="1389" r:id="rId93"/>
    <p:sldId id="1390" r:id="rId94"/>
    <p:sldId id="1391" r:id="rId95"/>
    <p:sldId id="1392" r:id="rId96"/>
    <p:sldId id="1393" r:id="rId97"/>
    <p:sldId id="1394" r:id="rId98"/>
    <p:sldId id="1395" r:id="rId99"/>
    <p:sldId id="1396" r:id="rId100"/>
    <p:sldId id="1345" r:id="rId101"/>
    <p:sldId id="1346" r:id="rId102"/>
    <p:sldId id="1380" r:id="rId103"/>
    <p:sldId id="1378" r:id="rId104"/>
    <p:sldId id="1379" r:id="rId105"/>
    <p:sldId id="292" r:id="rId10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38" autoAdjust="0"/>
    <p:restoredTop sz="94660"/>
  </p:normalViewPr>
  <p:slideViewPr>
    <p:cSldViewPr>
      <p:cViewPr>
        <p:scale>
          <a:sx n="69" d="100"/>
          <a:sy n="69" d="100"/>
        </p:scale>
        <p:origin x="-61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67"/>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32</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33</a:t>
            </a:fld>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34</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35</a:t>
            </a:fld>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36</a:t>
            </a:fld>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37</a:t>
            </a:fld>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38</a:t>
            </a:fld>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39</a:t>
            </a:fld>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40</a:t>
            </a:fld>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41</a:t>
            </a:fld>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42</a:t>
            </a:fld>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43</a:t>
            </a:fld>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44</a:t>
            </a:fld>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45</a:t>
            </a:fld>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46</a:t>
            </a:fld>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47</a:t>
            </a:fld>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48</a:t>
            </a:fld>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49</a:t>
            </a:fld>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50</a:t>
            </a:fld>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51</a:t>
            </a:fld>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52</a:t>
            </a:fld>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53</a:t>
            </a:fld>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54</a:t>
            </a:fld>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55</a:t>
            </a:fld>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56</a:t>
            </a:fld>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57</a:t>
            </a:fld>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58</a:t>
            </a:fld>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59</a:t>
            </a:fld>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60</a:t>
            </a:fld>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61</a:t>
            </a:fld>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62</a:t>
            </a:fld>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63</a:t>
            </a:fld>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64</a:t>
            </a:fld>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65</a:t>
            </a:fld>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66</a:t>
            </a:fld>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67</a:t>
            </a:fld>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68</a:t>
            </a:fld>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69</a:t>
            </a:fld>
            <a:endParaRPr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70</a:t>
            </a:fld>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71</a:t>
            </a:fld>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72</a:t>
            </a:fld>
            <a:endParaRP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73</a:t>
            </a:fld>
            <a:endParaRPr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74</a:t>
            </a:fld>
            <a:endParaRPr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75</a:t>
            </a:fld>
            <a:endParaRPr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76</a:t>
            </a:fld>
            <a:endParaRPr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77</a:t>
            </a:fld>
            <a:endParaRPr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78</a:t>
            </a:fld>
            <a:endParaRPr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79</a:t>
            </a:fld>
            <a:endParaRPr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80</a:t>
            </a:fld>
            <a:endParaRPr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81</a:t>
            </a:fld>
            <a:endParaRPr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82</a:t>
            </a:fld>
            <a:endParaRPr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83</a:t>
            </a:fld>
            <a:endParaRPr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84</a:t>
            </a:fld>
            <a:endParaRPr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85</a:t>
            </a:fld>
            <a:endParaRPr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86</a:t>
            </a:fld>
            <a:endParaRPr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87</a:t>
            </a:fld>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88</a:t>
            </a:fld>
            <a:endParaRPr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89</a:t>
            </a:fld>
            <a:endParaRPr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90</a:t>
            </a:fld>
            <a:endParaRPr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91</a:t>
            </a:fld>
            <a:endParaRPr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92</a:t>
            </a:fld>
            <a:endParaRPr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93</a:t>
            </a:fld>
            <a:endParaRPr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94</a:t>
            </a:fld>
            <a:endParaRPr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95</a:t>
            </a:fld>
            <a:endParaRPr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96</a:t>
            </a:fld>
            <a:endParaRPr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97</a:t>
            </a:fld>
            <a:endParaRPr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98</a:t>
            </a:fld>
            <a:endParaRPr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99</a:t>
            </a:fld>
            <a:endParaRPr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100</a:t>
            </a:fld>
            <a:endParaRPr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101</a:t>
            </a:fld>
            <a:endParaRPr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102</a:t>
            </a:fld>
            <a:endParaRPr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103</a:t>
            </a:fld>
            <a:endParaRPr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104</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shalomhaverim.org/Aliyot/aliyot_bamidbar_shelaj_leja.ht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shalomhaverim.org/Aliyot/aliyot_bamidbar_shelaj_leja.ht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838200" y="15240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800" dirty="0">
                <a:solidFill>
                  <a:srgbClr val="000000"/>
                </a:solidFill>
                <a:latin typeface="Bookman Old Style" pitchFamily="18" charset="0"/>
              </a:rPr>
              <a:t>Parashat  </a:t>
            </a:r>
            <a:r>
              <a:rPr lang="es-CO" sz="2800" dirty="0" smtClean="0">
                <a:solidFill>
                  <a:srgbClr val="000000"/>
                </a:solidFill>
                <a:latin typeface="Bookman Old Style" pitchFamily="18" charset="0"/>
              </a:rPr>
              <a:t>Bamidbar – Shelaj</a:t>
            </a:r>
          </a:p>
          <a:p>
            <a:pPr algn="ctr">
              <a:lnSpc>
                <a:spcPct val="90000"/>
              </a:lnSpc>
            </a:pPr>
            <a:r>
              <a:rPr lang="es-CO" sz="2800" b="1" dirty="0" smtClean="0">
                <a:solidFill>
                  <a:srgbClr val="000000"/>
                </a:solidFill>
                <a:latin typeface="Bookman Old Style" pitchFamily="18" charset="0"/>
              </a:rPr>
              <a:t>NO ALIMENTE FUEGOS FALSOS</a:t>
            </a:r>
            <a:endParaRPr lang="es-CO" sz="1600" b="1" dirty="0" smtClean="0">
              <a:solidFill>
                <a:srgbClr val="000000"/>
              </a:solidFill>
              <a:latin typeface="Bookman Old Style" pitchFamily="18"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Bookman Old Style" pitchFamily="18" charset="0"/>
              </a:rPr>
              <a:t>Por: Eliyahu BaYonah</a:t>
            </a:r>
          </a:p>
          <a:p>
            <a:pPr algn="ctr">
              <a:spcBef>
                <a:spcPts val="800"/>
              </a:spcBef>
            </a:pPr>
            <a:r>
              <a:rPr lang="es-CO" sz="3200" dirty="0">
                <a:solidFill>
                  <a:srgbClr val="000000"/>
                </a:solidFill>
                <a:latin typeface="Bookman Old Style" pitchFamily="18" charset="0"/>
              </a:rPr>
              <a:t>Director Shalom Haverim Org</a:t>
            </a:r>
          </a:p>
          <a:p>
            <a:pPr algn="ctr">
              <a:spcBef>
                <a:spcPts val="800"/>
              </a:spcBef>
            </a:pPr>
            <a:r>
              <a:rPr lang="es-CO" sz="3200" dirty="0">
                <a:solidFill>
                  <a:srgbClr val="000000"/>
                </a:solidFill>
                <a:latin typeface="Bookman Old Style" pitchFamily="18" charset="0"/>
              </a:rPr>
              <a:t>New York</a:t>
            </a:r>
            <a:endParaRPr lang="en-US" sz="3200" dirty="0">
              <a:solidFill>
                <a:srgbClr val="000000"/>
              </a:solidFill>
              <a:latin typeface="Bookman Old Style" pitchFamily="18"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CO" sz="2400" dirty="0" smtClean="0">
                <a:latin typeface="Calibri" pitchFamily="34" charset="0"/>
              </a:rPr>
              <a:t>Parashat Semanal Shelaj Lejá</a:t>
            </a:r>
            <a:br>
              <a:rPr lang="es-CO" sz="2400" dirty="0" smtClean="0">
                <a:latin typeface="Calibri" pitchFamily="34" charset="0"/>
              </a:rPr>
            </a:br>
            <a:r>
              <a:rPr lang="es-CO" sz="2400" dirty="0" smtClean="0">
                <a:latin typeface="Calibri" pitchFamily="34" charset="0"/>
              </a:rPr>
              <a:t> </a:t>
            </a:r>
            <a:r>
              <a:rPr lang="he-IL" sz="2400" dirty="0" smtClean="0">
                <a:latin typeface="Calibri" pitchFamily="34" charset="0"/>
              </a:rPr>
              <a:t>שלח לך</a:t>
            </a:r>
            <a:r>
              <a:rPr lang="en-US" sz="2400" dirty="0" smtClean="0">
                <a:latin typeface="Calibri" pitchFamily="34" charset="0"/>
              </a:rPr>
              <a:t> </a:t>
            </a:r>
            <a:r>
              <a:rPr lang="he-IL" sz="2400" dirty="0" smtClean="0">
                <a:latin typeface="Calibri" pitchFamily="34" charset="0"/>
              </a:rPr>
              <a:t>פרשת שבוע</a:t>
            </a:r>
            <a:r>
              <a:rPr lang="es-CO" sz="2400" dirty="0" smtClean="0">
                <a:latin typeface="Calibri" pitchFamily="34" charset="0"/>
              </a:rPr>
              <a:t>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CO" sz="2400" b="1" dirty="0" smtClean="0"/>
          </a:p>
        </p:txBody>
      </p:sp>
      <p:pic>
        <p:nvPicPr>
          <p:cNvPr id="1026" name="Picture 2"/>
          <p:cNvPicPr>
            <a:picLocks noChangeAspect="1" noChangeArrowheads="1"/>
          </p:cNvPicPr>
          <p:nvPr/>
        </p:nvPicPr>
        <p:blipFill>
          <a:blip r:embed="rId3" cstate="print"/>
          <a:srcRect/>
          <a:stretch>
            <a:fillRect/>
          </a:stretch>
        </p:blipFill>
        <p:spPr bwMode="auto">
          <a:xfrm>
            <a:off x="45720" y="914400"/>
            <a:ext cx="9052560" cy="50292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CO" sz="2400" dirty="0" smtClean="0">
                <a:latin typeface="Bookman Old Style" pitchFamily="18" charset="0"/>
              </a:rPr>
              <a:t>Parashat Semanal Shelaj Lejá</a:t>
            </a:r>
            <a:br>
              <a:rPr lang="es-CO" sz="2400" dirty="0" smtClean="0">
                <a:latin typeface="Bookman Old Style" pitchFamily="18" charset="0"/>
              </a:rPr>
            </a:br>
            <a:r>
              <a:rPr lang="es-CO" sz="2400" dirty="0" smtClean="0">
                <a:latin typeface="Bookman Old Style" pitchFamily="18" charset="0"/>
              </a:rPr>
              <a:t> </a:t>
            </a:r>
            <a:r>
              <a:rPr lang="he-IL" sz="2400" dirty="0" smtClean="0">
                <a:latin typeface="Bookman Old Style" pitchFamily="18" charset="0"/>
              </a:rPr>
              <a:t>שלח לך</a:t>
            </a:r>
            <a:r>
              <a:rPr lang="en-US" sz="2400" dirty="0" smtClean="0">
                <a:latin typeface="Bookman Old Style" pitchFamily="18" charset="0"/>
              </a:rPr>
              <a:t> </a:t>
            </a:r>
            <a:r>
              <a:rPr lang="he-IL" sz="2400" dirty="0" smtClean="0">
                <a:latin typeface="Bookman Old Style" pitchFamily="18" charset="0"/>
              </a:rPr>
              <a:t>פרשת שבוע</a:t>
            </a:r>
            <a:r>
              <a:rPr lang="es-CO" sz="2400" dirty="0" smtClean="0">
                <a:latin typeface="Bookman Old Style" pitchFamily="18" charset="0"/>
              </a:rPr>
              <a:t> </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800" b="1" dirty="0" smtClean="0">
                <a:latin typeface="Bookman Old Style" pitchFamily="18" charset="0"/>
              </a:rPr>
              <a:t>BAMIDBAR - NÚMEROS</a:t>
            </a:r>
            <a:r>
              <a:rPr lang="es-ES" sz="1800" i="1" dirty="0" smtClean="0">
                <a:latin typeface="Bookman Old Style" pitchFamily="18" charset="0"/>
              </a:rPr>
              <a:t> </a:t>
            </a:r>
            <a:r>
              <a:rPr lang="es-ES" sz="1800" b="1" dirty="0" smtClean="0">
                <a:latin typeface="Bookman Old Style" pitchFamily="18" charset="0"/>
              </a:rPr>
              <a:t>13:1 al 15:41  </a:t>
            </a:r>
            <a:r>
              <a:rPr lang="es-CO" sz="1800" b="1" dirty="0" smtClean="0">
                <a:latin typeface="Bookman Old Style" pitchFamily="18" charset="0"/>
              </a:rPr>
              <a:t>-  </a:t>
            </a:r>
            <a:r>
              <a:rPr sz="1800" b="1" dirty="0" smtClean="0">
                <a:latin typeface="Bookman Old Style" pitchFamily="18" charset="0"/>
              </a:rPr>
              <a:t>Haftará Yehoshúa -Josué- 2:1-24</a:t>
            </a:r>
          </a:p>
          <a:p>
            <a:r>
              <a:rPr lang="es-ES" sz="1400" b="1" dirty="0" smtClean="0">
                <a:latin typeface="Bookman Old Style" pitchFamily="18" charset="0"/>
              </a:rPr>
              <a:t>RESÚMEN</a:t>
            </a:r>
            <a:endParaRPr lang="es-ES" sz="1400" dirty="0" smtClean="0">
              <a:latin typeface="Bookman Old Style" pitchFamily="18" charset="0"/>
            </a:endParaRPr>
          </a:p>
          <a:p>
            <a:r>
              <a:rPr lang="es-MX" sz="2800" dirty="0" smtClean="0">
                <a:latin typeface="Bookman Old Style" pitchFamily="18" charset="0"/>
              </a:rPr>
              <a:t>Moisés envía exploradores para explorar la tierra de Israel; diez de ellos convencen a la gente de que será muy difícil conquistar la tierra.</a:t>
            </a:r>
            <a:endParaRPr lang="en-US" sz="2800" dirty="0" smtClean="0">
              <a:latin typeface="Bookman Old Style" pitchFamily="18" charset="0"/>
            </a:endParaRPr>
          </a:p>
          <a:p>
            <a:r>
              <a:rPr lang="es-MX" sz="1800" b="1" dirty="0" smtClean="0">
                <a:latin typeface="Bookman Old Style" pitchFamily="18" charset="0"/>
              </a:rPr>
              <a:t>Comentario </a:t>
            </a:r>
            <a:endParaRPr lang="en-US" sz="1800" b="1" dirty="0" smtClean="0">
              <a:latin typeface="Bookman Old Style" pitchFamily="18" charset="0"/>
            </a:endParaRPr>
          </a:p>
          <a:p>
            <a:r>
              <a:rPr lang="es-MX" sz="2800" dirty="0" smtClean="0">
                <a:latin typeface="Bookman Old Style" pitchFamily="18" charset="0"/>
              </a:rPr>
              <a:t>Después de que los levitas son nombrados cuidadores del lugar de morada de Dios y el santuario es ungido, Dios le dice a Moisés: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05800" cy="45720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750" dirty="0" smtClean="0">
                <a:latin typeface="Bookman Old Style" pitchFamily="18" charset="0"/>
              </a:rPr>
              <a:t>"Envía hombres para explorar la tierra de Canaán que estoy dando a los hijos de Israel".</a:t>
            </a:r>
            <a:endParaRPr lang="en-US" sz="2750" dirty="0" smtClean="0">
              <a:latin typeface="Bookman Old Style" pitchFamily="18" charset="0"/>
            </a:endParaRPr>
          </a:p>
          <a:p>
            <a:r>
              <a:rPr lang="es-MX" sz="2750" dirty="0" smtClean="0">
                <a:latin typeface="Bookman Old Style" pitchFamily="18" charset="0"/>
              </a:rPr>
              <a:t>Cada una de las tribus de Israel envió un líder para la exploración. </a:t>
            </a:r>
          </a:p>
          <a:p>
            <a:r>
              <a:rPr lang="es-MX" sz="2750" dirty="0" smtClean="0">
                <a:latin typeface="Bookman Old Style" pitchFamily="18" charset="0"/>
              </a:rPr>
              <a:t>Moisés les dijo a estos exploradores: “Vean si la tierra es buena o mala, fértil o árida, las personas son fuertes o débiles, pocas o numerosas, las ciudades son abiertas o fortificadas.</a:t>
            </a:r>
            <a:endParaRPr lang="en-US" sz="275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Como era el momento de que las uvas estuvieran en temporada, los exploradores llegaron hasta el Valle de las Uvas –Valle de </a:t>
            </a:r>
            <a:r>
              <a:rPr lang="es-MX" dirty="0" err="1" smtClean="0">
                <a:latin typeface="Bookman Old Style" pitchFamily="18" charset="0"/>
              </a:rPr>
              <a:t>Eshkol</a:t>
            </a:r>
            <a:r>
              <a:rPr lang="es-MX" dirty="0" smtClean="0">
                <a:latin typeface="Bookman Old Style" pitchFamily="18" charset="0"/>
              </a:rPr>
              <a:t>. </a:t>
            </a:r>
          </a:p>
          <a:p>
            <a:r>
              <a:rPr lang="es-MX" dirty="0" smtClean="0">
                <a:latin typeface="Bookman Old Style" pitchFamily="18" charset="0"/>
              </a:rPr>
              <a:t>Cortaron un racimo de uvas y recogieron granadas e higos. </a:t>
            </a:r>
          </a:p>
          <a:p>
            <a:r>
              <a:rPr lang="es-MX" dirty="0" smtClean="0">
                <a:latin typeface="Bookman Old Style" pitchFamily="18" charset="0"/>
              </a:rPr>
              <a:t>Regresaron de espiar al cabo de 40 días.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Mostraron a Moshé y Aarón y a toda la comunidad el fruto de la tierra y dijeron: “Entramos en la tierra y de hecho está fluyendo leche y miel. </a:t>
            </a:r>
          </a:p>
          <a:p>
            <a:r>
              <a:rPr lang="es-MX" dirty="0" smtClean="0">
                <a:latin typeface="Bookman Old Style" pitchFamily="18" charset="0"/>
              </a:rPr>
              <a:t>Pero la gente que habita en la tierra es demasiado fuerte, y las ciudades están muy fortificadas”.</a:t>
            </a:r>
          </a:p>
          <a:p>
            <a:r>
              <a:rPr lang="es-MX" dirty="0" smtClean="0">
                <a:latin typeface="Bookman Old Style" pitchFamily="18" charset="0"/>
              </a:rPr>
              <a:t>Caleb habló para silenciar a la gente:</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“Podemos entrar y tomar posesión de la tierra. Somos capaces de hacerlo". </a:t>
            </a:r>
          </a:p>
          <a:p>
            <a:r>
              <a:rPr lang="es-MX" dirty="0" smtClean="0">
                <a:latin typeface="Bookman Old Style" pitchFamily="18" charset="0"/>
              </a:rPr>
              <a:t>Pero los hombres que habían ido con él no estuvieron de acuerdo y respondieron: “No podemos ir en contra de estas personas. </a:t>
            </a:r>
          </a:p>
          <a:p>
            <a:r>
              <a:rPr lang="es-MX" dirty="0" smtClean="0">
                <a:latin typeface="Bookman Old Style" pitchFamily="18" charset="0"/>
              </a:rPr>
              <a:t>Son gigantes y nosotros no somos más que saltamontes.</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Toda la comunidad levantó la voz y la gente lloró durante toda la noche. </a:t>
            </a:r>
          </a:p>
          <a:p>
            <a:r>
              <a:rPr lang="es-MX" dirty="0" smtClean="0">
                <a:latin typeface="Bookman Old Style" pitchFamily="18" charset="0"/>
              </a:rPr>
              <a:t>Ellos protestaron contra Moisés y Aarón. “Preferiríamos haber muerto en Egipto que haber venido aquí a esta tierra para ser abatidos por una espada. </a:t>
            </a:r>
          </a:p>
          <a:p>
            <a:r>
              <a:rPr lang="es-MX" dirty="0" smtClean="0">
                <a:latin typeface="Bookman Old Style" pitchFamily="18" charset="0"/>
              </a:rPr>
              <a:t>Volvamos a Egipto".</a:t>
            </a:r>
            <a:endParaRPr lang="en-US" dirty="0" smtClean="0">
              <a:latin typeface="Bookman Old Style" pitchFamily="18" charset="0"/>
            </a:endParaRPr>
          </a:p>
          <a:p>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Moisés y Aarón cayeron sobre sus rostros ante toda la asamblea de la comunidad de los hijos de Israel. </a:t>
            </a:r>
          </a:p>
          <a:p>
            <a:r>
              <a:rPr lang="es-MX" dirty="0" smtClean="0">
                <a:latin typeface="Bookman Old Style" pitchFamily="18" charset="0"/>
              </a:rPr>
              <a:t>Yehoshúa, hijo de Nun, y Caleb, hijo de Yefunéh, ambos espías enviados a la tierra, rasgaron su ropa en señal de luto y luego dijeron a todos: “La tierra que exploramos era buena, muy buena tierra.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5720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00" dirty="0" smtClean="0">
                <a:latin typeface="Bookman Old Style" pitchFamily="18" charset="0"/>
              </a:rPr>
              <a:t>Si Dios está complacido con nosotros, Dios nos traerá a esta tierra y nos la dará, una tierra que realmente fluye leche y miel. </a:t>
            </a:r>
          </a:p>
          <a:p>
            <a:r>
              <a:rPr lang="es-MX" sz="2800" dirty="0" smtClean="0">
                <a:latin typeface="Bookman Old Style" pitchFamily="18" charset="0"/>
              </a:rPr>
              <a:t>No debemos rebelarnos contra Dios. </a:t>
            </a:r>
          </a:p>
          <a:p>
            <a:r>
              <a:rPr lang="es-MX" sz="2800" dirty="0" smtClean="0">
                <a:latin typeface="Bookman Old Style" pitchFamily="18" charset="0"/>
              </a:rPr>
              <a:t>No se debe temer a estas personas de la tierra, porque son nuestro pan. Su protección se ha separado de ellos, porque Dios está con nosotros. No debemos temerles.</a:t>
            </a:r>
            <a:endParaRPr lang="en-US" sz="2800" dirty="0" smtClean="0">
              <a:latin typeface="Bookman Old Style" pitchFamily="18" charset="0"/>
            </a:endParaRPr>
          </a:p>
          <a:p>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000" dirty="0" smtClean="0">
                <a:latin typeface="Bookman Old Style" pitchFamily="18" charset="0"/>
              </a:rPr>
              <a:t>Pero toda la comunidad dijo que les arrojaran piedras, hasta que la gloria de Dios apareció a todos los Hijos de Israel en la Tienda de la Reunión Designada. </a:t>
            </a:r>
          </a:p>
          <a:p>
            <a:r>
              <a:rPr lang="es-MX" sz="3000" dirty="0" smtClean="0">
                <a:latin typeface="Bookman Old Style" pitchFamily="18" charset="0"/>
              </a:rPr>
              <a:t>Dios le dijo a Moisés: “¿Hasta cuándo me provocarán estas personas? ¿Hasta cuándo no confiarán en mí a pesar de todas las señales que he realizado en medio de ellos?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50" dirty="0" smtClean="0">
                <a:latin typeface="Bookman Old Style" pitchFamily="18" charset="0"/>
              </a:rPr>
              <a:t>Los heriré con una plaga y los aniquilaré”.</a:t>
            </a:r>
          </a:p>
          <a:p>
            <a:r>
              <a:rPr lang="es-MX" sz="2850" dirty="0" smtClean="0">
                <a:latin typeface="Bookman Old Style" pitchFamily="18" charset="0"/>
              </a:rPr>
              <a:t>Moisés entonces le dijo a Dios: “La gente de toda la tierra escuchará que tú eres el Dios que nos sacó de la tierra de Egipto y el Dios que dirige a la gente con una nube. </a:t>
            </a:r>
          </a:p>
          <a:p>
            <a:r>
              <a:rPr lang="es-MX" sz="2850" dirty="0" smtClean="0">
                <a:latin typeface="Bookman Old Style" pitchFamily="18" charset="0"/>
              </a:rPr>
              <a:t>¿Qué dirán si nos matas? ¿Dirán que no fuiste lo suficientemente poderoso como para traer a la gente a la Tierra Prometida?</a:t>
            </a:r>
            <a:endParaRPr lang="en-US" sz="2850" dirty="0" smtClean="0">
              <a:latin typeface="Bookman Old Style" pitchFamily="18" charset="0"/>
            </a:endParaRPr>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“Por lo tanto, que sea como lo pronunciaste una vez, </a:t>
            </a:r>
            <a:r>
              <a:rPr lang="es-CO" dirty="0" smtClean="0">
                <a:latin typeface="Bookman Old Style" pitchFamily="18" charset="0"/>
              </a:rPr>
              <a:t>'</a:t>
            </a:r>
            <a:r>
              <a:rPr lang="es-CO" dirty="0" smtClean="0">
                <a:latin typeface="Bookman Old Style" pitchFamily="18" charset="0"/>
                <a:hlinkClick r:id="rId4"/>
              </a:rPr>
              <a:t>El Eterno es tardo para la ira </a:t>
            </a:r>
            <a:r>
              <a:rPr lang="es-CO" dirty="0" smtClean="0">
                <a:latin typeface="Bookman Old Style" pitchFamily="18" charset="0"/>
              </a:rPr>
              <a:t> y grande en misericordia; perdona la iniquidad y la rebeldía, y no absuelve al culpable que no hace penitencia; </a:t>
            </a:r>
            <a:r>
              <a:rPr lang="es-CO" dirty="0" smtClean="0">
                <a:latin typeface="Bookman Old Style" pitchFamily="18" charset="0"/>
                <a:hlinkClick r:id="rId4"/>
              </a:rPr>
              <a:t>visita (revisa) la iniquidad de los padres</a:t>
            </a:r>
            <a:r>
              <a:rPr lang="es-CO" dirty="0" smtClean="0">
                <a:latin typeface="Bookman Old Style" pitchFamily="18" charset="0"/>
              </a:rPr>
              <a:t> sobre los hijos hasta la tercera y hasta la cuarta generación.</a:t>
            </a:r>
            <a:endParaRPr lang="es-MX"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r>
              <a:rPr lang="es-MX" sz="4000" dirty="0" smtClean="0">
                <a:latin typeface="Bookman Old Style" pitchFamily="18" charset="0"/>
              </a:rPr>
              <a:t>“</a:t>
            </a:r>
            <a:r>
              <a:rPr lang="en-US" sz="4000" dirty="0" err="1" smtClean="0">
                <a:latin typeface="Bookman Old Style" pitchFamily="18" charset="0"/>
              </a:rPr>
              <a:t>Adonay</a:t>
            </a:r>
            <a:r>
              <a:rPr lang="en-US" sz="4000" dirty="0" smtClean="0">
                <a:latin typeface="Bookman Old Style" pitchFamily="18" charset="0"/>
              </a:rPr>
              <a:t> </a:t>
            </a:r>
            <a:r>
              <a:rPr lang="en-US" sz="4000" dirty="0" err="1" smtClean="0">
                <a:latin typeface="Bookman Old Style" pitchFamily="18" charset="0"/>
              </a:rPr>
              <a:t>erej</a:t>
            </a:r>
            <a:r>
              <a:rPr lang="en-US" sz="4000" dirty="0" smtClean="0">
                <a:latin typeface="Bookman Old Style" pitchFamily="18" charset="0"/>
              </a:rPr>
              <a:t> </a:t>
            </a:r>
            <a:r>
              <a:rPr lang="en-US" sz="4000" dirty="0" err="1" smtClean="0">
                <a:latin typeface="Bookman Old Style" pitchFamily="18" charset="0"/>
              </a:rPr>
              <a:t>apayim</a:t>
            </a:r>
            <a:r>
              <a:rPr lang="en-US" sz="4000" dirty="0" smtClean="0">
                <a:latin typeface="Bookman Old Style" pitchFamily="18" charset="0"/>
              </a:rPr>
              <a:t> </a:t>
            </a:r>
          </a:p>
          <a:p>
            <a:r>
              <a:rPr lang="en-US" sz="4000" dirty="0" err="1" smtClean="0">
                <a:latin typeface="Bookman Old Style" pitchFamily="18" charset="0"/>
              </a:rPr>
              <a:t>verav-jesed</a:t>
            </a:r>
            <a:r>
              <a:rPr lang="en-US" sz="4000" dirty="0" smtClean="0">
                <a:latin typeface="Bookman Old Style" pitchFamily="18" charset="0"/>
              </a:rPr>
              <a:t> nose </a:t>
            </a:r>
            <a:r>
              <a:rPr lang="en-US" sz="4000" dirty="0" err="1" smtClean="0">
                <a:latin typeface="Bookman Old Style" pitchFamily="18" charset="0"/>
              </a:rPr>
              <a:t>avon</a:t>
            </a:r>
            <a:r>
              <a:rPr lang="en-US" sz="4000" dirty="0" smtClean="0">
                <a:latin typeface="Bookman Old Style" pitchFamily="18" charset="0"/>
              </a:rPr>
              <a:t> </a:t>
            </a:r>
            <a:r>
              <a:rPr lang="en-US" sz="4000" dirty="0" err="1" smtClean="0">
                <a:latin typeface="Bookman Old Style" pitchFamily="18" charset="0"/>
              </a:rPr>
              <a:t>vafasha</a:t>
            </a:r>
            <a:r>
              <a:rPr lang="en-US" sz="4000" dirty="0" smtClean="0">
                <a:latin typeface="Bookman Old Style" pitchFamily="18" charset="0"/>
              </a:rPr>
              <a:t> </a:t>
            </a:r>
            <a:r>
              <a:rPr lang="en-US" sz="4000" dirty="0" err="1" smtClean="0">
                <a:latin typeface="Bookman Old Style" pitchFamily="18" charset="0"/>
              </a:rPr>
              <a:t>venakeh</a:t>
            </a:r>
            <a:r>
              <a:rPr lang="en-US" sz="4000" dirty="0" smtClean="0">
                <a:latin typeface="Bookman Old Style" pitchFamily="18" charset="0"/>
              </a:rPr>
              <a:t> lo </a:t>
            </a:r>
            <a:r>
              <a:rPr lang="en-US" sz="4000" dirty="0" err="1" smtClean="0">
                <a:latin typeface="Bookman Old Style" pitchFamily="18" charset="0"/>
              </a:rPr>
              <a:t>yenakeh</a:t>
            </a:r>
            <a:r>
              <a:rPr lang="en-US" sz="4000" dirty="0" smtClean="0">
                <a:latin typeface="Bookman Old Style" pitchFamily="18" charset="0"/>
              </a:rPr>
              <a:t> </a:t>
            </a:r>
          </a:p>
          <a:p>
            <a:r>
              <a:rPr lang="en-US" sz="4000" dirty="0" smtClean="0">
                <a:latin typeface="Bookman Old Style" pitchFamily="18" charset="0"/>
              </a:rPr>
              <a:t>poked </a:t>
            </a:r>
            <a:r>
              <a:rPr lang="en-US" sz="4000" dirty="0" err="1" smtClean="0">
                <a:latin typeface="Bookman Old Style" pitchFamily="18" charset="0"/>
              </a:rPr>
              <a:t>avon</a:t>
            </a:r>
            <a:r>
              <a:rPr lang="en-US" sz="4000" dirty="0" smtClean="0">
                <a:latin typeface="Bookman Old Style" pitchFamily="18" charset="0"/>
              </a:rPr>
              <a:t> avot al-</a:t>
            </a:r>
            <a:r>
              <a:rPr lang="en-US" sz="4000" dirty="0" err="1" smtClean="0">
                <a:latin typeface="Bookman Old Style" pitchFamily="18" charset="0"/>
              </a:rPr>
              <a:t>banim</a:t>
            </a:r>
            <a:r>
              <a:rPr lang="en-US" sz="4000" dirty="0" smtClean="0">
                <a:latin typeface="Bookman Old Style" pitchFamily="18" charset="0"/>
              </a:rPr>
              <a:t> al-</a:t>
            </a:r>
            <a:r>
              <a:rPr lang="en-US" sz="4000" dirty="0" err="1" smtClean="0">
                <a:latin typeface="Bookman Old Style" pitchFamily="18" charset="0"/>
              </a:rPr>
              <a:t>shileshim</a:t>
            </a:r>
            <a:r>
              <a:rPr lang="en-US" sz="4000" dirty="0" smtClean="0">
                <a:latin typeface="Bookman Old Style" pitchFamily="18" charset="0"/>
              </a:rPr>
              <a:t> </a:t>
            </a:r>
            <a:r>
              <a:rPr lang="en-US" sz="4000" dirty="0" err="1" smtClean="0">
                <a:latin typeface="Bookman Old Style" pitchFamily="18" charset="0"/>
              </a:rPr>
              <a:t>ve'al-ribe'im</a:t>
            </a:r>
            <a:r>
              <a:rPr lang="en-US" sz="40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50" dirty="0" smtClean="0">
                <a:latin typeface="Bookman Old Style" pitchFamily="18" charset="0"/>
              </a:rPr>
              <a:t>"Perdona, te ruego, la iniquidad de este pueblo según tu gran bondad, como has perdonado a estas personas desde Egipto".</a:t>
            </a:r>
          </a:p>
          <a:p>
            <a:r>
              <a:rPr lang="es-MX" sz="2850" dirty="0" smtClean="0">
                <a:latin typeface="Bookman Old Style" pitchFamily="18" charset="0"/>
              </a:rPr>
              <a:t>Dios dijo: “Perdonaré, pero que se sepa que todos aquellos que hayan visto Mi gloria y las señales que realicé en Egipto y en el desierto y que aún hayan elegido despreciarme no verán esta Tierra Prometida.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100" dirty="0" smtClean="0">
                <a:latin typeface="Bookman Old Style" pitchFamily="18" charset="0"/>
              </a:rPr>
              <a:t>Pero Mis siervos Caleb y Yehoshúa estaban imbuidos de un espíritu diferente y se mantuvieron leales a Mí. Los traeré a la tierra y su descendencia la tendrá como posesión.</a:t>
            </a:r>
          </a:p>
          <a:p>
            <a:r>
              <a:rPr lang="es-MX" sz="3100" dirty="0" smtClean="0">
                <a:latin typeface="Bookman Old Style" pitchFamily="18" charset="0"/>
              </a:rPr>
              <a:t>“En cuanto al resto de ustedes que exploraron la tierra, escuché sus murmullos de rebelión contra mí.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800" dirty="0" smtClean="0">
                <a:latin typeface="Bookman Old Style" pitchFamily="18" charset="0"/>
              </a:rPr>
              <a:t>Sus cadáveres caerán en este desierto y solo sus hijos entrarán a la tierra. </a:t>
            </a:r>
          </a:p>
          <a:p>
            <a:r>
              <a:rPr lang="es-MX" sz="2800" dirty="0" smtClean="0">
                <a:latin typeface="Bookman Old Style" pitchFamily="18" charset="0"/>
              </a:rPr>
              <a:t>Pero primero sus hijos deambularán por este desierto durante cuarenta años, un año por cada día que exploran los exploradores. </a:t>
            </a:r>
          </a:p>
          <a:p>
            <a:r>
              <a:rPr lang="es-MX" sz="2800" dirty="0" smtClean="0">
                <a:latin typeface="Bookman Old Style" pitchFamily="18" charset="0"/>
              </a:rPr>
              <a:t>Entonces todos sabrán lo que significa frustrarme y a las consecuencias de su alejamiento de Mí.</a:t>
            </a:r>
            <a:endParaRPr lang="en-US" sz="2800" dirty="0" smtClean="0">
              <a:latin typeface="Bookman Old Style" pitchFamily="18" charset="0"/>
            </a:endParaRPr>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900" dirty="0" smtClean="0">
                <a:latin typeface="Bookman Old Style" pitchFamily="18" charset="0"/>
              </a:rPr>
              <a:t>Y así sucedió que los exploradores que infamaron y difundieron mentiras sobre la tierra murieron repentinamente ante Dios. </a:t>
            </a:r>
          </a:p>
          <a:p>
            <a:r>
              <a:rPr lang="es-MX" sz="2900" dirty="0" smtClean="0">
                <a:latin typeface="Bookman Old Style" pitchFamily="18" charset="0"/>
              </a:rPr>
              <a:t>Solo sobrevivieron Joshua, hijo de Nun, y Caleb, hijo de </a:t>
            </a:r>
            <a:r>
              <a:rPr lang="es-MX" sz="2900" dirty="0" err="1" smtClean="0">
                <a:latin typeface="Bookman Old Style" pitchFamily="18" charset="0"/>
              </a:rPr>
              <a:t>Yefunneh</a:t>
            </a:r>
            <a:r>
              <a:rPr lang="es-MX" sz="2900" dirty="0" smtClean="0">
                <a:latin typeface="Bookman Old Style" pitchFamily="18" charset="0"/>
              </a:rPr>
              <a:t>.</a:t>
            </a:r>
            <a:endParaRPr lang="en-US" sz="2900" dirty="0" smtClean="0">
              <a:latin typeface="Bookman Old Style" pitchFamily="18" charset="0"/>
            </a:endParaRPr>
          </a:p>
          <a:p>
            <a:r>
              <a:rPr lang="es-MX" sz="2900" dirty="0" smtClean="0">
                <a:latin typeface="Bookman Old Style" pitchFamily="18" charset="0"/>
              </a:rPr>
              <a:t> Dios le dijo a Moisés que instruyera a los israelitas que, al entrar en la tierra, debían dar ofrendas a Dios y recordar,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000" dirty="0" smtClean="0">
                <a:latin typeface="Bookman Old Style" pitchFamily="18" charset="0"/>
              </a:rPr>
              <a:t>a lo largo de todas las generaciones, que los extraños que ingresen a su tierra serán iguales a ellos ante Dios. Hay un estándar para todos.</a:t>
            </a:r>
            <a:endParaRPr lang="en-US" sz="3000" dirty="0" smtClean="0">
              <a:latin typeface="Bookman Old Style" pitchFamily="18" charset="0"/>
            </a:endParaRPr>
          </a:p>
          <a:p>
            <a:r>
              <a:rPr lang="es-MX" sz="3000" dirty="0" smtClean="0">
                <a:latin typeface="Bookman Old Style" pitchFamily="18" charset="0"/>
              </a:rPr>
              <a:t> Moisés continuó con las instrucciones de Dios: </a:t>
            </a:r>
          </a:p>
          <a:p>
            <a:r>
              <a:rPr lang="es-MX" sz="3000" dirty="0" smtClean="0">
                <a:latin typeface="Bookman Old Style" pitchFamily="18" charset="0"/>
              </a:rPr>
              <a:t>En esta tierra, harás un regalo al Señor desde el primer rendimiento de tu horneado.</a:t>
            </a:r>
            <a:endParaRPr lang="en-U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ES" sz="2700" dirty="0" smtClean="0">
                <a:latin typeface="Bookman Old Style" pitchFamily="18" charset="0"/>
              </a:rPr>
              <a:t>y cuando comiereis del pan de la tierra, separaréis una ofrenda alzada para el Eterno.</a:t>
            </a:r>
          </a:p>
          <a:p>
            <a:r>
              <a:rPr lang="es-ES" sz="2700" dirty="0" smtClean="0">
                <a:latin typeface="Bookman Old Style" pitchFamily="18" charset="0"/>
              </a:rPr>
              <a:t>En primer lugar, separaréis de vuestras masas </a:t>
            </a:r>
            <a:r>
              <a:rPr lang="es-ES" sz="2700" dirty="0" smtClean="0">
                <a:latin typeface="Bookman Old Style" pitchFamily="18" charset="0"/>
                <a:hlinkClick r:id="rId4"/>
              </a:rPr>
              <a:t>una torta  como ofrenda</a:t>
            </a:r>
            <a:r>
              <a:rPr lang="es-ES" sz="2700" dirty="0" smtClean="0">
                <a:latin typeface="Bookman Old Style" pitchFamily="18" charset="0"/>
              </a:rPr>
              <a:t> alzada; como la ofrenda alzada de la era, así separareis ésta.</a:t>
            </a:r>
          </a:p>
          <a:p>
            <a:r>
              <a:rPr lang="es-ES" sz="2700" dirty="0" smtClean="0">
                <a:latin typeface="Bookman Old Style" pitchFamily="18" charset="0"/>
              </a:rPr>
              <a:t>De lo primero de vuestras masas presentaréis al Eterno una ofrenda alzada, durante vuestras generaciones.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2700" dirty="0" smtClean="0">
                <a:latin typeface="Bookman Old Style" pitchFamily="18" charset="0"/>
              </a:rPr>
              <a:t>Si no presta atención a estos mandamientos, entonces toda la comunidad debe prepararse para la expiación. </a:t>
            </a:r>
          </a:p>
          <a:p>
            <a:r>
              <a:rPr lang="es-MX" sz="2700" dirty="0" smtClean="0">
                <a:latin typeface="Bookman Old Style" pitchFamily="18" charset="0"/>
              </a:rPr>
              <a:t>Si un individuo peca, entonces se debe hacer una ofrenda personal. </a:t>
            </a:r>
          </a:p>
          <a:p>
            <a:r>
              <a:rPr lang="es-MX" sz="2700" dirty="0" smtClean="0">
                <a:latin typeface="Bookman Old Style" pitchFamily="18" charset="0"/>
              </a:rPr>
              <a:t>Los actos de inadvertencia serán perdonados. Pero para el ciudadano o extraño que reprende a Dios, esa persona será separada de su pueblo.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dirty="0" smtClean="0">
                <a:latin typeface="Bookman Old Style" pitchFamily="18" charset="0"/>
              </a:rPr>
              <a:t>La persona será cortada con su culpa.</a:t>
            </a:r>
            <a:endParaRPr lang="en-US" dirty="0" smtClean="0">
              <a:latin typeface="Bookman Old Style" pitchFamily="18" charset="0"/>
            </a:endParaRPr>
          </a:p>
          <a:p>
            <a:r>
              <a:rPr lang="es-MX" dirty="0" smtClean="0">
                <a:latin typeface="Bookman Old Style" pitchFamily="18" charset="0"/>
              </a:rPr>
              <a:t>Una vez que los israelitas estuvieron en el desierto, se encontraron con un hombre que recogía leña en sábado. </a:t>
            </a:r>
          </a:p>
          <a:p>
            <a:r>
              <a:rPr lang="es-MX" dirty="0" smtClean="0">
                <a:latin typeface="Bookman Old Style" pitchFamily="18" charset="0"/>
              </a:rPr>
              <a:t>Cuando fue llevado ante Moisés, Aarón y la comunidad, Dios ordenó que el hombre fuera apedreado.</a:t>
            </a:r>
            <a:endParaRPr lang="en-US" dirty="0" smtClean="0">
              <a:latin typeface="Bookman Old Style" pitchFamily="18" charset="0"/>
            </a:endParaRPr>
          </a:p>
          <a:p>
            <a:endParaRPr lang="en-US" dirty="0" smtClean="0"/>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1400" b="1" dirty="0" smtClean="0">
                <a:latin typeface="Bookman Old Style" pitchFamily="18" charset="0"/>
              </a:rPr>
              <a:t>BAMIDBAR - NÚMEROS</a:t>
            </a:r>
            <a:r>
              <a:rPr lang="es-ES" sz="1400" i="1" dirty="0" smtClean="0">
                <a:latin typeface="Bookman Old Style" pitchFamily="18" charset="0"/>
              </a:rPr>
              <a:t> </a:t>
            </a:r>
            <a:r>
              <a:rPr lang="es-ES" sz="1400" b="1" dirty="0" smtClean="0">
                <a:latin typeface="Bookman Old Style" pitchFamily="18" charset="0"/>
              </a:rPr>
              <a:t>13:1 al 15:41  </a:t>
            </a:r>
            <a:r>
              <a:rPr lang="es-CO" sz="1400" b="1" dirty="0" smtClean="0">
                <a:latin typeface="Bookman Old Style" pitchFamily="18" charset="0"/>
              </a:rPr>
              <a:t>-  </a:t>
            </a:r>
            <a:r>
              <a:rPr sz="1400" b="1" dirty="0" smtClean="0">
                <a:latin typeface="Bookman Old Style" pitchFamily="18" charset="0"/>
              </a:rPr>
              <a:t>Haftará Yehoshúa -Josué- 2:1-24</a:t>
            </a:r>
          </a:p>
          <a:p>
            <a:r>
              <a:rPr lang="es-MX" sz="3100" dirty="0" smtClean="0">
                <a:latin typeface="Bookman Old Style" pitchFamily="18" charset="0"/>
              </a:rPr>
              <a:t>Entonces Dios le dijo a Moisés: “Diles a los israelitas que hagan franjas en las esquinas de sus vestimentas con un cordón de azul celeste. </a:t>
            </a:r>
          </a:p>
          <a:p>
            <a:r>
              <a:rPr lang="es-MX" sz="3100" dirty="0" smtClean="0">
                <a:latin typeface="Bookman Old Style" pitchFamily="18" charset="0"/>
              </a:rPr>
              <a:t>Cada hilo te recordará los mandamientos del Señor. Te recordarán que eres santo para tu Dios, que te sacó de la tierra de Egipto para ser tu Dios".</a:t>
            </a:r>
            <a:endParaRPr lang="en-US" sz="3100" dirty="0" smtClean="0">
              <a:latin typeface="Bookman Old Style" pitchFamily="18" charset="0"/>
            </a:endParaRPr>
          </a:p>
          <a:p>
            <a:endParaRPr lang="en-US" dirty="0" smtClean="0"/>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b="1" dirty="0" smtClean="0">
                <a:solidFill>
                  <a:srgbClr val="FF0000"/>
                </a:solidFill>
                <a:latin typeface="Bookman Old Style" pitchFamily="18" charset="0"/>
              </a:rPr>
              <a:t>NO ALIMENTE FUEGOS FALSOS</a:t>
            </a:r>
            <a:endParaRPr lang="es-ES" b="1" dirty="0" smtClean="0">
              <a:solidFill>
                <a:srgbClr val="FF0000"/>
              </a:solidFill>
              <a:latin typeface="Bookman Old Style" pitchFamily="18" charset="0"/>
            </a:endParaRPr>
          </a:p>
          <a:p>
            <a:r>
              <a:rPr lang="es-ES" sz="2400" dirty="0" smtClean="0">
                <a:latin typeface="Bookman Old Style" pitchFamily="18" charset="0"/>
              </a:rPr>
              <a:t>Basado en comentarios del R. </a:t>
            </a:r>
            <a:r>
              <a:rPr lang="es-ES" sz="2400" dirty="0" smtClean="0">
                <a:latin typeface="Bookman Old Style" pitchFamily="18" charset="0"/>
              </a:rPr>
              <a:t>Eliyahu Safrán</a:t>
            </a:r>
            <a:endParaRPr lang="es-ES" sz="2400" dirty="0" smtClean="0">
              <a:latin typeface="Bookman Old Style" pitchFamily="18" charset="0"/>
            </a:endParaRPr>
          </a:p>
          <a:p>
            <a:r>
              <a:rPr lang="es-ES" dirty="0" smtClean="0">
                <a:latin typeface="Bookman Old Style" pitchFamily="18" charset="0"/>
              </a:rPr>
              <a:t>De los doce meraglim enviados para explorar la Tierra Prometida, solo </a:t>
            </a:r>
            <a:r>
              <a:rPr lang="es-ES" dirty="0" smtClean="0">
                <a:latin typeface="Bookman Old Style" pitchFamily="18" charset="0"/>
              </a:rPr>
              <a:t>Yehoshúa </a:t>
            </a:r>
            <a:r>
              <a:rPr lang="es-ES" dirty="0" smtClean="0">
                <a:latin typeface="Bookman Old Style" pitchFamily="18" charset="0"/>
              </a:rPr>
              <a:t>y Caleb escaparon del pecado imperdonable de menospreciar la tierra prometida por Dios mismo.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No </a:t>
            </a:r>
            <a:r>
              <a:rPr lang="es-ES" dirty="0" smtClean="0">
                <a:latin typeface="Bookman Old Style" pitchFamily="18" charset="0"/>
              </a:rPr>
              <a:t>sería irrazonable medir su rectitud y sus méritos por igual, ambos fieles, pero el </a:t>
            </a:r>
            <a:r>
              <a:rPr lang="es-ES" dirty="0" smtClean="0">
                <a:latin typeface="Bookman Old Style" pitchFamily="18" charset="0"/>
              </a:rPr>
              <a:t>Jáfetz </a:t>
            </a:r>
            <a:r>
              <a:rPr lang="es-ES" dirty="0" smtClean="0">
                <a:latin typeface="Bookman Old Style" pitchFamily="18" charset="0"/>
              </a:rPr>
              <a:t>Jaim nota diferencias reales en la forma y el enfoque entre los dos</a:t>
            </a:r>
            <a:r>
              <a:rPr lang="es-ES" dirty="0" smtClean="0">
                <a:latin typeface="Bookman Old Style" pitchFamily="18" charset="0"/>
              </a:rPr>
              <a:t>.</a:t>
            </a:r>
          </a:p>
          <a:p>
            <a:r>
              <a:rPr lang="es-ES" dirty="0" smtClean="0">
                <a:latin typeface="Bookman Old Style" pitchFamily="18" charset="0"/>
              </a:rPr>
              <a:t>Lo más obvio, </a:t>
            </a:r>
            <a:r>
              <a:rPr lang="es-ES" dirty="0" smtClean="0">
                <a:latin typeface="Bookman Old Style" pitchFamily="18" charset="0"/>
              </a:rPr>
              <a:t>Moshé </a:t>
            </a:r>
            <a:r>
              <a:rPr lang="es-ES" dirty="0" smtClean="0">
                <a:latin typeface="Bookman Old Style" pitchFamily="18" charset="0"/>
              </a:rPr>
              <a:t>cambió el nombre de </a:t>
            </a:r>
            <a:r>
              <a:rPr lang="es-ES" dirty="0" smtClean="0">
                <a:latin typeface="Bookman Old Style" pitchFamily="18" charset="0"/>
              </a:rPr>
              <a:t>Yehoshúa. </a:t>
            </a:r>
            <a:r>
              <a:rPr lang="es-ES" dirty="0" smtClean="0">
                <a:latin typeface="Bookman Old Style" pitchFamily="18" charset="0"/>
              </a:rPr>
              <a:t>“Moshé llamó a Oseas hijo de Nun, </a:t>
            </a:r>
            <a:r>
              <a:rPr lang="es-ES" dirty="0" smtClean="0">
                <a:latin typeface="Bookman Old Style" pitchFamily="18" charset="0"/>
              </a:rPr>
              <a:t>‘Yehoshúa’” </a:t>
            </a:r>
            <a:r>
              <a:rPr lang="es-ES" sz="2000" b="1" dirty="0" smtClean="0">
                <a:latin typeface="Bookman Old Style" pitchFamily="18" charset="0"/>
              </a:rPr>
              <a:t>(13:16) </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Por qué? </a:t>
            </a:r>
            <a:r>
              <a:rPr lang="es-ES" sz="3000" dirty="0" smtClean="0">
                <a:latin typeface="Bookman Old Style" pitchFamily="18" charset="0"/>
              </a:rPr>
              <a:t>Rashí </a:t>
            </a:r>
            <a:r>
              <a:rPr lang="es-ES" sz="3000" dirty="0" smtClean="0">
                <a:latin typeface="Bookman Old Style" pitchFamily="18" charset="0"/>
              </a:rPr>
              <a:t>entiende el cambio de nombre como una forma de oración. Yah </a:t>
            </a:r>
            <a:r>
              <a:rPr lang="es-ES" sz="3000" dirty="0" smtClean="0">
                <a:latin typeface="Bookman Old Style" pitchFamily="18" charset="0"/>
              </a:rPr>
              <a:t>Yoshia-</a:t>
            </a:r>
            <a:r>
              <a:rPr lang="es-ES" sz="3000" dirty="0" err="1" smtClean="0">
                <a:latin typeface="Bookman Old Style" pitchFamily="18" charset="0"/>
              </a:rPr>
              <a:t>Ha</a:t>
            </a:r>
            <a:r>
              <a:rPr lang="es-ES" sz="3000" dirty="0" err="1" smtClean="0">
                <a:latin typeface="Bookman Old Style" pitchFamily="18" charset="0"/>
              </a:rPr>
              <a:t>.</a:t>
            </a:r>
            <a:r>
              <a:rPr lang="es-ES" sz="3000" dirty="0" smtClean="0">
                <a:latin typeface="Bookman Old Style" pitchFamily="18" charset="0"/>
              </a:rPr>
              <a:t> “Que Hashem te salve”. </a:t>
            </a:r>
            <a:endParaRPr lang="es-ES" sz="30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Salvarte? ¿De qué? ¡De la trama </a:t>
            </a:r>
            <a:r>
              <a:rPr lang="es-ES" sz="3000" dirty="0" smtClean="0">
                <a:latin typeface="Bookman Old Style" pitchFamily="18" charset="0"/>
              </a:rPr>
              <a:t>de los </a:t>
            </a:r>
            <a:r>
              <a:rPr lang="es-ES" sz="3000" dirty="0" smtClean="0">
                <a:latin typeface="Bookman Old Style" pitchFamily="18" charset="0"/>
              </a:rPr>
              <a:t>meraglim! </a:t>
            </a:r>
            <a:r>
              <a:rPr lang="es-ES" sz="3000" dirty="0" smtClean="0">
                <a:latin typeface="Bookman Old Style" pitchFamily="18" charset="0"/>
              </a:rPr>
              <a:t>Moshé </a:t>
            </a:r>
            <a:r>
              <a:rPr lang="es-ES" sz="3000" dirty="0" smtClean="0">
                <a:latin typeface="Bookman Old Style" pitchFamily="18" charset="0"/>
              </a:rPr>
              <a:t>sospechó que la misión de meraglim terminaría trágicamente, pero les permitió ir porque ese era su deseo.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Aun </a:t>
            </a:r>
            <a:r>
              <a:rPr lang="es-ES" dirty="0" smtClean="0">
                <a:latin typeface="Bookman Old Style" pitchFamily="18" charset="0"/>
              </a:rPr>
              <a:t>así, oró fervientemente por su discípulo más querido y comprometido, </a:t>
            </a:r>
            <a:r>
              <a:rPr lang="es-ES" dirty="0" smtClean="0">
                <a:latin typeface="Bookman Old Style" pitchFamily="18" charset="0"/>
              </a:rPr>
              <a:t>Yehoshúa. </a:t>
            </a:r>
          </a:p>
          <a:p>
            <a:r>
              <a:rPr lang="es-ES" dirty="0" smtClean="0">
                <a:latin typeface="Bookman Old Style" pitchFamily="18" charset="0"/>
              </a:rPr>
              <a:t>¡</a:t>
            </a:r>
            <a:r>
              <a:rPr lang="es-ES" dirty="0" smtClean="0">
                <a:latin typeface="Bookman Old Style" pitchFamily="18" charset="0"/>
              </a:rPr>
              <a:t>Pero hubo dos que permanecieron fieles! ¿Por qué Moshé solo oró por uno</a:t>
            </a:r>
            <a:r>
              <a:rPr lang="es-ES" dirty="0" smtClean="0">
                <a:latin typeface="Bookman Old Style" pitchFamily="18" charset="0"/>
              </a:rPr>
              <a:t>?</a:t>
            </a:r>
          </a:p>
          <a:p>
            <a:r>
              <a:rPr lang="es-ES" dirty="0" smtClean="0">
                <a:latin typeface="Bookman Old Style" pitchFamily="18" charset="0"/>
              </a:rPr>
              <a:t>Aquí, llegamos al corazón de la percepción de </a:t>
            </a:r>
            <a:r>
              <a:rPr lang="es-ES" dirty="0" smtClean="0">
                <a:latin typeface="Bookman Old Style" pitchFamily="18" charset="0"/>
              </a:rPr>
              <a:t>Jáfetz </a:t>
            </a:r>
            <a:r>
              <a:rPr lang="es-ES" dirty="0" smtClean="0">
                <a:latin typeface="Bookman Old Style" pitchFamily="18" charset="0"/>
              </a:rPr>
              <a:t>Jaim.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Leemos </a:t>
            </a:r>
            <a:r>
              <a:rPr lang="es-ES" dirty="0" smtClean="0">
                <a:latin typeface="Bookman Old Style" pitchFamily="18" charset="0"/>
              </a:rPr>
              <a:t>que, a diferencia de Moshé que oró por </a:t>
            </a:r>
            <a:r>
              <a:rPr lang="es-ES" dirty="0" smtClean="0">
                <a:latin typeface="Bookman Old Style" pitchFamily="18" charset="0"/>
              </a:rPr>
              <a:t>Yehoshúa, </a:t>
            </a:r>
            <a:r>
              <a:rPr lang="es-ES" dirty="0" smtClean="0">
                <a:latin typeface="Bookman Old Style" pitchFamily="18" charset="0"/>
              </a:rPr>
              <a:t>Caleb oró por sí mismo. </a:t>
            </a:r>
            <a:r>
              <a:rPr lang="es-ES" dirty="0" smtClean="0">
                <a:latin typeface="Bookman Old Style" pitchFamily="18" charset="0"/>
              </a:rPr>
              <a:t>Vayavó </a:t>
            </a:r>
            <a:r>
              <a:rPr lang="es-ES" dirty="0" smtClean="0">
                <a:latin typeface="Bookman Old Style" pitchFamily="18" charset="0"/>
              </a:rPr>
              <a:t>ad </a:t>
            </a:r>
            <a:r>
              <a:rPr lang="es-ES" dirty="0" smtClean="0">
                <a:latin typeface="Bookman Old Style" pitchFamily="18" charset="0"/>
              </a:rPr>
              <a:t>Hebrón </a:t>
            </a:r>
            <a:r>
              <a:rPr lang="es-ES" dirty="0" smtClean="0">
                <a:latin typeface="Bookman Old Style" pitchFamily="18" charset="0"/>
              </a:rPr>
              <a:t>– “Y llegó a </a:t>
            </a:r>
            <a:r>
              <a:rPr lang="es-ES" dirty="0" smtClean="0">
                <a:latin typeface="Bookman Old Style" pitchFamily="18" charset="0"/>
              </a:rPr>
              <a:t>Hebrón”. </a:t>
            </a:r>
            <a:r>
              <a:rPr lang="es-ES" sz="2000" b="1" dirty="0" smtClean="0">
                <a:latin typeface="Bookman Old Style" pitchFamily="18" charset="0"/>
              </a:rPr>
              <a:t>(13:22). </a:t>
            </a:r>
            <a:r>
              <a:rPr lang="es-ES" dirty="0" smtClean="0">
                <a:latin typeface="Bookman Old Style" pitchFamily="18" charset="0"/>
              </a:rPr>
              <a:t>La forma singular sugiere que solo uno fue a </a:t>
            </a:r>
            <a:r>
              <a:rPr lang="es-ES" dirty="0" smtClean="0">
                <a:latin typeface="Bookman Old Style" pitchFamily="18" charset="0"/>
              </a:rPr>
              <a:t>Jevrón; </a:t>
            </a:r>
            <a:r>
              <a:rPr lang="es-ES" dirty="0" smtClean="0">
                <a:latin typeface="Bookman Old Style" pitchFamily="18" charset="0"/>
              </a:rPr>
              <a:t>que solo Caleb fue a orar en Mearat </a:t>
            </a:r>
            <a:r>
              <a:rPr lang="es-ES" dirty="0" smtClean="0">
                <a:latin typeface="Bookman Old Style" pitchFamily="18" charset="0"/>
              </a:rPr>
              <a:t>HaMacpelá, </a:t>
            </a:r>
            <a:r>
              <a:rPr lang="es-ES" dirty="0" smtClean="0">
                <a:latin typeface="Bookman Old Style" pitchFamily="18" charset="0"/>
              </a:rPr>
              <a:t>la Tumba de los Patriarcas, y pidió ser librado de la conspiración.</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3100" dirty="0" smtClean="0">
                <a:latin typeface="Bookman Old Style" pitchFamily="18" charset="0"/>
              </a:rPr>
              <a:t>El </a:t>
            </a:r>
            <a:r>
              <a:rPr lang="es-ES" sz="3100" dirty="0" smtClean="0">
                <a:latin typeface="Bookman Old Style" pitchFamily="18" charset="0"/>
              </a:rPr>
              <a:t>Jáfetz </a:t>
            </a:r>
            <a:r>
              <a:rPr lang="es-ES" sz="3100" dirty="0" smtClean="0">
                <a:latin typeface="Bookman Old Style" pitchFamily="18" charset="0"/>
              </a:rPr>
              <a:t>Jaim pregunta: “¿Qué pasa con </a:t>
            </a:r>
            <a:r>
              <a:rPr lang="es-ES" sz="3100" dirty="0" smtClean="0">
                <a:latin typeface="Bookman Old Style" pitchFamily="18" charset="0"/>
              </a:rPr>
              <a:t>Yehoshúa? </a:t>
            </a:r>
            <a:r>
              <a:rPr lang="es-ES" sz="3100" dirty="0" smtClean="0">
                <a:latin typeface="Bookman Old Style" pitchFamily="18" charset="0"/>
              </a:rPr>
              <a:t>¿Por qué no se unió a su </a:t>
            </a:r>
            <a:r>
              <a:rPr lang="es-ES" sz="3100" dirty="0" smtClean="0">
                <a:latin typeface="Bookman Old Style" pitchFamily="18" charset="0"/>
              </a:rPr>
              <a:t>javruta </a:t>
            </a:r>
            <a:r>
              <a:rPr lang="es-ES" sz="3100" dirty="0" smtClean="0">
                <a:latin typeface="Bookman Old Style" pitchFamily="18" charset="0"/>
              </a:rPr>
              <a:t>en oración?” </a:t>
            </a:r>
            <a:endParaRPr lang="es-ES" sz="3100" dirty="0" smtClean="0">
              <a:latin typeface="Bookman Old Style" pitchFamily="18" charset="0"/>
            </a:endParaRPr>
          </a:p>
          <a:p>
            <a:r>
              <a:rPr lang="es-ES" sz="3100" dirty="0" smtClean="0">
                <a:latin typeface="Bookman Old Style" pitchFamily="18" charset="0"/>
              </a:rPr>
              <a:t>Y </a:t>
            </a:r>
            <a:r>
              <a:rPr lang="es-ES" sz="3100" dirty="0" smtClean="0">
                <a:latin typeface="Bookman Old Style" pitchFamily="18" charset="0"/>
              </a:rPr>
              <a:t>qué, se pregunta, tiene esto que ver con el </a:t>
            </a:r>
            <a:r>
              <a:rPr lang="es-ES" sz="3100" dirty="0" smtClean="0">
                <a:latin typeface="Bookman Old Style" pitchFamily="18" charset="0"/>
              </a:rPr>
              <a:t>pasuk </a:t>
            </a:r>
            <a:r>
              <a:rPr lang="es-ES" sz="3100" dirty="0" smtClean="0">
                <a:latin typeface="Bookman Old Style" pitchFamily="18" charset="0"/>
              </a:rPr>
              <a:t>al final de este trágico episodio – </a:t>
            </a:r>
            <a:r>
              <a:rPr lang="es-ES" sz="3100" b="1" i="1" dirty="0" smtClean="0">
                <a:latin typeface="Bookman Old Style" pitchFamily="18" charset="0"/>
              </a:rPr>
              <a:t>ve'avdi Caleb </a:t>
            </a:r>
            <a:r>
              <a:rPr lang="es-ES" sz="3100" dirty="0" smtClean="0">
                <a:latin typeface="Bookman Old Style" pitchFamily="18" charset="0"/>
              </a:rPr>
              <a:t>– “Pero mi siervo Caleb, porque un espíritu diferente estaba con él y me siguió de todo corazón…” </a:t>
            </a:r>
            <a:r>
              <a:rPr lang="es-ES" sz="2000" b="1" dirty="0" smtClean="0">
                <a:latin typeface="Bookman Old Style" pitchFamily="18" charset="0"/>
              </a:rPr>
              <a:t>(14:24</a:t>
            </a:r>
            <a:r>
              <a:rPr lang="es-ES" sz="2000" b="1" dirty="0" smtClean="0">
                <a:latin typeface="Bookman Old Style" pitchFamily="18" charset="0"/>
              </a:rPr>
              <a:t>)</a:t>
            </a:r>
            <a:endParaRPr lang="es-ES" sz="31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¿Dónde </a:t>
            </a:r>
            <a:r>
              <a:rPr lang="es-ES" dirty="0" smtClean="0">
                <a:latin typeface="Bookman Old Style" pitchFamily="18" charset="0"/>
              </a:rPr>
              <a:t>está la mención de </a:t>
            </a:r>
            <a:r>
              <a:rPr lang="es-ES" dirty="0" smtClean="0">
                <a:latin typeface="Bookman Old Style" pitchFamily="18" charset="0"/>
              </a:rPr>
              <a:t>Yehoshúa?</a:t>
            </a:r>
          </a:p>
          <a:p>
            <a:r>
              <a:rPr lang="es-ES" dirty="0" smtClean="0">
                <a:latin typeface="Bookman Old Style" pitchFamily="18" charset="0"/>
              </a:rPr>
              <a:t>Vivimos en una época de pasiones ardientes.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pregunta siempre es, ¿esas pasiones arden por la justicia y por Dios, o arden por algo más</a:t>
            </a:r>
            <a:r>
              <a:rPr lang="es-ES"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3000" dirty="0" smtClean="0">
                <a:latin typeface="Bookman Old Style" pitchFamily="18" charset="0"/>
              </a:rPr>
              <a:t>El Jáfetz </a:t>
            </a:r>
            <a:r>
              <a:rPr lang="es-ES" sz="3000" dirty="0" smtClean="0">
                <a:latin typeface="Bookman Old Style" pitchFamily="18" charset="0"/>
              </a:rPr>
              <a:t>Jaim explica que hay dos enfoques para aquellos que se oponen a Dios, Su Torá y la tradición. </a:t>
            </a:r>
            <a:endParaRPr lang="es-ES" sz="3000" dirty="0" smtClean="0">
              <a:latin typeface="Bookman Old Style" pitchFamily="18" charset="0"/>
            </a:endParaRPr>
          </a:p>
          <a:p>
            <a:r>
              <a:rPr lang="es-ES" sz="3000" dirty="0" smtClean="0">
                <a:latin typeface="Bookman Old Style" pitchFamily="18" charset="0"/>
              </a:rPr>
              <a:t>Uno</a:t>
            </a:r>
            <a:r>
              <a:rPr lang="es-ES" sz="3000" dirty="0" smtClean="0">
                <a:latin typeface="Bookman Old Style" pitchFamily="18" charset="0"/>
              </a:rPr>
              <a:t>, oponerse directamente, argumentando en voz alta contra las ideas falsas y desmintiéndolas una por una o, de dos en dos, permanecer reservado inicialmente, para no llamar la atención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2800" dirty="0" smtClean="0">
                <a:latin typeface="Bookman Old Style" pitchFamily="18" charset="0"/>
              </a:rPr>
              <a:t>y </a:t>
            </a:r>
            <a:r>
              <a:rPr lang="es-ES" sz="2800" dirty="0" smtClean="0">
                <a:latin typeface="Bookman Old Style" pitchFamily="18" charset="0"/>
              </a:rPr>
              <a:t>luego, cuando sea el momento adecuado, cuando sus oyentes estén listos para el mensaje que ellos </a:t>
            </a:r>
            <a:r>
              <a:rPr lang="es-ES" sz="2800" dirty="0" smtClean="0">
                <a:latin typeface="Bookman Old Style" pitchFamily="18" charset="0"/>
              </a:rPr>
              <a:t>han </a:t>
            </a:r>
            <a:r>
              <a:rPr lang="es-ES" sz="2800" dirty="0" smtClean="0">
                <a:latin typeface="Bookman Old Style" pitchFamily="18" charset="0"/>
              </a:rPr>
              <a:t>sido engañado por “falsos profetas”, </a:t>
            </a:r>
            <a:r>
              <a:rPr lang="es-ES" sz="2800" dirty="0" smtClean="0">
                <a:latin typeface="Bookman Old Style" pitchFamily="18" charset="0"/>
              </a:rPr>
              <a:t>hablar </a:t>
            </a:r>
            <a:r>
              <a:rPr lang="es-ES" sz="2800" dirty="0" smtClean="0">
                <a:latin typeface="Bookman Old Style" pitchFamily="18" charset="0"/>
              </a:rPr>
              <a:t>con honestidad y respeto</a:t>
            </a:r>
            <a:r>
              <a:rPr lang="es-ES" sz="2800" dirty="0" smtClean="0">
                <a:latin typeface="Bookman Old Style" pitchFamily="18" charset="0"/>
              </a:rPr>
              <a:t>.</a:t>
            </a:r>
          </a:p>
          <a:p>
            <a:r>
              <a:rPr lang="es-ES" sz="2800" dirty="0" smtClean="0">
                <a:latin typeface="Bookman Old Style" pitchFamily="18" charset="0"/>
              </a:rPr>
              <a:t>Cada enfoque tiene ventajas y desventajas.“Esperar el momento oportuno” está lleno de peligros porque da tiempo a las ideas falsas para asentarse y afianzarse. </a:t>
            </a:r>
            <a:endParaRPr lang="es-ES" sz="28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Ciertamente</a:t>
            </a:r>
            <a:r>
              <a:rPr lang="es-ES" dirty="0" smtClean="0">
                <a:latin typeface="Bookman Old Style" pitchFamily="18" charset="0"/>
              </a:rPr>
              <a:t>, entendemos ese peligro hoy en día, con plataformas de redes sociales y noticias por cable sin parar que arrojan falsedades. </a:t>
            </a:r>
            <a:endParaRPr lang="es-ES" dirty="0" smtClean="0">
              <a:latin typeface="Bookman Old Style" pitchFamily="18" charset="0"/>
            </a:endParaRPr>
          </a:p>
          <a:p>
            <a:r>
              <a:rPr lang="es-ES" dirty="0" smtClean="0">
                <a:latin typeface="Bookman Old Style" pitchFamily="18" charset="0"/>
              </a:rPr>
              <a:t>¿</a:t>
            </a:r>
            <a:r>
              <a:rPr lang="es-ES" dirty="0" smtClean="0">
                <a:latin typeface="Bookman Old Style" pitchFamily="18" charset="0"/>
              </a:rPr>
              <a:t>Cuándo es el momento adecuado para responder? </a:t>
            </a:r>
            <a:endParaRPr lang="es-ES" dirty="0" smtClean="0">
              <a:latin typeface="Bookman Old Style" pitchFamily="18" charset="0"/>
            </a:endParaRPr>
          </a:p>
          <a:p>
            <a:r>
              <a:rPr lang="es-ES" dirty="0" smtClean="0">
                <a:latin typeface="Bookman Old Style" pitchFamily="18" charset="0"/>
              </a:rPr>
              <a:t>¿</a:t>
            </a:r>
            <a:r>
              <a:rPr lang="es-ES" dirty="0" smtClean="0">
                <a:latin typeface="Bookman Old Style" pitchFamily="18" charset="0"/>
              </a:rPr>
              <a:t>Hay alguna vez un momento adecuado?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El </a:t>
            </a:r>
            <a:r>
              <a:rPr lang="es-ES" dirty="0" smtClean="0">
                <a:latin typeface="Bookman Old Style" pitchFamily="18" charset="0"/>
              </a:rPr>
              <a:t>único beneficio seguro de permanecer en silencio es que te salvas del peligro físico. </a:t>
            </a:r>
            <a:endParaRPr lang="es-ES" dirty="0" smtClean="0">
              <a:latin typeface="Bookman Old Style" pitchFamily="18" charset="0"/>
            </a:endParaRPr>
          </a:p>
          <a:p>
            <a:r>
              <a:rPr lang="es-ES" dirty="0" smtClean="0">
                <a:latin typeface="Bookman Old Style" pitchFamily="18" charset="0"/>
              </a:rPr>
              <a:t>Con </a:t>
            </a:r>
            <a:r>
              <a:rPr lang="es-ES" dirty="0" smtClean="0">
                <a:latin typeface="Bookman Old Style" pitchFamily="18" charset="0"/>
              </a:rPr>
              <a:t>su posición real desconocida, usted no es un objetivo</a:t>
            </a:r>
            <a:r>
              <a:rPr lang="es-ES" dirty="0" smtClean="0">
                <a:latin typeface="Bookman Old Style" pitchFamily="18" charset="0"/>
              </a:rPr>
              <a:t>.</a:t>
            </a:r>
          </a:p>
          <a:p>
            <a:r>
              <a:rPr lang="es-ES" dirty="0" smtClean="0">
                <a:latin typeface="Bookman Old Style" pitchFamily="18" charset="0"/>
              </a:rPr>
              <a:t>El que ataca de inmediato no permite que se hiervan a fuego lento las falsedades.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Su </a:t>
            </a:r>
            <a:r>
              <a:rPr lang="es-ES" dirty="0" smtClean="0">
                <a:latin typeface="Bookman Old Style" pitchFamily="18" charset="0"/>
              </a:rPr>
              <a:t>propia posición se entiende claramente. Sin embargo, podría ponerse en peligro: para su sustento, su posición social, incluso su bienestar físico. ¡Después de todo, aquellos que presentan mentiras como verdades tienen poca paciencia con los verdaderos que dicen la verdad!</a:t>
            </a:r>
            <a:endParaRPr lang="es-ES" dirty="0" smtClean="0">
              <a:latin typeface="Bookman Old Style" pitchFamily="18" charset="0"/>
            </a:endParaRPr>
          </a:p>
          <a:p>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3000" dirty="0" smtClean="0">
                <a:latin typeface="Bookman Old Style" pitchFamily="18" charset="0"/>
              </a:rPr>
              <a:t>Moshé Rabeinu </a:t>
            </a:r>
            <a:r>
              <a:rPr lang="es-ES" sz="3000" dirty="0" smtClean="0">
                <a:latin typeface="Bookman Old Style" pitchFamily="18" charset="0"/>
              </a:rPr>
              <a:t>entendió las neshamot de </a:t>
            </a:r>
            <a:r>
              <a:rPr lang="es-ES" sz="3000" dirty="0" smtClean="0">
                <a:latin typeface="Bookman Old Style" pitchFamily="18" charset="0"/>
              </a:rPr>
              <a:t>Yehoshúa </a:t>
            </a:r>
            <a:r>
              <a:rPr lang="es-ES" sz="3000" dirty="0" smtClean="0">
                <a:latin typeface="Bookman Old Style" pitchFamily="18" charset="0"/>
              </a:rPr>
              <a:t>y Caleb y conocía bien los peligros que enfrentaba cada uno. </a:t>
            </a:r>
            <a:endParaRPr lang="es-ES" sz="3000" dirty="0" smtClean="0">
              <a:latin typeface="Bookman Old Style" pitchFamily="18" charset="0"/>
            </a:endParaRPr>
          </a:p>
          <a:p>
            <a:r>
              <a:rPr lang="es-ES" sz="3000" dirty="0" smtClean="0">
                <a:latin typeface="Bookman Old Style" pitchFamily="18" charset="0"/>
              </a:rPr>
              <a:t>Sabía </a:t>
            </a:r>
            <a:r>
              <a:rPr lang="es-ES" sz="3000" dirty="0" smtClean="0">
                <a:latin typeface="Bookman Old Style" pitchFamily="18" charset="0"/>
              </a:rPr>
              <a:t>que cuando los espías se reunieran durante la misión, Caleb permanecería en silencio para conocer la plenitud de sus estratagemas y poder defender mejor a Moshé más tarde.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Sin </a:t>
            </a:r>
            <a:r>
              <a:rPr lang="es-ES" dirty="0" smtClean="0">
                <a:latin typeface="Bookman Old Style" pitchFamily="18" charset="0"/>
              </a:rPr>
              <a:t>embargo, </a:t>
            </a:r>
            <a:r>
              <a:rPr lang="es-ES" dirty="0" smtClean="0">
                <a:latin typeface="Bookman Old Style" pitchFamily="18" charset="0"/>
              </a:rPr>
              <a:t>Yehoshúa </a:t>
            </a:r>
            <a:r>
              <a:rPr lang="es-ES" dirty="0" smtClean="0">
                <a:latin typeface="Bookman Old Style" pitchFamily="18" charset="0"/>
              </a:rPr>
              <a:t>ciertamente hablaría y se opondría a los espías, lo que lo pondría en peligro inmediato</a:t>
            </a:r>
            <a:r>
              <a:rPr lang="es-ES" dirty="0" smtClean="0">
                <a:latin typeface="Bookman Old Style" pitchFamily="18" charset="0"/>
              </a:rPr>
              <a:t>.</a:t>
            </a:r>
          </a:p>
          <a:p>
            <a:r>
              <a:rPr lang="es-ES" dirty="0" smtClean="0">
                <a:latin typeface="Bookman Old Style" pitchFamily="18" charset="0"/>
              </a:rPr>
              <a:t>Necesitaba </a:t>
            </a:r>
            <a:r>
              <a:rPr lang="es-ES" dirty="0" smtClean="0">
                <a:latin typeface="Bookman Old Style" pitchFamily="18" charset="0"/>
              </a:rPr>
              <a:t>las oraciones de </a:t>
            </a:r>
            <a:r>
              <a:rPr lang="es-ES" dirty="0" smtClean="0">
                <a:latin typeface="Bookman Old Style" pitchFamily="18" charset="0"/>
              </a:rPr>
              <a:t>Moshé. </a:t>
            </a:r>
            <a:r>
              <a:rPr lang="es-ES" dirty="0" smtClean="0">
                <a:latin typeface="Bookman Old Style" pitchFamily="18" charset="0"/>
              </a:rPr>
              <a:t>Caleb no lo hizo</a:t>
            </a:r>
            <a:r>
              <a:rPr lang="es-ES" dirty="0" smtClean="0">
                <a:latin typeface="Bookman Old Style" pitchFamily="18" charset="0"/>
              </a:rPr>
              <a:t>.</a:t>
            </a:r>
          </a:p>
          <a:p>
            <a:r>
              <a:rPr lang="es-ES" dirty="0" smtClean="0">
                <a:latin typeface="Bookman Old Style" pitchFamily="18" charset="0"/>
              </a:rPr>
              <a:t>Es justo preguntar: ¿Por qué necesitaban oraciones? Después de todo, ambos estaban firmes en su fe</a:t>
            </a:r>
            <a:r>
              <a:rPr lang="es-ES"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Al </a:t>
            </a:r>
            <a:r>
              <a:rPr lang="es-ES" dirty="0" smtClean="0">
                <a:latin typeface="Bookman Old Style" pitchFamily="18" charset="0"/>
              </a:rPr>
              <a:t>responder, el rabino Dr. Abraham J. </a:t>
            </a:r>
            <a:r>
              <a:rPr lang="es-ES" dirty="0" smtClean="0">
                <a:latin typeface="Bookman Old Style" pitchFamily="18" charset="0"/>
              </a:rPr>
              <a:t>Twersky </a:t>
            </a:r>
            <a:r>
              <a:rPr lang="es-ES" dirty="0" smtClean="0">
                <a:latin typeface="Bookman Old Style" pitchFamily="18" charset="0"/>
              </a:rPr>
              <a:t>cita a R 'Simcha Zisel de Kelm, quien dice que esto enseña que incluso el más grande tzadik no debe confiarse demasiado en un ambiente pecaminoso. </a:t>
            </a:r>
            <a:endParaRPr lang="es-ES" dirty="0" smtClean="0">
              <a:latin typeface="Bookman Old Style" pitchFamily="18" charset="0"/>
            </a:endParaRPr>
          </a:p>
          <a:p>
            <a:r>
              <a:rPr lang="es-ES" dirty="0" smtClean="0">
                <a:latin typeface="Bookman Old Style" pitchFamily="18" charset="0"/>
              </a:rPr>
              <a:t>Recuerde</a:t>
            </a:r>
            <a:r>
              <a:rPr lang="es-ES" dirty="0" smtClean="0">
                <a:latin typeface="Bookman Old Style" pitchFamily="18" charset="0"/>
              </a:rPr>
              <a:t>, los otros diez espías eran </a:t>
            </a:r>
            <a:r>
              <a:rPr lang="es-ES" b="1" i="1" dirty="0" smtClean="0">
                <a:latin typeface="Bookman Old Style" pitchFamily="18" charset="0"/>
              </a:rPr>
              <a:t>anashim</a:t>
            </a:r>
            <a:r>
              <a:rPr lang="es-ES" dirty="0" smtClean="0">
                <a:latin typeface="Bookman Old Style" pitchFamily="18" charset="0"/>
              </a:rPr>
              <a:t> – hombres de estatura.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2900" dirty="0" smtClean="0">
                <a:latin typeface="Bookman Old Style" pitchFamily="18" charset="0"/>
              </a:rPr>
              <a:t>Sin </a:t>
            </a:r>
            <a:r>
              <a:rPr lang="es-ES" sz="2900" dirty="0" smtClean="0">
                <a:latin typeface="Bookman Old Style" pitchFamily="18" charset="0"/>
              </a:rPr>
              <a:t>embargo, mira dónde terminaron</a:t>
            </a:r>
            <a:r>
              <a:rPr lang="es-ES" sz="2900" dirty="0" smtClean="0">
                <a:latin typeface="Bookman Old Style" pitchFamily="18" charset="0"/>
              </a:rPr>
              <a:t>.</a:t>
            </a:r>
          </a:p>
          <a:p>
            <a:r>
              <a:rPr lang="es-ES" sz="2900" dirty="0" smtClean="0">
                <a:latin typeface="Bookman Old Style" pitchFamily="18" charset="0"/>
              </a:rPr>
              <a:t>Todos conocemos a muchos que han comenzado en ambientes observantes y comprometidos con la Torá y se han desviado como resultado de su ambiente. Sabemos que nunca puede haber suficientes oraciones para protegernos a nosotros mismos, a nuestros hijos y nietos de los “espías” que nos rodean</a:t>
            </a:r>
            <a:r>
              <a:rPr lang="es-ES" sz="29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Moshé </a:t>
            </a:r>
            <a:r>
              <a:rPr lang="es-ES" dirty="0" smtClean="0">
                <a:latin typeface="Bookman Old Style" pitchFamily="18" charset="0"/>
              </a:rPr>
              <a:t>sabía que </a:t>
            </a:r>
            <a:r>
              <a:rPr lang="es-ES" dirty="0" smtClean="0">
                <a:latin typeface="Bookman Old Style" pitchFamily="18" charset="0"/>
              </a:rPr>
              <a:t>Yehoshúa </a:t>
            </a:r>
            <a:r>
              <a:rPr lang="es-ES" dirty="0" smtClean="0">
                <a:latin typeface="Bookman Old Style" pitchFamily="18" charset="0"/>
              </a:rPr>
              <a:t>nunca podría tolerar la falsedad, ni siquiera por un momento</a:t>
            </a:r>
            <a:r>
              <a:rPr lang="es-ES" dirty="0" smtClean="0">
                <a:latin typeface="Bookman Old Style" pitchFamily="18" charset="0"/>
              </a:rPr>
              <a:t>.</a:t>
            </a:r>
          </a:p>
          <a:p>
            <a:r>
              <a:rPr lang="es-ES" dirty="0" smtClean="0">
                <a:latin typeface="Bookman Old Style" pitchFamily="18" charset="0"/>
              </a:rPr>
              <a:t>Inmediatamente </a:t>
            </a:r>
            <a:r>
              <a:rPr lang="es-ES" dirty="0" smtClean="0">
                <a:latin typeface="Bookman Old Style" pitchFamily="18" charset="0"/>
              </a:rPr>
              <a:t>y enérgicamente se opondría a cualquiera que dijera tales cosas. </a:t>
            </a:r>
            <a:r>
              <a:rPr lang="es-ES" dirty="0" smtClean="0">
                <a:latin typeface="Bookman Old Style" pitchFamily="18" charset="0"/>
              </a:rPr>
              <a:t>Moshé </a:t>
            </a:r>
            <a:r>
              <a:rPr lang="es-ES" dirty="0" smtClean="0">
                <a:latin typeface="Bookman Old Style" pitchFamily="18" charset="0"/>
              </a:rPr>
              <a:t>también sabía que tal reacción pondría su vida en peligro.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3000" dirty="0" smtClean="0">
                <a:latin typeface="Bookman Old Style" pitchFamily="18" charset="0"/>
              </a:rPr>
              <a:t>Por </a:t>
            </a:r>
            <a:r>
              <a:rPr lang="es-ES" sz="3000" dirty="0" smtClean="0">
                <a:latin typeface="Bookman Old Style" pitchFamily="18" charset="0"/>
              </a:rPr>
              <a:t>lo tanto, oró para que ningún daño le sucediera con el meraglim</a:t>
            </a:r>
            <a:r>
              <a:rPr lang="es-ES" sz="3000" dirty="0" smtClean="0">
                <a:latin typeface="Bookman Old Style" pitchFamily="18" charset="0"/>
              </a:rPr>
              <a:t>.</a:t>
            </a:r>
            <a:endParaRPr lang="es-ES" sz="3000" dirty="0" smtClean="0">
              <a:latin typeface="Bookman Old Style" pitchFamily="18" charset="0"/>
            </a:endParaRPr>
          </a:p>
          <a:p>
            <a:r>
              <a:rPr lang="es-ES" sz="3000" dirty="0" smtClean="0">
                <a:latin typeface="Bookman Old Style" pitchFamily="18" charset="0"/>
              </a:rPr>
              <a:t>Caleb, sin embargo, poseía un “espíritu diferente”. </a:t>
            </a:r>
            <a:endParaRPr lang="es-ES" sz="3000" dirty="0" smtClean="0">
              <a:latin typeface="Bookman Old Style" pitchFamily="18" charset="0"/>
            </a:endParaRPr>
          </a:p>
          <a:p>
            <a:r>
              <a:rPr lang="es-ES" sz="3000" dirty="0" smtClean="0">
                <a:latin typeface="Bookman Old Style" pitchFamily="18" charset="0"/>
              </a:rPr>
              <a:t>Podía </a:t>
            </a:r>
            <a:r>
              <a:rPr lang="es-ES" sz="3000" dirty="0" smtClean="0">
                <a:latin typeface="Bookman Old Style" pitchFamily="18" charset="0"/>
              </a:rPr>
              <a:t>"recostarse", esperando su momento. Por lo tanto, no estaba en peligro físico inmediato. Aun así, necesitaba protegerse contra las falsedades.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Lo </a:t>
            </a:r>
            <a:r>
              <a:rPr lang="es-ES" dirty="0" smtClean="0">
                <a:latin typeface="Bookman Old Style" pitchFamily="18" charset="0"/>
              </a:rPr>
              <a:t>hizo con su oración</a:t>
            </a:r>
            <a:r>
              <a:rPr lang="es-ES" dirty="0" smtClean="0">
                <a:latin typeface="Bookman Old Style" pitchFamily="18" charset="0"/>
              </a:rPr>
              <a:t>.</a:t>
            </a:r>
          </a:p>
          <a:p>
            <a:r>
              <a:rPr lang="es-ES" dirty="0" smtClean="0">
                <a:latin typeface="Bookman Old Style" pitchFamily="18" charset="0"/>
              </a:rPr>
              <a:t>Al </a:t>
            </a:r>
            <a:r>
              <a:rPr lang="es-ES" dirty="0" smtClean="0">
                <a:latin typeface="Bookman Old Style" pitchFamily="18" charset="0"/>
              </a:rPr>
              <a:t>hacerlo, proporciona un modelo vital para nuestros tiempos. </a:t>
            </a:r>
            <a:endParaRPr lang="es-ES" dirty="0" smtClean="0">
              <a:latin typeface="Bookman Old Style" pitchFamily="18" charset="0"/>
            </a:endParaRPr>
          </a:p>
          <a:p>
            <a:r>
              <a:rPr lang="es-ES" dirty="0" smtClean="0">
                <a:latin typeface="Bookman Old Style" pitchFamily="18" charset="0"/>
              </a:rPr>
              <a:t>A </a:t>
            </a:r>
            <a:r>
              <a:rPr lang="es-ES" dirty="0" smtClean="0">
                <a:latin typeface="Bookman Old Style" pitchFamily="18" charset="0"/>
              </a:rPr>
              <a:t>pesar de los diversos "muros" que erigimos para protegernos a nosotros mismos y a nuestros seres queridos de la influencia del exterior: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las </a:t>
            </a:r>
            <a:r>
              <a:rPr lang="es-ES" dirty="0" smtClean="0">
                <a:latin typeface="Bookman Old Style" pitchFamily="18" charset="0"/>
              </a:rPr>
              <a:t>comunidades en las que participamos, las yeshivot que apoyamos, los controles parentales que colocamos en nuestras computadoras, en los teléfonos de nuestros hijos, los "espías '” la presencia y la influencia es constante.</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2800" dirty="0" smtClean="0">
                <a:latin typeface="Bookman Old Style" pitchFamily="18" charset="0"/>
              </a:rPr>
              <a:t>Debemos recurrir a la oración para protegerlos a ellos y a nosotros mismos de las mentiras y la suciedad que se arremolinan a nuestro alrededor todos los días</a:t>
            </a:r>
            <a:r>
              <a:rPr lang="es-ES" sz="2800" dirty="0" smtClean="0">
                <a:latin typeface="Bookman Old Style" pitchFamily="18" charset="0"/>
              </a:rPr>
              <a:t>.</a:t>
            </a:r>
          </a:p>
          <a:p>
            <a:r>
              <a:rPr lang="es-ES" sz="2800" dirty="0" smtClean="0">
                <a:latin typeface="Bookman Old Style" pitchFamily="18" charset="0"/>
              </a:rPr>
              <a:t>Al </a:t>
            </a:r>
            <a:r>
              <a:rPr lang="es-ES" sz="2800" dirty="0" smtClean="0">
                <a:latin typeface="Bookman Old Style" pitchFamily="18" charset="0"/>
              </a:rPr>
              <a:t>igual que </a:t>
            </a:r>
            <a:r>
              <a:rPr lang="es-ES" sz="2800" dirty="0" smtClean="0">
                <a:latin typeface="Bookman Old Style" pitchFamily="18" charset="0"/>
              </a:rPr>
              <a:t>Yehoshúa </a:t>
            </a:r>
            <a:r>
              <a:rPr lang="es-ES" sz="2800" dirty="0" smtClean="0">
                <a:latin typeface="Bookman Old Style" pitchFamily="18" charset="0"/>
              </a:rPr>
              <a:t>y Caleb, cada uno de nosotros enfrenta desafíos individual y colectivamente, desafíos a nuestra fe, nuestra </a:t>
            </a:r>
            <a:r>
              <a:rPr lang="es-ES" sz="2800" i="1" dirty="0" smtClean="0">
                <a:latin typeface="Bookman Old Style" pitchFamily="18" charset="0"/>
              </a:rPr>
              <a:t>hashkafáh –</a:t>
            </a:r>
            <a:r>
              <a:rPr lang="es-ES" sz="2800" dirty="0" smtClean="0">
                <a:latin typeface="Bookman Old Style" pitchFamily="18" charset="0"/>
              </a:rPr>
              <a:t>perspectiva, </a:t>
            </a:r>
            <a:r>
              <a:rPr lang="es-ES" sz="2800" dirty="0" smtClean="0">
                <a:latin typeface="Bookman Old Style" pitchFamily="18" charset="0"/>
              </a:rPr>
              <a:t>nuestro </a:t>
            </a:r>
            <a:r>
              <a:rPr lang="es-ES" sz="2800" i="1" dirty="0" smtClean="0">
                <a:latin typeface="Bookman Old Style" pitchFamily="18" charset="0"/>
              </a:rPr>
              <a:t>dérej</a:t>
            </a:r>
            <a:r>
              <a:rPr lang="es-ES" sz="2800" dirty="0" smtClean="0">
                <a:latin typeface="Bookman Old Style" pitchFamily="18" charset="0"/>
              </a:rPr>
              <a:t> -camino. </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Escuchamos</a:t>
            </a:r>
            <a:r>
              <a:rPr lang="es-ES" dirty="0" smtClean="0">
                <a:latin typeface="Bookman Old Style" pitchFamily="18" charset="0"/>
              </a:rPr>
              <a:t>, vemos, leemos, olemos estos desafíos todos los días. Son desafíos a nuestra práctica, nuestra observancia, nuestra fe y comunidad. Cada vez que usamos nuestros teléfonos o nuestras computadoras, ¡somos vulnerables a los “espías!” ¡Después de todo, no se llama "spyware" por nada!</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Nuestro conflicto es cuál es la mejor manera de hacer frente a estos desafíos. ¿Nos comportamos como </a:t>
            </a:r>
            <a:r>
              <a:rPr lang="es-ES" dirty="0" smtClean="0">
                <a:latin typeface="Bookman Old Style" pitchFamily="18" charset="0"/>
              </a:rPr>
              <a:t>Yehoshúa </a:t>
            </a:r>
            <a:r>
              <a:rPr lang="es-ES" dirty="0" smtClean="0">
                <a:latin typeface="Bookman Old Style" pitchFamily="18" charset="0"/>
              </a:rPr>
              <a:t>y nos enojamos directamente contra ellos o actuamos como Caleb y “montamos la ola”, esperando nuestro momento hasta que sea el momento adecuado para confrontarlos directamente</a:t>
            </a:r>
            <a:r>
              <a:rPr lang="es-ES"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La </a:t>
            </a:r>
            <a:r>
              <a:rPr lang="es-ES" dirty="0" smtClean="0">
                <a:latin typeface="Bookman Old Style" pitchFamily="18" charset="0"/>
              </a:rPr>
              <a:t>verdad es que la respuesta es que nadie sirve para todos</a:t>
            </a:r>
            <a:r>
              <a:rPr lang="es-ES" dirty="0" smtClean="0">
                <a:latin typeface="Bookman Old Style" pitchFamily="18" charset="0"/>
              </a:rPr>
              <a:t>.</a:t>
            </a:r>
          </a:p>
          <a:p>
            <a:r>
              <a:rPr lang="es-ES" dirty="0" smtClean="0">
                <a:latin typeface="Bookman Old Style" pitchFamily="18" charset="0"/>
              </a:rPr>
              <a:t>Rav Itzel Volozhiner, Rosh Yeshiva de la famosa Volozhin Yeshiva, brindaría orientación individual y </a:t>
            </a:r>
            <a:r>
              <a:rPr lang="es-ES" b="1" i="1" dirty="0" smtClean="0">
                <a:latin typeface="Bookman Old Style" pitchFamily="18" charset="0"/>
              </a:rPr>
              <a:t>hadrajá –</a:t>
            </a:r>
            <a:r>
              <a:rPr lang="es-ES" dirty="0" smtClean="0">
                <a:latin typeface="Bookman Old Style" pitchFamily="18" charset="0"/>
              </a:rPr>
              <a:t>formación, </a:t>
            </a:r>
            <a:r>
              <a:rPr lang="es-ES" dirty="0" smtClean="0">
                <a:latin typeface="Bookman Old Style" pitchFamily="18" charset="0"/>
              </a:rPr>
              <a:t>a cada estudiante que dejara la ieshivá por puestos </a:t>
            </a:r>
            <a:r>
              <a:rPr lang="es-ES" dirty="0" smtClean="0">
                <a:latin typeface="Bookman Old Style" pitchFamily="18" charset="0"/>
              </a:rPr>
              <a:t>rabínicos.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Un </a:t>
            </a:r>
            <a:r>
              <a:rPr lang="es-ES" dirty="0" smtClean="0">
                <a:latin typeface="Bookman Old Style" pitchFamily="18" charset="0"/>
              </a:rPr>
              <a:t>estudiante, Rav Mordechai Yaffe, se dirigía a una comunidad con elementos y niveles de observancia mixtos</a:t>
            </a:r>
            <a:r>
              <a:rPr lang="es-ES" dirty="0" smtClean="0">
                <a:latin typeface="Bookman Old Style" pitchFamily="18" charset="0"/>
              </a:rPr>
              <a:t>.</a:t>
            </a:r>
          </a:p>
          <a:p>
            <a:r>
              <a:rPr lang="es-ES" dirty="0" smtClean="0">
                <a:latin typeface="Bookman Old Style" pitchFamily="18" charset="0"/>
              </a:rPr>
              <a:t>La </a:t>
            </a:r>
            <a:r>
              <a:rPr lang="es-ES" dirty="0" smtClean="0">
                <a:latin typeface="Bookman Old Style" pitchFamily="18" charset="0"/>
              </a:rPr>
              <a:t>orientación que recibió es relevante para nuestra propia comunidad judía contemporánea, desafiada y desafiante.</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Rav Itzel le aconsejó: Recuerda la plaga de </a:t>
            </a:r>
            <a:r>
              <a:rPr lang="es-ES" b="1" i="1" dirty="0" smtClean="0">
                <a:latin typeface="Bookman Old Style" pitchFamily="18" charset="0"/>
              </a:rPr>
              <a:t>Tzefardea</a:t>
            </a:r>
            <a:r>
              <a:rPr lang="es-ES" dirty="0" smtClean="0">
                <a:latin typeface="Bookman Old Style" pitchFamily="18" charset="0"/>
              </a:rPr>
              <a:t> </a:t>
            </a:r>
            <a:r>
              <a:rPr lang="es-ES" dirty="0" smtClean="0">
                <a:latin typeface="Bookman Old Style" pitchFamily="18" charset="0"/>
              </a:rPr>
              <a:t>(ranas) en Egipto</a:t>
            </a:r>
            <a:r>
              <a:rPr lang="es-ES" dirty="0" smtClean="0">
                <a:latin typeface="Bookman Old Style" pitchFamily="18" charset="0"/>
              </a:rPr>
              <a:t>.</a:t>
            </a:r>
          </a:p>
          <a:p>
            <a:r>
              <a:rPr lang="es-ES" dirty="0" smtClean="0">
                <a:latin typeface="Bookman Old Style" pitchFamily="18" charset="0"/>
              </a:rPr>
              <a:t>Chazal </a:t>
            </a:r>
            <a:r>
              <a:rPr lang="es-ES" dirty="0" smtClean="0">
                <a:latin typeface="Bookman Old Style" pitchFamily="18" charset="0"/>
              </a:rPr>
              <a:t>nos dice que la plaga comenzó con una rana grande que salió del Nilo, “…y la rana ascendió” (Shemot 8:2).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Rashí, </a:t>
            </a:r>
            <a:r>
              <a:rPr lang="es-ES" dirty="0" smtClean="0">
                <a:latin typeface="Bookman Old Style" pitchFamily="18" charset="0"/>
              </a:rPr>
              <a:t>citando el Midrash, nos dice que salió una rana, y luego los egipcios la golpearon una y otra vez, hasta que se dividió en enjambres de ranas, inundando toda la tierra</a:t>
            </a:r>
            <a:r>
              <a:rPr lang="es-ES" dirty="0" smtClean="0">
                <a:latin typeface="Bookman Old Style" pitchFamily="18" charset="0"/>
              </a:rPr>
              <a:t>.</a:t>
            </a:r>
          </a:p>
          <a:p>
            <a:r>
              <a:rPr lang="es-ES" dirty="0" smtClean="0">
                <a:latin typeface="Bookman Old Style" pitchFamily="18" charset="0"/>
              </a:rPr>
              <a:t>¿</a:t>
            </a:r>
            <a:r>
              <a:rPr lang="es-ES" dirty="0" smtClean="0">
                <a:latin typeface="Bookman Old Style" pitchFamily="18" charset="0"/>
              </a:rPr>
              <a:t>Qué hubiera pasado, pregunta, si los egipcios no </a:t>
            </a:r>
            <a:r>
              <a:rPr lang="es-ES" dirty="0" smtClean="0">
                <a:latin typeface="Bookman Old Style" pitchFamily="18" charset="0"/>
              </a:rPr>
              <a:t>la </a:t>
            </a:r>
            <a:r>
              <a:rPr lang="es-ES" dirty="0" smtClean="0">
                <a:latin typeface="Bookman Old Style" pitchFamily="18" charset="0"/>
              </a:rPr>
              <a:t>hubieran golpeado?</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Nada</a:t>
            </a:r>
            <a:r>
              <a:rPr lang="es-ES" dirty="0" smtClean="0">
                <a:latin typeface="Bookman Old Style" pitchFamily="18" charset="0"/>
              </a:rPr>
              <a:t>.</a:t>
            </a:r>
          </a:p>
          <a:p>
            <a:r>
              <a:rPr lang="es-ES" dirty="0" smtClean="0">
                <a:latin typeface="Bookman Old Style" pitchFamily="18" charset="0"/>
              </a:rPr>
              <a:t>Si </a:t>
            </a:r>
            <a:r>
              <a:rPr lang="es-ES" dirty="0" smtClean="0">
                <a:latin typeface="Bookman Old Style" pitchFamily="18" charset="0"/>
              </a:rPr>
              <a:t>no hubieran atacado, esa única rana habría seguido siendo una rana pobre y solitaria. </a:t>
            </a:r>
            <a:endParaRPr lang="es-ES" dirty="0" smtClean="0">
              <a:latin typeface="Bookman Old Style" pitchFamily="18" charset="0"/>
            </a:endParaRPr>
          </a:p>
          <a:p>
            <a:r>
              <a:rPr lang="es-ES" dirty="0" smtClean="0">
                <a:latin typeface="Bookman Old Style" pitchFamily="18" charset="0"/>
              </a:rPr>
              <a:t>Pero </a:t>
            </a:r>
            <a:r>
              <a:rPr lang="es-ES" dirty="0" smtClean="0">
                <a:latin typeface="Bookman Old Style" pitchFamily="18" charset="0"/>
              </a:rPr>
              <a:t>debido a que </a:t>
            </a:r>
            <a:r>
              <a:rPr lang="es-ES" dirty="0" smtClean="0">
                <a:latin typeface="Bookman Old Style" pitchFamily="18" charset="0"/>
              </a:rPr>
              <a:t>la </a:t>
            </a:r>
            <a:r>
              <a:rPr lang="es-ES" dirty="0" smtClean="0">
                <a:latin typeface="Bookman Old Style" pitchFamily="18" charset="0"/>
              </a:rPr>
              <a:t>golpearon, se multiplicó una y otra vez hasta que estuvo fuera de control</a:t>
            </a:r>
            <a:r>
              <a:rPr lang="es-ES"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Hacer </a:t>
            </a:r>
            <a:r>
              <a:rPr lang="es-ES" dirty="0" smtClean="0">
                <a:latin typeface="Bookman Old Style" pitchFamily="18" charset="0"/>
              </a:rPr>
              <a:t>referencia a esta plaga proporcionó el consejo que el sabio </a:t>
            </a:r>
            <a:r>
              <a:rPr lang="es-ES" dirty="0" smtClean="0">
                <a:latin typeface="Bookman Old Style" pitchFamily="18" charset="0"/>
              </a:rPr>
              <a:t>Gaón </a:t>
            </a:r>
            <a:r>
              <a:rPr lang="es-ES" dirty="0" smtClean="0">
                <a:latin typeface="Bookman Old Style" pitchFamily="18" charset="0"/>
              </a:rPr>
              <a:t>Rav Itzel Volozhiner le dio a su alumno: superar los desafíos no siempre se logra mejor mediante el debate y el ataque públicos. </a:t>
            </a:r>
            <a:endParaRPr lang="es-ES" dirty="0" smtClean="0">
              <a:latin typeface="Bookman Old Style" pitchFamily="18" charset="0"/>
            </a:endParaRPr>
          </a:p>
          <a:p>
            <a:r>
              <a:rPr lang="es-ES" dirty="0" smtClean="0">
                <a:latin typeface="Bookman Old Style" pitchFamily="18" charset="0"/>
              </a:rPr>
              <a:t>A </a:t>
            </a:r>
            <a:r>
              <a:rPr lang="es-ES" dirty="0" smtClean="0">
                <a:latin typeface="Bookman Old Style" pitchFamily="18" charset="0"/>
              </a:rPr>
              <a:t>veces, tal enfoque solo crea más "ranas".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Al </a:t>
            </a:r>
            <a:r>
              <a:rPr lang="es-ES" dirty="0" smtClean="0">
                <a:latin typeface="Bookman Old Style" pitchFamily="18" charset="0"/>
              </a:rPr>
              <a:t>atacar, un desafío débil puede transformarse en uno implacable e insidioso. </a:t>
            </a:r>
            <a:endParaRPr lang="es-ES" dirty="0" smtClean="0">
              <a:latin typeface="Bookman Old Style" pitchFamily="18" charset="0"/>
            </a:endParaRPr>
          </a:p>
          <a:p>
            <a:r>
              <a:rPr lang="es-ES" dirty="0" smtClean="0">
                <a:latin typeface="Bookman Old Style" pitchFamily="18" charset="0"/>
              </a:rPr>
              <a:t>Después </a:t>
            </a:r>
            <a:r>
              <a:rPr lang="es-ES" dirty="0" smtClean="0">
                <a:latin typeface="Bookman Old Style" pitchFamily="18" charset="0"/>
              </a:rPr>
              <a:t>de todo, no es el </a:t>
            </a:r>
            <a:r>
              <a:rPr lang="es-ES" dirty="0" err="1" smtClean="0">
                <a:latin typeface="Bookman Old Style" pitchFamily="18" charset="0"/>
              </a:rPr>
              <a:t>tuit</a:t>
            </a:r>
            <a:r>
              <a:rPr lang="es-ES" dirty="0" smtClean="0">
                <a:latin typeface="Bookman Old Style" pitchFamily="18" charset="0"/>
              </a:rPr>
              <a:t> tonto, infantil o malvado el que daña. Son los </a:t>
            </a:r>
            <a:r>
              <a:rPr lang="es-ES" dirty="0" err="1" smtClean="0">
                <a:latin typeface="Bookman Old Style" pitchFamily="18" charset="0"/>
              </a:rPr>
              <a:t>retweets</a:t>
            </a:r>
            <a:r>
              <a:rPr lang="es-ES" dirty="0" smtClean="0">
                <a:latin typeface="Bookman Old Style" pitchFamily="18" charset="0"/>
              </a:rPr>
              <a:t>, los "me gusta" interminables, la metástasis viral en las redes sociales lo que causa más dolor.</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3000" dirty="0" smtClean="0">
                <a:latin typeface="Bookman Old Style" pitchFamily="18" charset="0"/>
              </a:rPr>
              <a:t>Vivimos en una era absurda en la que las personas pueden ser, y a menudo lo son, famosas por ser famosas. </a:t>
            </a:r>
            <a:endParaRPr lang="es-ES" sz="3000" dirty="0" smtClean="0">
              <a:latin typeface="Bookman Old Style" pitchFamily="18" charset="0"/>
            </a:endParaRPr>
          </a:p>
          <a:p>
            <a:r>
              <a:rPr lang="es-ES" sz="3000" dirty="0" smtClean="0">
                <a:latin typeface="Bookman Old Style" pitchFamily="18" charset="0"/>
              </a:rPr>
              <a:t>Imagínese </a:t>
            </a:r>
            <a:r>
              <a:rPr lang="es-ES" sz="3000" dirty="0" smtClean="0">
                <a:latin typeface="Bookman Old Style" pitchFamily="18" charset="0"/>
              </a:rPr>
              <a:t>lo que les sucedería a estos individuos si no se les prestara atención; su fama se disiparía como una niebla. Serían simplemente personas, ni más ni menos que cualquier otra persona</a:t>
            </a:r>
            <a:r>
              <a:rPr lang="es-ES" sz="30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sz="3000" dirty="0" smtClean="0">
                <a:latin typeface="Bookman Old Style" pitchFamily="18" charset="0"/>
              </a:rPr>
              <a:t>Entonces</a:t>
            </a:r>
            <a:r>
              <a:rPr lang="es-ES" sz="3000" dirty="0" smtClean="0">
                <a:latin typeface="Bookman Old Style" pitchFamily="18" charset="0"/>
              </a:rPr>
              <a:t>, la sabiduría es que a veces es mejor simplemente dejar que el desafío se agote</a:t>
            </a:r>
            <a:r>
              <a:rPr lang="es-ES" sz="3000" dirty="0" smtClean="0">
                <a:latin typeface="Bookman Old Style" pitchFamily="18" charset="0"/>
              </a:rPr>
              <a:t>.</a:t>
            </a:r>
          </a:p>
          <a:p>
            <a:r>
              <a:rPr lang="es-ES" sz="3000" dirty="0" smtClean="0">
                <a:latin typeface="Bookman Old Style" pitchFamily="18" charset="0"/>
              </a:rPr>
              <a:t>Si un desafío requiere confrontación, es muy sabio esperar el momento exacto y correcto. </a:t>
            </a:r>
            <a:endParaRPr lang="es-ES" sz="30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David no habría derribado a Goliat si hubiera arrojado su piedra demasiado pronto! </a:t>
            </a:r>
            <a:endParaRPr lang="es-E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Sí</a:t>
            </a:r>
            <a:r>
              <a:rPr lang="es-ES" dirty="0" smtClean="0">
                <a:latin typeface="Bookman Old Style" pitchFamily="18" charset="0"/>
              </a:rPr>
              <a:t>, hay ocasiones en las que debe producirse una respuesta inmediata y contundente. </a:t>
            </a:r>
            <a:endParaRPr lang="es-ES" dirty="0" smtClean="0">
              <a:latin typeface="Bookman Old Style" pitchFamily="18" charset="0"/>
            </a:endParaRPr>
          </a:p>
          <a:p>
            <a:r>
              <a:rPr lang="es-ES" dirty="0" smtClean="0">
                <a:latin typeface="Bookman Old Style" pitchFamily="18" charset="0"/>
              </a:rPr>
              <a:t>Esta </a:t>
            </a:r>
            <a:r>
              <a:rPr lang="es-ES" dirty="0" smtClean="0">
                <a:latin typeface="Bookman Old Style" pitchFamily="18" charset="0"/>
              </a:rPr>
              <a:t>es la eterna lección de Pinjas, cuya pasión fue bendecida por Dios mismo. Aún así, recordemos que en la respuesta de Dios, Él le dio a Pinjas un pacto de paz.</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buNone/>
            </a:pPr>
            <a:r>
              <a:rPr lang="es-ES" sz="1400" b="1" dirty="0" smtClean="0">
                <a:solidFill>
                  <a:schemeClr val="tx1"/>
                </a:solidFill>
                <a:latin typeface="Bookman Old Style" pitchFamily="18" charset="0"/>
              </a:rPr>
              <a:t>NO ALIMENTE FUEGOS FALSOS</a:t>
            </a:r>
            <a:endParaRPr lang="es-ES" sz="1400" b="1" dirty="0" smtClean="0">
              <a:solidFill>
                <a:schemeClr val="tx1"/>
              </a:solidFill>
              <a:latin typeface="Bookman Old Style" pitchFamily="18" charset="0"/>
            </a:endParaRPr>
          </a:p>
          <a:p>
            <a:r>
              <a:rPr lang="es-ES" dirty="0" smtClean="0">
                <a:latin typeface="Bookman Old Style" pitchFamily="18" charset="0"/>
              </a:rPr>
              <a:t>Pasión y paz</a:t>
            </a:r>
            <a:r>
              <a:rPr lang="es-ES" dirty="0" smtClean="0">
                <a:latin typeface="Bookman Old Style" pitchFamily="18" charset="0"/>
              </a:rPr>
              <a:t>.</a:t>
            </a:r>
          </a:p>
          <a:p>
            <a:r>
              <a:rPr lang="es-ES" dirty="0" smtClean="0">
                <a:latin typeface="Bookman Old Style" pitchFamily="18" charset="0"/>
              </a:rPr>
              <a:t>Si </a:t>
            </a:r>
            <a:r>
              <a:rPr lang="es-ES" dirty="0" smtClean="0">
                <a:latin typeface="Bookman Old Style" pitchFamily="18" charset="0"/>
              </a:rPr>
              <a:t>tan solo fuéramos lo suficientemente sabios para saber cuándo y cómo usar estos dones únicos, cuándo nuestra pasión y rectitud necesitan que se les dé voz, y cuándo somos más sabios para observar y esperar.</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2800" b="1" dirty="0" smtClean="0">
                <a:solidFill>
                  <a:srgbClr val="FF0000"/>
                </a:solidFill>
                <a:latin typeface="Bookman Old Style" pitchFamily="18" charset="0"/>
              </a:rPr>
              <a:t>El pecado de los espías ¿Qué hicieron mal exactamente los espías?</a:t>
            </a:r>
          </a:p>
          <a:p>
            <a:r>
              <a:rPr lang="es-ES" sz="2800" dirty="0" smtClean="0">
                <a:latin typeface="Bookman Old Style" pitchFamily="18" charset="0"/>
              </a:rPr>
              <a:t>Basado en comentarios del R. Cantor </a:t>
            </a:r>
            <a:r>
              <a:rPr lang="es-ES" sz="2800" dirty="0" err="1" smtClean="0">
                <a:latin typeface="Bookman Old Style" pitchFamily="18" charset="0"/>
              </a:rPr>
              <a:t>Jose</a:t>
            </a:r>
            <a:r>
              <a:rPr lang="es-ES" sz="2800" dirty="0" smtClean="0">
                <a:latin typeface="Bookman Old Style" pitchFamily="18" charset="0"/>
              </a:rPr>
              <a:t> </a:t>
            </a:r>
            <a:r>
              <a:rPr lang="es-ES" sz="2800" dirty="0" err="1" smtClean="0">
                <a:latin typeface="Bookman Old Style" pitchFamily="18" charset="0"/>
              </a:rPr>
              <a:t>Wolff</a:t>
            </a:r>
            <a:endParaRPr lang="es-ES" sz="2800" dirty="0" smtClean="0">
              <a:latin typeface="Bookman Old Style" pitchFamily="18" charset="0"/>
            </a:endParaRPr>
          </a:p>
          <a:p>
            <a:r>
              <a:rPr lang="es-ES" sz="2000" dirty="0" smtClean="0">
                <a:latin typeface="Bookman Old Style" pitchFamily="18" charset="0"/>
              </a:rPr>
              <a:t>Comentario sobre Parashat </a:t>
            </a:r>
            <a:r>
              <a:rPr lang="es-ES" sz="2000" dirty="0" err="1" smtClean="0">
                <a:latin typeface="Bookman Old Style" pitchFamily="18" charset="0"/>
              </a:rPr>
              <a:t>Sh'laj</a:t>
            </a:r>
            <a:r>
              <a:rPr lang="es-ES" sz="2000" dirty="0" smtClean="0">
                <a:latin typeface="Bookman Old Style" pitchFamily="18" charset="0"/>
              </a:rPr>
              <a:t>, Números 13: 1 - 15:41</a:t>
            </a:r>
          </a:p>
          <a:p>
            <a:r>
              <a:rPr lang="es-ES" sz="2800" dirty="0" smtClean="0">
                <a:latin typeface="Bookman Old Style" pitchFamily="18" charset="0"/>
              </a:rPr>
              <a:t>Cuando Moisés envía a los exploradores a inspeccionar la tierra de Canaán, les da una lista de cosas muy específicas para investigar. </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000" dirty="0" smtClean="0">
                <a:latin typeface="Bookman Old Style" pitchFamily="18" charset="0"/>
              </a:rPr>
              <a:t>Él les acusa: “Vayan al Néguev y luego a la región montañosa, y vean qué tipo de país es. ¿Son las personas que la habitan fuertes o débiles, pocas o muchas? ¿El país en el que viven es bueno o malo? ¿Las ciudades en las que viven están abiertas o fortificadas? ¿El suelo es rico o pobre? ¿Está arbolado o no? " </a:t>
            </a:r>
            <a:r>
              <a:rPr lang="es-ES" sz="2000" b="1" dirty="0" smtClean="0">
                <a:latin typeface="Bookman Old Style" pitchFamily="18" charset="0"/>
              </a:rPr>
              <a:t>(13: 17-20).</a:t>
            </a:r>
            <a:endParaRPr lang="es-ES" sz="30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Doce emisarios salen y regresan después de cuarenta días, informando sobre lo que vieron en esta nueva tierra exótica. </a:t>
            </a:r>
          </a:p>
          <a:p>
            <a:r>
              <a:rPr lang="es-ES" dirty="0" smtClean="0">
                <a:latin typeface="Bookman Old Style" pitchFamily="18" charset="0"/>
              </a:rPr>
              <a:t>Todos menos dos de los exploradores son castigados más tarde; víctimas de una plaga, mueren en el desierto.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Cual es su pecado? Según nuestra tradición, pecan al no confiar en la visión de Dios y al no tener fe: "¿Hasta cuándo me despreciará este pueblo, y hasta cuándo no tendrán fe en mí a pesar de todas las señales que he realizado en medio de ellos?" </a:t>
            </a:r>
            <a:r>
              <a:rPr lang="es-ES" sz="2000" b="1" dirty="0" smtClean="0">
                <a:latin typeface="Bookman Old Style" pitchFamily="18" charset="0"/>
              </a:rPr>
              <a:t>(14:11). </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Además, pecan porque “hicieron que toda la comunidad murmurara contra él [Moisés] difundiendo calumnias sobre la tierra” </a:t>
            </a:r>
            <a:r>
              <a:rPr lang="es-ES" sz="2000" b="1" dirty="0" smtClean="0">
                <a:latin typeface="Bookman Old Style" pitchFamily="18" charset="0"/>
              </a:rPr>
              <a:t>(14:36).</a:t>
            </a:r>
            <a:endParaRPr lang="es-ES" b="1" dirty="0" smtClean="0">
              <a:latin typeface="Bookman Old Style" pitchFamily="18" charset="0"/>
            </a:endParaRPr>
          </a:p>
          <a:p>
            <a:r>
              <a:rPr lang="es-ES" b="1" i="1" dirty="0" smtClean="0">
                <a:latin typeface="Bookman Old Style" pitchFamily="18" charset="0"/>
              </a:rPr>
              <a:t>La naturaleza de su pecado</a:t>
            </a:r>
          </a:p>
          <a:p>
            <a:r>
              <a:rPr lang="es-ES" dirty="0" smtClean="0">
                <a:latin typeface="Bookman Old Style" pitchFamily="18" charset="0"/>
              </a:rPr>
              <a:t>No solo cuestiono la naturaleza de su pecado, sino también el enfoque de Moisés hacia su misión. </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Las instrucciones de Moisés dividen el mundo en categorías que ignoran los matices dentro de una realidad compleja. </a:t>
            </a:r>
          </a:p>
          <a:p>
            <a:r>
              <a:rPr lang="es-ES" dirty="0" smtClean="0">
                <a:latin typeface="Bookman Old Style" pitchFamily="18" charset="0"/>
              </a:rPr>
              <a:t>En lugar de hacer preguntas tan específicas, ¿qué pasaría si les hubiera dicho: “Cuando regreses, cuéntanos lo que ves. </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¿Cómo viviste este nuevo lugar? ¿Cómo era la tierra? ¿Cómo estuvo la gente? </a:t>
            </a:r>
          </a:p>
          <a:p>
            <a:r>
              <a:rPr lang="es-ES" dirty="0" smtClean="0">
                <a:latin typeface="Bookman Old Style" pitchFamily="18" charset="0"/>
              </a:rPr>
              <a:t>Quizás este tipo de preguntas abiertas hubieran llevado a los exploradores a traer un informe diferente.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Al menos, este tipo de instrucciones podrían haberles dado más espacio para desarrollar sus propias historias de una manera menos dualista; los exploradores podrían haberse inspirado para traer una descripción diferente de lo que vieron.</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¿O es simplemente una cuestión de perspectiva? </a:t>
            </a:r>
          </a:p>
          <a:p>
            <a:r>
              <a:rPr lang="es-ES" dirty="0" smtClean="0">
                <a:latin typeface="Bookman Old Style" pitchFamily="18" charset="0"/>
              </a:rPr>
              <a:t>Después de todo, los 12 emisarios observan y experimentan las mismas cosas y, sin embargo, dos de ellos regresan con un relato que es completamente diferente al de los otros diez.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2900" dirty="0" smtClean="0">
                <a:latin typeface="Bookman Old Style" pitchFamily="18" charset="0"/>
              </a:rPr>
              <a:t>¿Qué es lo que les permite a Josué y Caleb ver la Tierra Prometida con otros ojos?</a:t>
            </a:r>
          </a:p>
          <a:p>
            <a:r>
              <a:rPr lang="es-ES" sz="2900" dirty="0" smtClean="0">
                <a:latin typeface="Bookman Old Style" pitchFamily="18" charset="0"/>
              </a:rPr>
              <a:t>En su libro The </a:t>
            </a:r>
            <a:r>
              <a:rPr lang="es-ES" sz="2900" dirty="0" err="1" smtClean="0">
                <a:latin typeface="Bookman Old Style" pitchFamily="18" charset="0"/>
              </a:rPr>
              <a:t>Courage</a:t>
            </a:r>
            <a:r>
              <a:rPr lang="es-ES" sz="2900" dirty="0" smtClean="0">
                <a:latin typeface="Bookman Old Style" pitchFamily="18" charset="0"/>
              </a:rPr>
              <a:t> </a:t>
            </a:r>
            <a:r>
              <a:rPr lang="es-ES" sz="2900" dirty="0" err="1" smtClean="0">
                <a:latin typeface="Bookman Old Style" pitchFamily="18" charset="0"/>
              </a:rPr>
              <a:t>to</a:t>
            </a:r>
            <a:r>
              <a:rPr lang="es-ES" sz="2900" dirty="0" smtClean="0">
                <a:latin typeface="Bookman Old Style" pitchFamily="18" charset="0"/>
              </a:rPr>
              <a:t> </a:t>
            </a:r>
            <a:r>
              <a:rPr lang="es-ES" sz="2900" dirty="0" err="1" smtClean="0">
                <a:latin typeface="Bookman Old Style" pitchFamily="18" charset="0"/>
              </a:rPr>
              <a:t>Create</a:t>
            </a:r>
            <a:r>
              <a:rPr lang="es-ES" sz="2900" dirty="0" smtClean="0">
                <a:latin typeface="Bookman Old Style" pitchFamily="18" charset="0"/>
              </a:rPr>
              <a:t> (1975), Rollo </a:t>
            </a:r>
            <a:r>
              <a:rPr lang="es-ES" sz="2900" dirty="0" err="1" smtClean="0">
                <a:latin typeface="Bookman Old Style" pitchFamily="18" charset="0"/>
              </a:rPr>
              <a:t>May</a:t>
            </a:r>
            <a:r>
              <a:rPr lang="es-ES" sz="2900" dirty="0" smtClean="0">
                <a:latin typeface="Bookman Old Style" pitchFamily="18" charset="0"/>
              </a:rPr>
              <a:t> escribe: “Estamos llamados a hacer algo nuevo, enfrentarnos a una tierra de nadie, adentrarnos en un bosque donde no hay caminos trillados y desde donde nadie ha vuelto para guiarnos. </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Esto es lo que los existencialistas llaman la ansiedad de la nada ... </a:t>
            </a:r>
          </a:p>
          <a:p>
            <a:r>
              <a:rPr lang="es-ES" dirty="0" smtClean="0">
                <a:latin typeface="Bookman Old Style" pitchFamily="18" charset="0"/>
              </a:rPr>
              <a:t>Vivir en el futuro significa saltar a lo desconocido, y esto requiere un grado de valentía para el que no hay un precedente inmediato y que pocas personas se dan cuenta”. </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Afirma que “si no expresas tus propias ideas originales, si no escuchas a tu propio ser, te habrás traicionado. </a:t>
            </a:r>
          </a:p>
          <a:p>
            <a:r>
              <a:rPr lang="es-ES" dirty="0" smtClean="0">
                <a:latin typeface="Bookman Old Style" pitchFamily="18" charset="0"/>
              </a:rPr>
              <a:t>También habrás traicionado a nuestra comunidad al no hacer tu contribución al conjunto”.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Los 10 emisarios comienzan su informe con una declaración positiva sobre la tierra rebosante de leche y miel; luego cambian a la descripción de colores negativos de las ciudades fortificadas y la gente poderosa </a:t>
            </a:r>
            <a:r>
              <a:rPr lang="es-ES" sz="2000" b="1" dirty="0" smtClean="0">
                <a:latin typeface="Bookman Old Style" pitchFamily="18" charset="0"/>
              </a:rPr>
              <a:t>(Números 13: 27-29). </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2900" dirty="0" smtClean="0">
                <a:latin typeface="Bookman Old Style" pitchFamily="18" charset="0"/>
              </a:rPr>
              <a:t>Los rabinos describen esto como la forma en que hablan los calumniadores: "Empiezan con halagos y terminan con maldad". </a:t>
            </a:r>
            <a:r>
              <a:rPr lang="es-ES" sz="2000" b="1" dirty="0" smtClean="0">
                <a:latin typeface="Bookman Old Style" pitchFamily="18" charset="0"/>
              </a:rPr>
              <a:t>(BT </a:t>
            </a:r>
            <a:r>
              <a:rPr lang="es-ES" sz="2000" b="1" dirty="0" err="1" smtClean="0">
                <a:latin typeface="Bookman Old Style" pitchFamily="18" charset="0"/>
              </a:rPr>
              <a:t>Sotah</a:t>
            </a:r>
            <a:r>
              <a:rPr lang="es-ES" sz="2000" b="1" dirty="0" smtClean="0">
                <a:latin typeface="Bookman Old Style" pitchFamily="18" charset="0"/>
              </a:rPr>
              <a:t> 35a)</a:t>
            </a:r>
            <a:r>
              <a:rPr lang="es-ES" dirty="0" smtClean="0">
                <a:latin typeface="Bookman Old Style" pitchFamily="18" charset="0"/>
              </a:rPr>
              <a:t> </a:t>
            </a:r>
          </a:p>
          <a:p>
            <a:r>
              <a:rPr lang="es-ES" sz="2900" dirty="0" smtClean="0">
                <a:latin typeface="Bookman Old Style" pitchFamily="18" charset="0"/>
              </a:rPr>
              <a:t>O, en términos más modernos: el pesimista observa una situación, generaliza sobre los aspectos negativos y los interpreta como un rasgo permanente y constante. </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000" dirty="0" smtClean="0">
                <a:latin typeface="Bookman Old Style" pitchFamily="18" charset="0"/>
              </a:rPr>
              <a:t>Por el contrario, el optimista observa la misma situación y ve los aspectos negativos, pero los particulariza y los interpreta como un obstáculo temporal que se puede superar.</a:t>
            </a:r>
          </a:p>
          <a:p>
            <a:r>
              <a:rPr lang="es-ES" sz="3000" dirty="0" smtClean="0">
                <a:latin typeface="Bookman Old Style" pitchFamily="18" charset="0"/>
              </a:rPr>
              <a:t>Este es entonces el pecado de los scouts: su falta de contribución a su comunidad debido a su actitud negativa y perspectiva estrecha.</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Aparentemente, les falta el coraje para saltar a lo desconocido y enfrentarse a la "tierra de nadie", donde los diez ven el fracaso y la derrota potenciales, Yehoshúa y Caleb ven el éxito y la posibilidad potenciales. Tuvieron el coraje de saltar a lo desconocido y vislumbrar una nueva realidad.</a:t>
            </a:r>
            <a:endParaRPr lang="en-US" sz="31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Si bien reconocen los desafíos que tienen por delante, pueden "escuchar su propio ser" y confiar en la capacidad de la gente para superar esos desafíos con la ayuda y protección prometidas por Dios: La tierra que atravesamos y exploramos es una tierra sumamente buena. </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000" dirty="0" smtClean="0">
                <a:latin typeface="Bookman Old Style" pitchFamily="18" charset="0"/>
              </a:rPr>
              <a:t>si el Eterno se complace en nosotros, nos llevará a esta tierra y nos la dará; es tierra que mana leche y miel. Pero tan sólo no os rebeléis contra el Eterno ni temáis al pueblo de la tierra, porque no son mas que pan para nosotros; su amparo se ha retirado de ellos, mientras que el Eterno está con nosotros. No los temáis. </a:t>
            </a:r>
            <a:r>
              <a:rPr lang="es-ES" sz="2000" b="1" dirty="0" smtClean="0">
                <a:latin typeface="Bookman Old Style" pitchFamily="18" charset="0"/>
              </a:rPr>
              <a:t>(Números 14: 7-9)</a:t>
            </a:r>
            <a:endParaRPr lang="en-U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Como escribió Harvey </a:t>
            </a:r>
            <a:r>
              <a:rPr lang="es-ES" sz="3100" dirty="0" err="1" smtClean="0">
                <a:latin typeface="Bookman Old Style" pitchFamily="18" charset="0"/>
              </a:rPr>
              <a:t>Fields</a:t>
            </a:r>
            <a:r>
              <a:rPr lang="es-ES" sz="3100" dirty="0" smtClean="0">
                <a:latin typeface="Bookman Old Style" pitchFamily="18" charset="0"/>
              </a:rPr>
              <a:t>, nosotros también podemos "conquistar las" Tierras Prometidas“ cuando tenemos en cuenta nuestros talentos y creemos en nuestros poderes creativos. </a:t>
            </a:r>
          </a:p>
          <a:p>
            <a:r>
              <a:rPr lang="es-ES" sz="3100" dirty="0" smtClean="0">
                <a:latin typeface="Bookman Old Style" pitchFamily="18" charset="0"/>
              </a:rPr>
              <a:t>El pecado de los espías surge de su falta de amor propio y respeto por sí mismos ... </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Solo Josué y Caleb, que se niegan a verse a sí mismos como 'saltamontes', son dignos de entrar en la Tierra Prometida” </a:t>
            </a:r>
            <a:r>
              <a:rPr lang="es-ES" sz="2000" dirty="0" smtClean="0">
                <a:latin typeface="Bookman Old Style" pitchFamily="18" charset="0"/>
              </a:rPr>
              <a:t>(A Torah </a:t>
            </a:r>
            <a:r>
              <a:rPr lang="es-ES" sz="2000" dirty="0" err="1" smtClean="0">
                <a:latin typeface="Bookman Old Style" pitchFamily="18" charset="0"/>
              </a:rPr>
              <a:t>Commentary</a:t>
            </a:r>
            <a:r>
              <a:rPr lang="es-ES" sz="2000" dirty="0" smtClean="0">
                <a:latin typeface="Bookman Old Style" pitchFamily="18" charset="0"/>
              </a:rPr>
              <a:t> for </a:t>
            </a:r>
            <a:r>
              <a:rPr lang="es-ES" sz="2000" dirty="0" err="1" smtClean="0">
                <a:latin typeface="Bookman Old Style" pitchFamily="18" charset="0"/>
              </a:rPr>
              <a:t>Our</a:t>
            </a:r>
            <a:r>
              <a:rPr lang="es-ES" sz="2000" dirty="0" smtClean="0">
                <a:latin typeface="Bookman Old Style" pitchFamily="18" charset="0"/>
              </a:rPr>
              <a:t> Times, 1993 , pág.42).</a:t>
            </a:r>
          </a:p>
          <a:p>
            <a:r>
              <a:rPr lang="es-ES" sz="3600" b="1" i="1" dirty="0" smtClean="0">
                <a:latin typeface="Bookman Old Style" pitchFamily="18" charset="0"/>
              </a:rPr>
              <a:t>El desafío de </a:t>
            </a:r>
            <a:r>
              <a:rPr lang="es-ES" sz="3600" b="1" i="1" dirty="0" err="1" smtClean="0">
                <a:latin typeface="Bookman Old Style" pitchFamily="18" charset="0"/>
              </a:rPr>
              <a:t>Sh'lach</a:t>
            </a:r>
            <a:endParaRPr lang="es-ES" sz="3600" b="1" i="1" dirty="0" smtClean="0">
              <a:latin typeface="Bookman Old Style" pitchFamily="18" charset="0"/>
            </a:endParaRPr>
          </a:p>
          <a:p>
            <a:r>
              <a:rPr lang="es-ES" sz="3600" dirty="0" smtClean="0">
                <a:latin typeface="Bookman Old Style" pitchFamily="18" charset="0"/>
              </a:rPr>
              <a:t>Estos, para mí, son los desafíos de Parashat </a:t>
            </a:r>
            <a:r>
              <a:rPr lang="es-ES" sz="3600" dirty="0" err="1" smtClean="0">
                <a:latin typeface="Bookman Old Style" pitchFamily="18" charset="0"/>
              </a:rPr>
              <a:t>Sh’lach</a:t>
            </a:r>
            <a:r>
              <a:rPr lang="es-ES" sz="3600" dirty="0" smtClean="0">
                <a:latin typeface="Bookman Old Style" pitchFamily="18" charset="0"/>
              </a:rPr>
              <a:t>. </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En primer lugar, el desafío de percibir el mundo en toda su complejidad matizada, y no reducirlo a categorías simplistas de lo uno o lo otro, en blanco y negro. </a:t>
            </a:r>
          </a:p>
          <a:p>
            <a:r>
              <a:rPr lang="es-ES" sz="3100" dirty="0" smtClean="0">
                <a:latin typeface="Bookman Old Style" pitchFamily="18" charset="0"/>
              </a:rPr>
              <a:t>En segundo lugar, y más central en la porción, el desafío de amarnos realmente a nosotros mismos y confiar en nuestros instintos, </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el desafío de no convertirnos en nada menos de lo que realmente somos (ya que esto disminuiría a Aquel a cuya imagen fuimos creados), y el desafío de vivir con la “ansiedad de la nada” para crear una nueva realidad.</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sz="3100" dirty="0" smtClean="0">
                <a:latin typeface="Bookman Old Style" pitchFamily="18" charset="0"/>
              </a:rPr>
              <a:t>Mientras nos veamos simplemente como saltamontes contra gigantes, nos prepararemos para el fracaso. </a:t>
            </a:r>
          </a:p>
          <a:p>
            <a:r>
              <a:rPr lang="es-ES" sz="3100" dirty="0" smtClean="0">
                <a:latin typeface="Bookman Old Style" pitchFamily="18" charset="0"/>
              </a:rPr>
              <a:t>Si queremos crear algo nuevo y entrar en la Tierra Prometida, entonces no tenemos más remedio que saltar a lo desconocido, creer en nosotros mismos y confiar en la fe de Dios en nosotros. </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r>
              <a:rPr lang="es-CO" sz="3200" dirty="0" smtClean="0">
                <a:latin typeface="Calibri" pitchFamily="34"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ES" sz="1600" b="1" dirty="0" smtClean="0">
                <a:latin typeface="Bookman Old Style" pitchFamily="18" charset="0"/>
              </a:rPr>
              <a:t>El pecado de los espías ¿Qué hicieron mal exactamente los espías?</a:t>
            </a:r>
          </a:p>
          <a:p>
            <a:r>
              <a:rPr lang="es-ES" dirty="0" smtClean="0">
                <a:latin typeface="Bookman Old Style" pitchFamily="18" charset="0"/>
              </a:rPr>
              <a:t>Esta voz de optimismo y esperanza es lo que separa a Yehoshúa y Caleb de los otros exploradores. </a:t>
            </a:r>
          </a:p>
          <a:p>
            <a:r>
              <a:rPr lang="es-ES" dirty="0" smtClean="0">
                <a:latin typeface="Bookman Old Style" pitchFamily="18" charset="0"/>
              </a:rPr>
              <a:t>Esto es lo que, a pesar de una larga historia llena de buenas razones para vernos como saltamontes y rendirnos, ha permitido al pueblo judío continuar y prosperar.</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MX" sz="2900" b="1" dirty="0" smtClean="0">
                <a:latin typeface="Bookman Old Style" pitchFamily="18" charset="0"/>
              </a:rPr>
              <a:t>Los peligros del pensamiento grupal</a:t>
            </a:r>
            <a:endParaRPr lang="en-US" sz="2900" b="1" dirty="0" smtClean="0">
              <a:latin typeface="Bookman Old Style" pitchFamily="18" charset="0"/>
            </a:endParaRPr>
          </a:p>
          <a:p>
            <a:r>
              <a:rPr lang="es-MX" sz="2900" dirty="0" smtClean="0">
                <a:latin typeface="Bookman Old Style" pitchFamily="18" charset="0"/>
              </a:rPr>
              <a:t>La historia de los espías ofrece una lección objetiva sobre la importancia de la diversidad y el peligro de la homogeneidad.</a:t>
            </a:r>
            <a:endParaRPr lang="en-US" sz="2900" dirty="0" smtClean="0">
              <a:latin typeface="Bookman Old Style" pitchFamily="18" charset="0"/>
            </a:endParaRPr>
          </a:p>
          <a:p>
            <a:r>
              <a:rPr lang="es-MX" sz="2900" dirty="0" smtClean="0">
                <a:latin typeface="Bookman Old Style" pitchFamily="18" charset="0"/>
              </a:rPr>
              <a:t> Notas tomadas del Rabí Asher </a:t>
            </a:r>
            <a:r>
              <a:rPr lang="es-MX" sz="2900" dirty="0" err="1" smtClean="0">
                <a:latin typeface="Bookman Old Style" pitchFamily="18" charset="0"/>
              </a:rPr>
              <a:t>Lopatín</a:t>
            </a:r>
            <a:r>
              <a:rPr lang="es-MX" sz="2900" dirty="0" smtClean="0">
                <a:latin typeface="Bookman Old Style" pitchFamily="18" charset="0"/>
              </a:rPr>
              <a:t>. </a:t>
            </a:r>
            <a:endParaRPr lang="en-US" sz="2900" dirty="0" smtClean="0">
              <a:latin typeface="Bookman Old Style" pitchFamily="18" charset="0"/>
            </a:endParaRPr>
          </a:p>
          <a:p>
            <a:r>
              <a:rPr lang="es-MX" sz="2900" dirty="0" smtClean="0">
                <a:latin typeface="Bookman Old Style" pitchFamily="18" charset="0"/>
              </a:rPr>
              <a:t>Quizás la pregunta más molesta en la parashá de esta semana es: ¿Qué salió mal?</a:t>
            </a:r>
            <a:endParaRPr lang="en-US" sz="29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Parashat </a:t>
            </a:r>
            <a:r>
              <a:rPr lang="es-MX" dirty="0" err="1" smtClean="0">
                <a:latin typeface="Bookman Old Style" pitchFamily="18" charset="0"/>
              </a:rPr>
              <a:t>Sh’laj</a:t>
            </a:r>
            <a:r>
              <a:rPr lang="es-MX" dirty="0" smtClean="0">
                <a:latin typeface="Bookman Old Style" pitchFamily="18" charset="0"/>
              </a:rPr>
              <a:t> cuenta la historia de los espías que fueron enviados por Moisés para investigar la tierra de Israel antes de su captura por los israelitas. Pero los espías regresan con un informe y asustan a la gente, que se niega a salir y tomar la tierra como Dios le había ordenado.</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800" dirty="0" smtClean="0">
                <a:latin typeface="Bookman Old Style" pitchFamily="18" charset="0"/>
              </a:rPr>
              <a:t>En la versión de la historia relacionada en Deuteronomio 1:22, la culpa del fiasco recae en los israelitas, quienes presionaron a Moisés para que enviara un grupo de espías para inspeccionar la tierra prometida en lugar de simplemente entrar y conquistarla. </a:t>
            </a:r>
          </a:p>
          <a:p>
            <a:r>
              <a:rPr lang="es-MX" sz="2800" dirty="0" smtClean="0">
                <a:latin typeface="Bookman Old Style" pitchFamily="18" charset="0"/>
              </a:rPr>
              <a:t>Pero en la versión de la historia relacionada en Parashat Shelaj, la cosa es diferente.</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Es Moisés quien elige a los espías, todos los líderes del pueblo, y los envía a su misión.</a:t>
            </a:r>
          </a:p>
          <a:p>
            <a:r>
              <a:rPr lang="es-MX" dirty="0" smtClean="0">
                <a:latin typeface="Bookman Old Style" pitchFamily="18" charset="0"/>
              </a:rPr>
              <a:t>Entonces, ¿cómo fue que este grupo de líderes cuidadosamente seleccionados fue tan malo, renunció a su fe en Dios y pervirtió la voluntad de la gente? </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3100" dirty="0" smtClean="0">
                <a:latin typeface="Bookman Old Style" pitchFamily="18" charset="0"/>
              </a:rPr>
              <a:t>Además, ¿cómo la gente, solo meses después de construir el Tabernáculo y experimentar la presencia de Dios en medio de ellos, sin mencionar que no mucho antes había recibido la Torá (y una reprensión por construir el Becerro de Oro), sucumbió tan fácilmente al informe negativo de los espías?</a:t>
            </a:r>
            <a:endParaRPr lang="en-US" sz="3100" dirty="0" smtClean="0">
              <a:latin typeface="Bookman Old Style" pitchFamily="18" charset="0"/>
            </a:endParaRPr>
          </a:p>
          <a:p>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1600" b="1" dirty="0" smtClean="0">
                <a:latin typeface="Bookman Old Style" pitchFamily="18" charset="0"/>
              </a:rPr>
              <a:t>Los peligros del pensamiento grupal</a:t>
            </a:r>
            <a:endParaRPr lang="en-US" sz="1600" b="1" dirty="0" smtClean="0">
              <a:latin typeface="Bookman Old Style" pitchFamily="18" charset="0"/>
            </a:endParaRPr>
          </a:p>
          <a:p>
            <a:r>
              <a:rPr lang="es-MX" sz="2750" dirty="0" smtClean="0">
                <a:latin typeface="Bookman Old Style" pitchFamily="18" charset="0"/>
              </a:rPr>
              <a:t>Hay respuestas filosóficas, psicológicas y políticas a estas preguntas, pero ni siquiera se insinúan en el texto, que solo nos dice que Dios concluye que las personas carecen de la fe necesaria para ingresar a la tierra. </a:t>
            </a:r>
          </a:p>
          <a:p>
            <a:r>
              <a:rPr lang="es-MX" sz="2750" dirty="0" smtClean="0">
                <a:latin typeface="Bookman Old Style" pitchFamily="18" charset="0"/>
              </a:rPr>
              <a:t>Pero eso tampoco tiene mucho sentido, ya que varios versículos más tarde las personas parecen cambiar de opinión y deciden que, después de todo, quieren entrar en la tierra. </a:t>
            </a:r>
            <a:endParaRPr lang="en-US" sz="275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Sin embargo, para entonces es demasiado tarde, y Moisés le dice a la gente que no intente conquistar la tierra o serán derrotados miserablemente.</a:t>
            </a:r>
          </a:p>
          <a:p>
            <a:r>
              <a:rPr lang="es-MX" dirty="0" smtClean="0">
                <a:latin typeface="Bookman Old Style" pitchFamily="18" charset="0"/>
              </a:rPr>
              <a:t>En ambos casos, las personas se unificaron al no prestar atención a la palabra de Dios. </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1800" b="1" dirty="0" smtClean="0">
                <a:latin typeface="Bookman Old Style" pitchFamily="18" charset="0"/>
              </a:rPr>
              <a:t>Los peligros del pensamiento grupal</a:t>
            </a:r>
            <a:endParaRPr lang="en-US" sz="1800" b="1" dirty="0" smtClean="0">
              <a:latin typeface="Bookman Old Style" pitchFamily="18" charset="0"/>
            </a:endParaRPr>
          </a:p>
          <a:p>
            <a:r>
              <a:rPr lang="es-MX" sz="2700" dirty="0" smtClean="0">
                <a:latin typeface="Bookman Old Style" pitchFamily="18" charset="0"/>
              </a:rPr>
              <a:t>Si bien no está claro en la Torá que Dios aprecia esta muestra particular de unidad nacional, los antiguos rabinos claramente lo hicieron. </a:t>
            </a:r>
          </a:p>
          <a:p>
            <a:r>
              <a:rPr lang="es-MX" sz="2700" dirty="0" smtClean="0">
                <a:latin typeface="Bookman Old Style" pitchFamily="18" charset="0"/>
              </a:rPr>
              <a:t>En el Talmud (</a:t>
            </a:r>
            <a:r>
              <a:rPr lang="es-MX" sz="2700" dirty="0" err="1" smtClean="0">
                <a:latin typeface="Bookman Old Style" pitchFamily="18" charset="0"/>
              </a:rPr>
              <a:t>Megilla</a:t>
            </a:r>
            <a:r>
              <a:rPr lang="es-MX" sz="2700" dirty="0" smtClean="0">
                <a:latin typeface="Bookman Old Style" pitchFamily="18" charset="0"/>
              </a:rPr>
              <a:t> 23b), aprendemos que un quórum de oración, o minyán, está constituido por diez personas, precisamente porque los diez espías en la historia que dieron un informe negativo fueron referidos como una "nación malvada". </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700" dirty="0" smtClean="0">
                <a:latin typeface="Bookman Old Style" pitchFamily="18" charset="0"/>
              </a:rPr>
              <a:t>Así como los espías representaban a toda la nación judía unificada, un minyán de diez también representa a la nación judía unificada. </a:t>
            </a:r>
          </a:p>
          <a:p>
            <a:r>
              <a:rPr lang="es-MX" sz="2700" dirty="0" smtClean="0">
                <a:latin typeface="Bookman Old Style" pitchFamily="18" charset="0"/>
              </a:rPr>
              <a:t>Aunque es un poco extraño pensar que la fuente de minyán proviene de un grupo descrito como "malvado", los rabinos pueden haber haciendo venias a su sentido de unidad, a pesar de que aquí resultó en una tragedia.</a:t>
            </a:r>
            <a:endParaRPr lang="en-US" sz="2700" dirty="0" smtClean="0">
              <a:latin typeface="Bookman Old Style" pitchFamily="18" charset="0"/>
            </a:endParaRPr>
          </a:p>
          <a:p>
            <a:endParaRPr lang="en-US" sz="3000" dirty="0"/>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3100" dirty="0" smtClean="0">
                <a:latin typeface="Bookman Old Style" pitchFamily="18" charset="0"/>
              </a:rPr>
              <a:t>De hecho, la admiración rabínica de la unidad puede ayudarnos a comprender nuestra pregunta original, </a:t>
            </a:r>
          </a:p>
          <a:p>
            <a:r>
              <a:rPr lang="es-MX" sz="3100" dirty="0" smtClean="0">
                <a:latin typeface="Bookman Old Style" pitchFamily="18" charset="0"/>
              </a:rPr>
              <a:t>¿cómo este grupo de líderes se equivocó tanto? </a:t>
            </a:r>
          </a:p>
          <a:p>
            <a:r>
              <a:rPr lang="es-MX" sz="3100" dirty="0" smtClean="0">
                <a:latin typeface="Bookman Old Style" pitchFamily="18" charset="0"/>
              </a:rPr>
              <a:t>Más adelante en la parashá, después de que Dios les dice a los israelitas que, </a:t>
            </a:r>
            <a:r>
              <a:rPr lang="es-MX" sz="2800" dirty="0" smtClean="0">
                <a:latin typeface="Bookman Old Style" pitchFamily="18" charset="0"/>
              </a:rPr>
              <a:t>debido al pecado de los espías, </a:t>
            </a:r>
            <a:endParaRPr lang="es-MX" sz="31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no entrarán en la tierra sino hasta después de 40 años, Dios los consuela al relatar varias leyes relacionadas con la tierra de Israel. </a:t>
            </a:r>
          </a:p>
          <a:p>
            <a:r>
              <a:rPr lang="es-MX" dirty="0" smtClean="0">
                <a:latin typeface="Bookman Old Style" pitchFamily="18" charset="0"/>
              </a:rPr>
              <a:t>En tres versículos en el capítulo 15, la Torá hace un punto de igualar el estado de un extraño o convertido con el israelita natural. </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El versículo 14 hace el punto más contundente: “Habrá una ley para ustedes y para el extraño residente; Será una ley de todos los tiempos a lo largo de los siglos. Tú y el extraño serán iguales delante de Hashem".</a:t>
            </a:r>
          </a:p>
          <a:p>
            <a:r>
              <a:rPr lang="es-MX" dirty="0" smtClean="0">
                <a:latin typeface="Bookman Old Style" pitchFamily="18" charset="0"/>
              </a:rPr>
              <a:t>¿Por qué este repentino énfasis en el extraño? </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3000" dirty="0" smtClean="0">
                <a:latin typeface="Bookman Old Style" pitchFamily="18" charset="0"/>
              </a:rPr>
              <a:t>Quizás la Torá está respondiendo a nuestra pregunta persistente: ¿cómo podrían hacerlo - al explicar que lo que vimos como el mejor de los judíos, su cohesión y unidad, fue realmente lo que los metió en problemas?</a:t>
            </a:r>
          </a:p>
          <a:p>
            <a:r>
              <a:rPr lang="es-MX" sz="3000" dirty="0" smtClean="0">
                <a:latin typeface="Bookman Old Style" pitchFamily="18" charset="0"/>
              </a:rPr>
              <a:t>Hasta esta última sección de la parashá, no se había mencionado al extraño. </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700" dirty="0" smtClean="0">
                <a:latin typeface="Bookman Old Style" pitchFamily="18" charset="0"/>
              </a:rPr>
              <a:t>Solo los representantes de las Doce Tribus, nacidos israelitas, podían representar a la gente como espías. No había extraños, conversos u "otros" en este grupo.</a:t>
            </a:r>
          </a:p>
          <a:p>
            <a:r>
              <a:rPr lang="es-MX" sz="2700" dirty="0" smtClean="0">
                <a:latin typeface="Bookman Old Style" pitchFamily="18" charset="0"/>
              </a:rPr>
              <a:t>Sin embargo, esa fue precisamente su caída. Dios les dice a los israelitas que cuando lleguen a la tierra deben asegurarse de que haya extranjeros y conversos en medio de ellos, todos respetando la misma ley, una parte completa de la sociedad. </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dirty="0" smtClean="0">
                <a:latin typeface="Bookman Old Style" pitchFamily="18" charset="0"/>
              </a:rPr>
              <a:t>Con un grupo diverso residiendo juntos, la gente estará mejor aislada del pensamiento grupal que los aferró al pecado de los espías. </a:t>
            </a:r>
          </a:p>
          <a:p>
            <a:r>
              <a:rPr lang="es-MX" dirty="0" smtClean="0">
                <a:latin typeface="Bookman Old Style" pitchFamily="18" charset="0"/>
              </a:rPr>
              <a:t>La diversidad y la diferencia es la clave para la supervivencia de nuestra gente; La homogeneidad es una receta para su caída.</a:t>
            </a:r>
          </a:p>
          <a:p>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2000" b="1" dirty="0" smtClean="0">
                <a:latin typeface="Bookman Old Style" pitchFamily="18" charset="0"/>
              </a:rPr>
              <a:t>Los peligros del pensamiento grupal</a:t>
            </a:r>
            <a:endParaRPr lang="en-US" sz="2000" b="1" dirty="0" smtClean="0">
              <a:latin typeface="Bookman Old Style" pitchFamily="18" charset="0"/>
            </a:endParaRPr>
          </a:p>
          <a:p>
            <a:r>
              <a:rPr lang="es-MX" sz="2800" dirty="0" smtClean="0">
                <a:latin typeface="Bookman Old Style" pitchFamily="18" charset="0"/>
              </a:rPr>
              <a:t>En este contexto, es importante recordar la última historia en el Libro de Levítico, en la que el hijo de una mujer israelita y un hombre egipcio se pelea con un israelita de raza completa. </a:t>
            </a:r>
          </a:p>
          <a:p>
            <a:r>
              <a:rPr lang="es-MX" sz="2800" dirty="0" smtClean="0">
                <a:latin typeface="Bookman Old Style" pitchFamily="18" charset="0"/>
              </a:rPr>
              <a:t>Los rabinos dicen que la pelea surgió después de que el medio israelita no pudo colocar su tienda con la Tribu de Dan porque su padre no era miembro de esa tribu. </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pPr algn="ctr"/>
            <a:r>
              <a:rPr lang="es-MX" sz="1800" b="1" dirty="0" smtClean="0">
                <a:latin typeface="Bookman Old Style" pitchFamily="18" charset="0"/>
              </a:rPr>
              <a:t>Los peligros del pensamiento grupal</a:t>
            </a:r>
            <a:endParaRPr lang="en-US" sz="1800" b="1" dirty="0" smtClean="0">
              <a:latin typeface="Bookman Old Style" pitchFamily="18" charset="0"/>
            </a:endParaRPr>
          </a:p>
          <a:p>
            <a:r>
              <a:rPr lang="es-MX" sz="2700" dirty="0" smtClean="0">
                <a:latin typeface="Bookman Old Style" pitchFamily="18" charset="0"/>
              </a:rPr>
              <a:t>Tal vez si la tribu hubiera encontrado una manera de aceptar al extraño, podría haber sido este el que pensara de manera diferente y se enfrentara a los espías. En cambio, tenemos el pensamiento grupal.</a:t>
            </a:r>
          </a:p>
          <a:p>
            <a:r>
              <a:rPr lang="es-MX" sz="2700" dirty="0" smtClean="0">
                <a:latin typeface="Bookman Old Style" pitchFamily="18" charset="0"/>
              </a:rPr>
              <a:t>Parashat </a:t>
            </a:r>
            <a:r>
              <a:rPr lang="es-MX" sz="2700" dirty="0" err="1" smtClean="0">
                <a:latin typeface="Bookman Old Style" pitchFamily="18" charset="0"/>
              </a:rPr>
              <a:t>Sh’laj</a:t>
            </a:r>
            <a:r>
              <a:rPr lang="es-MX" sz="2700" dirty="0" smtClean="0">
                <a:latin typeface="Bookman Old Style" pitchFamily="18" charset="0"/>
              </a:rPr>
              <a:t> es una advertencia sobre los peligros de demasiada unidad de pensamiento. Trabajemos para traer al extraño no solo a la comunidad, sino también a nuestro pensamiento. </a:t>
            </a:r>
            <a:endParaRPr lang="en-US" sz="2700" dirty="0" smtClean="0">
              <a:latin typeface="Bookman Old Style" pitchFamily="18" charset="0"/>
            </a:endParaRP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latin typeface="Bookman Old Style" pitchFamily="18" charset="0"/>
              </a:rPr>
              <a:t>"Háblales a los Hijos de Israel y diles; y ellos harán para sí mismos flecos en las esquinas de sus vestimentas" (15:38)</a:t>
            </a:r>
          </a:p>
          <a:p>
            <a:r>
              <a:rPr lang="es-CO" sz="2800" dirty="0" smtClean="0">
                <a:latin typeface="Bookman Old Style" pitchFamily="18" charset="0"/>
              </a:rPr>
              <a:t>Las ocho cuerdas de los tzitzit se relacionan con el brit milá (circuncisión), que tiene lugar el día octavo tras el nacimiento de un varón. </a:t>
            </a:r>
          </a:p>
          <a:p>
            <a:r>
              <a:rPr lang="es-CO" sz="2800" dirty="0" smtClean="0">
                <a:latin typeface="Bookman Old Style" pitchFamily="18" charset="0"/>
              </a:rPr>
              <a:t>Esto simboliza la capacidad que tiene el judío de elevar lo físico a lo metafísico.</a:t>
            </a:r>
          </a:p>
          <a:p>
            <a:r>
              <a:rPr lang="es-CO" sz="2800" dirty="0" smtClean="0">
                <a:latin typeface="Bookman Old Style" pitchFamily="18" charset="0"/>
              </a:rPr>
              <a:t>La Torá cuenta con 613 preceptos. </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latin typeface="Bookman Old Style" pitchFamily="18" charset="0"/>
              </a:rPr>
              <a:t>"Háblales a los Hijos de Israel y diles; y ellos harán para sí mismos flecos en las esquinas de sus vestimentas" (15:38)</a:t>
            </a:r>
          </a:p>
          <a:p>
            <a:r>
              <a:rPr lang="es-CO" sz="2800" dirty="0" smtClean="0">
                <a:latin typeface="Bookman Old Style" pitchFamily="18" charset="0"/>
              </a:rPr>
              <a:t>Si tomamos la Gematría (equivalente numérico) de la palabra tzitzit, que es 600, y le agregamos los cinco nudos y los ocho hilos, el resultado es 613.</a:t>
            </a:r>
          </a:p>
          <a:p>
            <a:r>
              <a:rPr lang="es-CO" sz="2800" dirty="0" smtClean="0">
                <a:latin typeface="Bookman Old Style" pitchFamily="18" charset="0"/>
              </a:rPr>
              <a:t>A través de la mitzvá de los tzitzit podemos "conectarnos" con algo que está mucho más allá de este mundo físico.</a:t>
            </a:r>
            <a:endParaRPr lang="es-E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r>
              <a:rPr lang="es-MX" dirty="0" smtClean="0">
                <a:latin typeface="Bookman Old Style" pitchFamily="18" charset="0"/>
              </a:rPr>
              <a:t>Preguntas de discusión de Parashat </a:t>
            </a:r>
            <a:r>
              <a:rPr lang="es-MX" dirty="0" err="1" smtClean="0">
                <a:latin typeface="Bookman Old Style" pitchFamily="18" charset="0"/>
              </a:rPr>
              <a:t>Sh’laj</a:t>
            </a:r>
            <a:endParaRPr lang="en-US" dirty="0" smtClean="0">
              <a:latin typeface="Bookman Old Style" pitchFamily="18" charset="0"/>
            </a:endParaRPr>
          </a:p>
          <a:p>
            <a:r>
              <a:rPr lang="es-MX" dirty="0" smtClean="0">
                <a:latin typeface="Bookman Old Style" pitchFamily="18" charset="0"/>
              </a:rPr>
              <a:t>1) ¿Por qué crees que la gente sigue sin confiar en Dios después de todos los milagros que Dios ha realizado por ellos? ¿Alguna vez has perdido tu confianza en Dios? ¿Por qué?</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endParaRPr lang="es-MX" dirty="0" smtClean="0">
              <a:latin typeface="Bookman Old Style" pitchFamily="18" charset="0"/>
            </a:endParaRPr>
          </a:p>
          <a:p>
            <a:r>
              <a:rPr lang="es-MX" dirty="0" smtClean="0">
                <a:latin typeface="Bookman Old Style" pitchFamily="18" charset="0"/>
              </a:rPr>
              <a:t>2) ¿Por qué crees que es importante tener un estándar ante Dios para ciudadanos y extranjeros por igual? ¿Tratas a las personas de manera diferente si son extraños o si son de una cultura, religión o país diferente?</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3200" dirty="0" smtClean="0">
                <a:latin typeface="Bookman Old Style" pitchFamily="18" charset="0"/>
              </a:rPr>
              <a:t>Parashat Semanal Shelaj Lejá</a:t>
            </a:r>
            <a:br>
              <a:rPr lang="es-CO" sz="3200" dirty="0" smtClean="0">
                <a:latin typeface="Bookman Old Style" pitchFamily="18" charset="0"/>
              </a:rPr>
            </a:br>
            <a:r>
              <a:rPr lang="es-CO" sz="3200" dirty="0" smtClean="0">
                <a:latin typeface="Bookman Old Style" pitchFamily="18" charset="0"/>
              </a:rPr>
              <a:t> </a:t>
            </a:r>
            <a:r>
              <a:rPr lang="he-IL" sz="3200" dirty="0" smtClean="0">
                <a:latin typeface="Bookman Old Style" pitchFamily="18" charset="0"/>
              </a:rPr>
              <a:t>שלח לך</a:t>
            </a:r>
            <a:r>
              <a:rPr lang="en-US" sz="3200" dirty="0" smtClean="0">
                <a:latin typeface="Bookman Old Style" pitchFamily="18" charset="0"/>
              </a:rPr>
              <a:t> </a:t>
            </a:r>
            <a:r>
              <a:rPr lang="he-IL" sz="3200" dirty="0" smtClean="0">
                <a:latin typeface="Bookman Old Style" pitchFamily="18" charset="0"/>
              </a:rPr>
              <a:t>פרשת שבוע</a:t>
            </a:r>
            <a:r>
              <a:rPr lang="es-CO" sz="3200" dirty="0" smtClean="0">
                <a:latin typeface="Bookman Old Style" pitchFamily="18" charset="0"/>
              </a:rPr>
              <a:t>     </a:t>
            </a:r>
            <a:endParaRPr sz="3200" dirty="0" smtClean="0">
              <a:latin typeface="Bookman Old Style" pitchFamily="18"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495800"/>
          </a:xfrm>
        </p:spPr>
        <p:txBody>
          <a:bodyPr/>
          <a:lstStyle/>
          <a:p>
            <a:r>
              <a:rPr lang="es-CO" sz="2000" b="1" dirty="0" smtClean="0">
                <a:latin typeface="Bookman Old Style" pitchFamily="18" charset="0"/>
              </a:rPr>
              <a:t>BAMIDBAR - NÚMEROS</a:t>
            </a:r>
            <a:r>
              <a:rPr lang="es-ES" sz="2000" i="1" dirty="0" smtClean="0">
                <a:latin typeface="Bookman Old Style" pitchFamily="18" charset="0"/>
              </a:rPr>
              <a:t> </a:t>
            </a:r>
            <a:r>
              <a:rPr lang="es-ES" sz="2000" b="1" dirty="0" smtClean="0">
                <a:latin typeface="Bookman Old Style" pitchFamily="18" charset="0"/>
              </a:rPr>
              <a:t>13:1 al 15:41  </a:t>
            </a:r>
            <a:r>
              <a:rPr lang="es-CO" sz="2000" b="1" dirty="0" smtClean="0">
                <a:latin typeface="Bookman Old Style" pitchFamily="18" charset="0"/>
              </a:rPr>
              <a:t>-  </a:t>
            </a:r>
            <a:r>
              <a:rPr sz="2000" b="1" dirty="0" smtClean="0">
                <a:latin typeface="Bookman Old Style" pitchFamily="18" charset="0"/>
              </a:rPr>
              <a:t>Haftará Yehoshúa -Josué- 2:1-24</a:t>
            </a:r>
          </a:p>
          <a:p>
            <a:endParaRPr lang="en-US" dirty="0" smtClean="0">
              <a:latin typeface="Bookman Old Style" pitchFamily="18" charset="0"/>
            </a:endParaRPr>
          </a:p>
          <a:p>
            <a:r>
              <a:rPr lang="es-MX" dirty="0" smtClean="0">
                <a:latin typeface="Bookman Old Style" pitchFamily="18" charset="0"/>
              </a:rPr>
              <a:t>3) ¿Por qué recolectar madera en el día de reposo causaría una pena de muerte?</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600" dirty="0" smtClean="0">
                <a:latin typeface="Bookman Old Style" pitchFamily="18" charset="0"/>
              </a:rPr>
              <a:t>Reimpreso con permiso de Jewish </a:t>
            </a:r>
            <a:r>
              <a:rPr lang="es-MX" sz="1600" dirty="0" err="1" smtClean="0">
                <a:latin typeface="Bookman Old Style" pitchFamily="18" charset="0"/>
              </a:rPr>
              <a:t>Family</a:t>
            </a:r>
            <a:r>
              <a:rPr lang="es-MX" sz="1600" dirty="0" smtClean="0">
                <a:latin typeface="Bookman Old Style" pitchFamily="18" charset="0"/>
              </a:rPr>
              <a:t> &amp; </a:t>
            </a:r>
            <a:r>
              <a:rPr lang="es-MX" sz="1600" dirty="0" err="1" smtClean="0">
                <a:latin typeface="Bookman Old Style" pitchFamily="18" charset="0"/>
              </a:rPr>
              <a:t>Life</a:t>
            </a:r>
            <a:r>
              <a:rPr lang="es-MX" sz="1600" dirty="0" smtClean="0">
                <a:latin typeface="Bookman Old Style" pitchFamily="18" charset="0"/>
              </a:rPr>
              <a:t>!</a:t>
            </a:r>
            <a:endParaRPr lang="en-US" sz="1600" dirty="0" smtClean="0">
              <a:latin typeface="Bookman Old Style" pitchFamily="18" charset="0"/>
            </a:endParaRPr>
          </a:p>
          <a:p>
            <a:endParaRPr lang="en-US" dirty="0" smtClean="0"/>
          </a:p>
          <a:p>
            <a:endParaRPr lang="en-US" dirty="0" smtClean="0"/>
          </a:p>
          <a:p>
            <a:endParaRPr lang="en-US" dirty="0" smtClean="0"/>
          </a:p>
          <a:p>
            <a:endParaRPr lang="es-MX" dirty="0" smtClean="0"/>
          </a:p>
          <a:p>
            <a:endParaRPr lang="en-US" dirty="0"/>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lvl="0">
              <a:lnSpc>
                <a:spcPct val="90000"/>
              </a:lnSpc>
              <a:spcBef>
                <a:spcPts val="0"/>
              </a:spcBef>
              <a:buClr>
                <a:srgbClr val="000000"/>
              </a:buClr>
              <a:buSzPts val="2000"/>
            </a:pPr>
            <a:r>
              <a:rPr lang="es-ES" sz="1600" dirty="0" smtClean="0">
                <a:solidFill>
                  <a:srgbClr val="000000"/>
                </a:solidFill>
                <a:latin typeface="Bookman Old Style" pitchFamily="18" charset="0"/>
                <a:ea typeface="Calibri"/>
                <a:cs typeface="Calibri"/>
                <a:sym typeface="Calibri"/>
              </a:rPr>
              <a:t>Fuentes: Torah, Talmud, Jewish </a:t>
            </a:r>
            <a:r>
              <a:rPr lang="es-ES" sz="1600" dirty="0" err="1" smtClean="0">
                <a:solidFill>
                  <a:srgbClr val="000000"/>
                </a:solidFill>
                <a:latin typeface="Bookman Old Style" pitchFamily="18" charset="0"/>
                <a:ea typeface="Calibri"/>
                <a:cs typeface="Calibri"/>
                <a:sym typeface="Calibri"/>
              </a:rPr>
              <a:t>Concepts</a:t>
            </a:r>
            <a:r>
              <a:rPr lang="es-ES" sz="1600" dirty="0" smtClean="0">
                <a:solidFill>
                  <a:srgbClr val="000000"/>
                </a:solidFill>
                <a:latin typeface="Bookman Old Style" pitchFamily="18" charset="0"/>
                <a:ea typeface="Calibri"/>
                <a:cs typeface="Calibri"/>
                <a:sym typeface="Calibri"/>
              </a:rPr>
              <a:t>, </a:t>
            </a:r>
            <a:r>
              <a:rPr lang="es-ES" sz="1600" dirty="0" err="1" smtClean="0">
                <a:solidFill>
                  <a:srgbClr val="000000"/>
                </a:solidFill>
                <a:latin typeface="Bookman Old Style" pitchFamily="18" charset="0"/>
                <a:ea typeface="Calibri"/>
                <a:cs typeface="Calibri"/>
                <a:sym typeface="Calibri"/>
              </a:rPr>
              <a:t>Wikipedia</a:t>
            </a:r>
            <a:r>
              <a:rPr lang="es-ES" sz="1600" dirty="0" smtClean="0">
                <a:solidFill>
                  <a:srgbClr val="000000"/>
                </a:solidFill>
                <a:latin typeface="Bookman Old Style" pitchFamily="18" charset="0"/>
                <a:ea typeface="Calibri"/>
                <a:cs typeface="Calibri"/>
                <a:sym typeface="Calibri"/>
              </a:rPr>
              <a:t>, Kabbalah Online, Zohar, Rambán, Rashí, Maimónides, Bereshit con Rashí, El Jumash, Sefaria, </a:t>
            </a:r>
            <a:r>
              <a:rPr lang="es-ES" sz="1600" dirty="0" smtClean="0">
                <a:solidFill>
                  <a:schemeClr val="dk1"/>
                </a:solidFill>
                <a:latin typeface="Bookman Old Style" pitchFamily="18" charset="0"/>
                <a:ea typeface="Calibri"/>
                <a:cs typeface="Calibri"/>
                <a:sym typeface="Calibri"/>
              </a:rPr>
              <a:t>Dr. Yael Ziegler. Jewish </a:t>
            </a:r>
            <a:r>
              <a:rPr lang="es-ES" sz="1600" dirty="0" err="1" smtClean="0">
                <a:solidFill>
                  <a:schemeClr val="dk1"/>
                </a:solidFill>
                <a:latin typeface="Bookman Old Style" pitchFamily="18" charset="0"/>
                <a:ea typeface="Calibri"/>
                <a:cs typeface="Calibri"/>
                <a:sym typeface="Calibri"/>
              </a:rPr>
              <a:t>Family</a:t>
            </a:r>
            <a:r>
              <a:rPr lang="es-ES" sz="1600" dirty="0" smtClean="0">
                <a:solidFill>
                  <a:schemeClr val="dk1"/>
                </a:solidFill>
                <a:latin typeface="Bookman Old Style" pitchFamily="18" charset="0"/>
                <a:ea typeface="Calibri"/>
                <a:cs typeface="Calibri"/>
                <a:sym typeface="Calibri"/>
              </a:rPr>
              <a:t> &amp; </a:t>
            </a:r>
            <a:r>
              <a:rPr lang="es-ES" sz="1600" dirty="0" err="1" smtClean="0">
                <a:solidFill>
                  <a:schemeClr val="dk1"/>
                </a:solidFill>
                <a:latin typeface="Bookman Old Style" pitchFamily="18" charset="0"/>
                <a:ea typeface="Calibri"/>
                <a:cs typeface="Calibri"/>
                <a:sym typeface="Calibri"/>
              </a:rPr>
              <a:t>Life</a:t>
            </a:r>
            <a:r>
              <a:rPr lang="es-ES" sz="1600" dirty="0" smtClean="0">
                <a:solidFill>
                  <a:schemeClr val="dk1"/>
                </a:solidFill>
                <a:latin typeface="Bookman Old Style" pitchFamily="18" charset="0"/>
                <a:ea typeface="Calibri"/>
                <a:cs typeface="Calibri"/>
                <a:sym typeface="Calibri"/>
              </a:rPr>
              <a:t> – Nancy </a:t>
            </a:r>
            <a:r>
              <a:rPr lang="es-ES" sz="1600" dirty="0" err="1" smtClean="0">
                <a:solidFill>
                  <a:schemeClr val="dk1"/>
                </a:solidFill>
                <a:latin typeface="Bookman Old Style" pitchFamily="18" charset="0"/>
                <a:ea typeface="Calibri"/>
                <a:cs typeface="Calibri"/>
                <a:sym typeface="Calibri"/>
              </a:rPr>
              <a:t>Reuben</a:t>
            </a:r>
            <a:r>
              <a:rPr lang="es-ES" sz="1600" dirty="0" smtClean="0">
                <a:solidFill>
                  <a:schemeClr val="dk1"/>
                </a:solidFill>
                <a:latin typeface="Bookman Old Style" pitchFamily="18" charset="0"/>
                <a:ea typeface="Calibri"/>
                <a:cs typeface="Calibri"/>
                <a:sym typeface="Calibri"/>
              </a:rPr>
              <a:t> Greenfield, MJL</a:t>
            </a:r>
          </a:p>
          <a:p>
            <a:pPr lvl="0">
              <a:lnSpc>
                <a:spcPct val="90000"/>
              </a:lnSpc>
              <a:spcBef>
                <a:spcPts val="0"/>
              </a:spcBef>
              <a:buClr>
                <a:srgbClr val="000000"/>
              </a:buClr>
              <a:buSzPts val="2000"/>
            </a:pPr>
            <a:r>
              <a:rPr lang="es-ES" sz="1200" dirty="0" smtClean="0">
                <a:solidFill>
                  <a:schemeClr val="tx1">
                    <a:lumMod val="95000"/>
                    <a:lumOff val="5000"/>
                  </a:schemeClr>
                </a:solidFill>
                <a:latin typeface="Bookman Old Style" pitchFamily="18" charset="0"/>
              </a:rPr>
              <a:t>Imágenes: </a:t>
            </a:r>
            <a:r>
              <a:rPr lang="es-ES" sz="1200" dirty="0" err="1" smtClean="0">
                <a:solidFill>
                  <a:schemeClr val="tx1">
                    <a:lumMod val="95000"/>
                    <a:lumOff val="5000"/>
                  </a:schemeClr>
                </a:solidFill>
                <a:latin typeface="Bookman Old Style" pitchFamily="18" charset="0"/>
              </a:rPr>
              <a:t>Sweet</a:t>
            </a:r>
            <a:r>
              <a:rPr lang="es-ES" sz="1200" dirty="0" smtClean="0">
                <a:solidFill>
                  <a:schemeClr val="tx1">
                    <a:lumMod val="95000"/>
                    <a:lumOff val="5000"/>
                  </a:schemeClr>
                </a:solidFill>
                <a:latin typeface="Bookman Old Style" pitchFamily="18" charset="0"/>
              </a:rPr>
              <a:t> Publishing/FreeBibleimages.org.</a:t>
            </a:r>
            <a:endParaRPr lang="es-ES" sz="1200" dirty="0" smtClean="0">
              <a:solidFill>
                <a:schemeClr val="tx1">
                  <a:lumMod val="95000"/>
                  <a:lumOff val="5000"/>
                </a:schemeClr>
              </a:solidFill>
              <a:latin typeface="Bookman Old Style" pitchFamily="18" charset="0"/>
              <a:ea typeface="Calibri"/>
              <a:cs typeface="Calibri"/>
              <a:sym typeface="Calibri"/>
            </a:endParaRPr>
          </a:p>
          <a:p>
            <a:pPr lvl="0">
              <a:lnSpc>
                <a:spcPct val="90000"/>
              </a:lnSpc>
              <a:spcBef>
                <a:spcPts val="500"/>
              </a:spcBef>
              <a:buClr>
                <a:srgbClr val="000000"/>
              </a:buClr>
              <a:buSzPts val="2000"/>
            </a:pPr>
            <a:r>
              <a:rPr lang="es-ES" sz="1200" dirty="0" smtClean="0">
                <a:solidFill>
                  <a:schemeClr val="tx1">
                    <a:lumMod val="95000"/>
                    <a:lumOff val="5000"/>
                  </a:schemeClr>
                </a:solidFill>
                <a:latin typeface="Bookman Old Style" pitchFamily="18" charset="0"/>
              </a:rPr>
              <a:t>https://www.chabad.org/kabbalah/article_cdo/aid/688407/jewish/42-Journeys-of-the-Soul.htm </a:t>
            </a:r>
          </a:p>
          <a:p>
            <a:pPr lvl="0">
              <a:lnSpc>
                <a:spcPct val="90000"/>
              </a:lnSpc>
              <a:spcBef>
                <a:spcPts val="500"/>
              </a:spcBef>
              <a:buClr>
                <a:srgbClr val="000000"/>
              </a:buClr>
              <a:buSzPts val="2000"/>
            </a:pPr>
            <a:r>
              <a:rPr lang="es-ES" sz="1200" dirty="0" smtClean="0">
                <a:solidFill>
                  <a:schemeClr val="tx1">
                    <a:lumMod val="95000"/>
                    <a:lumOff val="5000"/>
                  </a:schemeClr>
                </a:solidFill>
                <a:latin typeface="Bookman Old Style" pitchFamily="18" charset="0"/>
                <a:hlinkClick r:id="rId4"/>
              </a:rPr>
              <a:t>http://www.ascentofsafed.com/cgi-bin/ascent.cgi?Name=mm-kipur</a:t>
            </a:r>
            <a:endParaRPr lang="es-ES" sz="1200" dirty="0" smtClean="0">
              <a:solidFill>
                <a:schemeClr val="tx1">
                  <a:lumMod val="95000"/>
                  <a:lumOff val="5000"/>
                </a:schemeClr>
              </a:solidFill>
              <a:latin typeface="Bookman Old Style" pitchFamily="18" charset="0"/>
            </a:endParaRPr>
          </a:p>
          <a:p>
            <a:pPr lvl="0">
              <a:lnSpc>
                <a:spcPct val="90000"/>
              </a:lnSpc>
              <a:spcBef>
                <a:spcPts val="500"/>
              </a:spcBef>
              <a:buClr>
                <a:srgbClr val="000000"/>
              </a:buClr>
              <a:buSzPts val="2000"/>
            </a:pPr>
            <a:r>
              <a:rPr lang="es-ES" sz="1200" dirty="0" smtClean="0">
                <a:solidFill>
                  <a:schemeClr val="tx1">
                    <a:lumMod val="95000"/>
                    <a:lumOff val="5000"/>
                  </a:schemeClr>
                </a:solidFill>
                <a:latin typeface="Bookman Old Style" pitchFamily="18" charset="0"/>
              </a:rPr>
              <a:t>http://www.psyche.com/psyche/lex/qbl/42letter_name.html</a:t>
            </a:r>
            <a:endParaRPr lang="es-ES" sz="1200" dirty="0" smtClean="0">
              <a:solidFill>
                <a:schemeClr val="tx1">
                  <a:lumMod val="95000"/>
                  <a:lumOff val="5000"/>
                </a:schemeClr>
              </a:solidFill>
              <a:latin typeface="Bookman Old Style" pitchFamily="18" charset="0"/>
              <a:ea typeface="Calibri"/>
              <a:cs typeface="Calibri"/>
              <a:sym typeface="Calibri"/>
            </a:endParaRPr>
          </a:p>
          <a:p>
            <a:pPr eaLnBrk="1" hangingPunct="1">
              <a:lnSpc>
                <a:spcPct val="90000"/>
              </a:lnSpc>
            </a:pPr>
            <a:r>
              <a:rPr lang="es-CO" sz="2800" dirty="0" smtClean="0">
                <a:latin typeface="Bookman Old Style" pitchFamily="18" charset="0"/>
              </a:rPr>
              <a:t>Derechos Reservados Shalom Haverim Org</a:t>
            </a:r>
          </a:p>
          <a:p>
            <a:pPr eaLnBrk="1" hangingPunct="1">
              <a:lnSpc>
                <a:spcPct val="90000"/>
              </a:lnSpc>
            </a:pPr>
            <a:r>
              <a:rPr lang="es-CO" sz="2800" dirty="0" smtClean="0">
                <a:latin typeface="Bookman Old Style" pitchFamily="18" charset="0"/>
                <a:hlinkClick r:id="rId5"/>
              </a:rPr>
              <a:t>http://www.shalomhaverim.org</a:t>
            </a:r>
            <a:endParaRPr lang="es-CO" sz="2800" dirty="0" smtClean="0">
              <a:latin typeface="Bookman Old Style" pitchFamily="18" charset="0"/>
            </a:endParaRPr>
          </a:p>
          <a:p>
            <a:pPr eaLnBrk="1" hangingPunct="1">
              <a:lnSpc>
                <a:spcPct val="90000"/>
              </a:lnSpc>
            </a:pPr>
            <a:r>
              <a:rPr lang="es-CO" sz="2800" dirty="0" smtClean="0">
                <a:latin typeface="Bookman Old Style" pitchFamily="18" charset="0"/>
              </a:rPr>
              <a:t>Director: -</a:t>
            </a:r>
          </a:p>
          <a:p>
            <a:pPr eaLnBrk="1" hangingPunct="1">
              <a:lnSpc>
                <a:spcPct val="90000"/>
              </a:lnSpc>
            </a:pPr>
            <a:r>
              <a:rPr lang="es-CO" sz="2800" dirty="0" smtClean="0">
                <a:latin typeface="Bookman Old Style" pitchFamily="18" charset="0"/>
              </a:rPr>
              <a:t>ELIYAHU BAYONA BEN YOSEF</a:t>
            </a:r>
          </a:p>
          <a:p>
            <a:pPr eaLnBrk="1" hangingPunct="1">
              <a:lnSpc>
                <a:spcPct val="90000"/>
              </a:lnSpc>
              <a:spcBef>
                <a:spcPts val="400"/>
              </a:spcBef>
            </a:pPr>
            <a:r>
              <a:rPr lang="es-CO" sz="1600" dirty="0" smtClean="0">
                <a:latin typeface="Bookman Old Style" pitchFamily="18" charset="0"/>
              </a:rPr>
              <a:t>24 </a:t>
            </a:r>
            <a:r>
              <a:rPr lang="es-CO" sz="1600" dirty="0" smtClean="0">
                <a:latin typeface="Bookman Old Style" pitchFamily="18" charset="0"/>
              </a:rPr>
              <a:t>de Siván </a:t>
            </a:r>
            <a:r>
              <a:rPr lang="es-CO" sz="1600" dirty="0" smtClean="0">
                <a:latin typeface="Bookman Old Style" pitchFamily="18" charset="0"/>
              </a:rPr>
              <a:t>5783– </a:t>
            </a:r>
            <a:r>
              <a:rPr lang="es-CO" sz="1600" dirty="0" smtClean="0">
                <a:latin typeface="Bookman Old Style" pitchFamily="18" charset="0"/>
              </a:rPr>
              <a:t>Junio </a:t>
            </a:r>
            <a:r>
              <a:rPr lang="es-CO" sz="1600" dirty="0" smtClean="0">
                <a:latin typeface="Bookman Old Style" pitchFamily="18" charset="0"/>
              </a:rPr>
              <a:t>13</a:t>
            </a:r>
            <a:r>
              <a:rPr lang="es-CO" sz="1600" dirty="0" smtClean="0">
                <a:latin typeface="Bookman Old Style" pitchFamily="18" charset="0"/>
              </a:rPr>
              <a:t>, </a:t>
            </a:r>
            <a:r>
              <a:rPr lang="es-CO" sz="1600" dirty="0" smtClean="0">
                <a:latin typeface="Bookman Old Style" pitchFamily="18" charset="0"/>
              </a:rPr>
              <a:t>2023- </a:t>
            </a:r>
            <a:r>
              <a:rPr lang="es-CO" sz="1600" dirty="0" smtClean="0">
                <a:latin typeface="Bookman Old Style" pitchFamily="18" charset="0"/>
              </a:rPr>
              <a:t>Monsey New York</a:t>
            </a:r>
            <a:endParaRPr sz="16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124706</TotalTime>
  <Words>5469</Words>
  <Application>Microsoft Office PowerPoint</Application>
  <PresentationFormat>Presentación en pantalla (4:3)</PresentationFormat>
  <Paragraphs>561</Paragraphs>
  <Slides>105</Slides>
  <Notes>103</Notes>
  <HiddenSlides>0</HiddenSlides>
  <MMClips>0</MMClips>
  <ScaleCrop>false</ScaleCrop>
  <HeadingPairs>
    <vt:vector size="4" baseType="variant">
      <vt:variant>
        <vt:lpstr>Tema</vt:lpstr>
      </vt:variant>
      <vt:variant>
        <vt:i4>1</vt:i4>
      </vt:variant>
      <vt:variant>
        <vt:lpstr>Títulos de diapositiva</vt:lpstr>
      </vt:variant>
      <vt:variant>
        <vt:i4>105</vt:i4>
      </vt:variant>
    </vt:vector>
  </HeadingPairs>
  <TitlesOfParts>
    <vt:vector size="106" baseType="lpstr">
      <vt:lpstr>Office Theme</vt:lpstr>
      <vt:lpstr>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Parashat Semanal Shelaj Lejá  שלח לך פרשת שבוע     </vt:lpstr>
      <vt:lpstr>Diapositiva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 Bayonah</cp:lastModifiedBy>
  <cp:revision>3678</cp:revision>
  <dcterms:created xsi:type="dcterms:W3CDTF">2013-10-13T19:31:46Z</dcterms:created>
  <dcterms:modified xsi:type="dcterms:W3CDTF">2023-06-15T20:30:20Z</dcterms:modified>
</cp:coreProperties>
</file>