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21"/>
  </p:notesMasterIdLst>
  <p:handoutMasterIdLst>
    <p:handoutMasterId r:id="rId122"/>
  </p:handoutMasterIdLst>
  <p:sldIdLst>
    <p:sldId id="256" r:id="rId2"/>
    <p:sldId id="708" r:id="rId3"/>
    <p:sldId id="1489" r:id="rId4"/>
    <p:sldId id="1040" r:id="rId5"/>
    <p:sldId id="1451" r:id="rId6"/>
    <p:sldId id="1596" r:id="rId7"/>
    <p:sldId id="1597" r:id="rId8"/>
    <p:sldId id="1598" r:id="rId9"/>
    <p:sldId id="1599" r:id="rId10"/>
    <p:sldId id="1600" r:id="rId11"/>
    <p:sldId id="1601" r:id="rId12"/>
    <p:sldId id="1602" r:id="rId13"/>
    <p:sldId id="1603" r:id="rId14"/>
    <p:sldId id="1604" r:id="rId15"/>
    <p:sldId id="1605" r:id="rId16"/>
    <p:sldId id="1606" r:id="rId17"/>
    <p:sldId id="1607" r:id="rId18"/>
    <p:sldId id="1608" r:id="rId19"/>
    <p:sldId id="1609" r:id="rId20"/>
    <p:sldId id="1610" r:id="rId21"/>
    <p:sldId id="1611" r:id="rId22"/>
    <p:sldId id="1612" r:id="rId23"/>
    <p:sldId id="1613" r:id="rId24"/>
    <p:sldId id="1614" r:id="rId25"/>
    <p:sldId id="1615" r:id="rId26"/>
    <p:sldId id="1616" r:id="rId27"/>
    <p:sldId id="1617" r:id="rId28"/>
    <p:sldId id="1618" r:id="rId29"/>
    <p:sldId id="1619" r:id="rId30"/>
    <p:sldId id="1623" r:id="rId31"/>
    <p:sldId id="1658" r:id="rId32"/>
    <p:sldId id="1660" r:id="rId33"/>
    <p:sldId id="1659" r:id="rId34"/>
    <p:sldId id="1661" r:id="rId35"/>
    <p:sldId id="1662" r:id="rId36"/>
    <p:sldId id="1663" r:id="rId37"/>
    <p:sldId id="1664" r:id="rId38"/>
    <p:sldId id="1665" r:id="rId39"/>
    <p:sldId id="1666" r:id="rId40"/>
    <p:sldId id="1667" r:id="rId41"/>
    <p:sldId id="1668" r:id="rId42"/>
    <p:sldId id="1669" r:id="rId43"/>
    <p:sldId id="1670" r:id="rId44"/>
    <p:sldId id="1671" r:id="rId45"/>
    <p:sldId id="1672" r:id="rId46"/>
    <p:sldId id="1673" r:id="rId47"/>
    <p:sldId id="1674" r:id="rId48"/>
    <p:sldId id="1675" r:id="rId49"/>
    <p:sldId id="1676" r:id="rId50"/>
    <p:sldId id="1677" r:id="rId51"/>
    <p:sldId id="1678" r:id="rId52"/>
    <p:sldId id="1679" r:id="rId53"/>
    <p:sldId id="1681" r:id="rId54"/>
    <p:sldId id="1680" r:id="rId55"/>
    <p:sldId id="1682" r:id="rId56"/>
    <p:sldId id="1683" r:id="rId57"/>
    <p:sldId id="1684" r:id="rId58"/>
    <p:sldId id="1685" r:id="rId59"/>
    <p:sldId id="1686" r:id="rId60"/>
    <p:sldId id="1687" r:id="rId61"/>
    <p:sldId id="1688" r:id="rId62"/>
    <p:sldId id="1689" r:id="rId63"/>
    <p:sldId id="1690" r:id="rId64"/>
    <p:sldId id="1691" r:id="rId65"/>
    <p:sldId id="1692" r:id="rId66"/>
    <p:sldId id="1693" r:id="rId67"/>
    <p:sldId id="1694" r:id="rId68"/>
    <p:sldId id="1695" r:id="rId69"/>
    <p:sldId id="1696" r:id="rId70"/>
    <p:sldId id="1697" r:id="rId71"/>
    <p:sldId id="1698" r:id="rId72"/>
    <p:sldId id="1699" r:id="rId73"/>
    <p:sldId id="1700" r:id="rId74"/>
    <p:sldId id="1701" r:id="rId75"/>
    <p:sldId id="1702" r:id="rId76"/>
    <p:sldId id="1703" r:id="rId77"/>
    <p:sldId id="1704" r:id="rId78"/>
    <p:sldId id="1705" r:id="rId79"/>
    <p:sldId id="1706" r:id="rId80"/>
    <p:sldId id="1707" r:id="rId81"/>
    <p:sldId id="1708" r:id="rId82"/>
    <p:sldId id="1657" r:id="rId83"/>
    <p:sldId id="1624" r:id="rId84"/>
    <p:sldId id="1625" r:id="rId85"/>
    <p:sldId id="1626" r:id="rId86"/>
    <p:sldId id="1627" r:id="rId87"/>
    <p:sldId id="1628" r:id="rId88"/>
    <p:sldId id="1629" r:id="rId89"/>
    <p:sldId id="1630" r:id="rId90"/>
    <p:sldId id="1632" r:id="rId91"/>
    <p:sldId id="1631" r:id="rId92"/>
    <p:sldId id="1633" r:id="rId93"/>
    <p:sldId id="1634" r:id="rId94"/>
    <p:sldId id="1635" r:id="rId95"/>
    <p:sldId id="1636" r:id="rId96"/>
    <p:sldId id="1637" r:id="rId97"/>
    <p:sldId id="1638" r:id="rId98"/>
    <p:sldId id="1639" r:id="rId99"/>
    <p:sldId id="1640" r:id="rId100"/>
    <p:sldId id="1641" r:id="rId101"/>
    <p:sldId id="1642" r:id="rId102"/>
    <p:sldId id="1643" r:id="rId103"/>
    <p:sldId id="1644" r:id="rId104"/>
    <p:sldId id="1645" r:id="rId105"/>
    <p:sldId id="1646" r:id="rId106"/>
    <p:sldId id="1647" r:id="rId107"/>
    <p:sldId id="1648" r:id="rId108"/>
    <p:sldId id="1649" r:id="rId109"/>
    <p:sldId id="1650" r:id="rId110"/>
    <p:sldId id="1651" r:id="rId111"/>
    <p:sldId id="1652" r:id="rId112"/>
    <p:sldId id="1653" r:id="rId113"/>
    <p:sldId id="1654" r:id="rId114"/>
    <p:sldId id="1655" r:id="rId115"/>
    <p:sldId id="1656" r:id="rId116"/>
    <p:sldId id="1620" r:id="rId117"/>
    <p:sldId id="1621" r:id="rId118"/>
    <p:sldId id="1622" r:id="rId119"/>
    <p:sldId id="296" r:id="rId1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444" autoAdjust="0"/>
  </p:normalViewPr>
  <p:slideViewPr>
    <p:cSldViewPr snapToGrid="0">
      <p:cViewPr>
        <p:scale>
          <a:sx n="75" d="100"/>
          <a:sy n="75" d="100"/>
        </p:scale>
        <p:origin x="-210" y="21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4/11/2021</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519.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shalomhaverim.org/Aliyot/aliyot_bereshit_vaiera.htm"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s://www.jewishpress.com/judaism/parsha/the-hebrew-identity/toldot-the-prophetic-destiny-of-rivkas-twins/2021/11/04/" TargetMode="External"/><Relationship Id="rId2" Type="http://schemas.openxmlformats.org/officeDocument/2006/relationships/notesSlide" Target="../notesSlides/notesSlide119.xml"/><Relationship Id="rId1" Type="http://schemas.openxmlformats.org/officeDocument/2006/relationships/slideLayout" Target="../slideLayouts/slideLayout1.xml"/><Relationship Id="rId6" Type="http://schemas.openxmlformats.org/officeDocument/2006/relationships/hyperlink" Target="http://www.psyche.com/psyche/lex/qbl/42letter_name.html"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a:t>
            </a:r>
            <a:r>
              <a:rPr lang="es-CO" sz="2400" dirty="0" smtClean="0">
                <a:latin typeface="Bookman Old Style" pitchFamily="18" charset="0"/>
                <a:ea typeface="Calibri"/>
                <a:cs typeface="Calibri"/>
                <a:sym typeface="Calibri"/>
              </a:rPr>
              <a:t>TOLEDOT 2021</a:t>
            </a:r>
            <a:endParaRPr lang="es-CO" sz="2400" dirty="0" smtClean="0">
              <a:latin typeface="Bookman Old Style" pitchFamily="18" charset="0"/>
              <a:ea typeface="Calibri"/>
              <a:cs typeface="Calibri"/>
              <a:sym typeface="Calibri"/>
            </a:endParaRPr>
          </a:p>
          <a:p>
            <a:pPr algn="ctr">
              <a:lnSpc>
                <a:spcPct val="90000"/>
              </a:lnSpc>
            </a:pPr>
            <a:r>
              <a:rPr lang="en-US" sz="2400" b="1" dirty="0" smtClean="0">
                <a:latin typeface="Bookman Old Style" pitchFamily="18" charset="0"/>
              </a:rPr>
              <a:t>El </a:t>
            </a:r>
            <a:r>
              <a:rPr lang="en-US" sz="2400" b="1" dirty="0" smtClean="0">
                <a:latin typeface="Bookman Old Style" pitchFamily="18" charset="0"/>
              </a:rPr>
              <a:t>Jésed </a:t>
            </a:r>
            <a:r>
              <a:rPr lang="en-US" sz="2400" b="1" dirty="0" smtClean="0">
                <a:latin typeface="Bookman Old Style" pitchFamily="18" charset="0"/>
              </a:rPr>
              <a:t>de Ribka y Gevurá de </a:t>
            </a:r>
            <a:r>
              <a:rPr lang="en-US" sz="2400" b="1" dirty="0" smtClean="0">
                <a:latin typeface="Bookman Old Style" pitchFamily="18" charset="0"/>
              </a:rPr>
              <a:t>Yitzjak</a:t>
            </a:r>
            <a:endParaRPr lang="en-US" sz="2400" b="1" dirty="0"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BaYonah</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567091" y="491894"/>
            <a:ext cx="8081609" cy="6048606"/>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n-US" b="1" dirty="0" smtClean="0">
                <a:latin typeface="Bookman Old Style" pitchFamily="18" charset="0"/>
                <a:hlinkClick r:id="rId3"/>
              </a:rPr>
              <a:t>25:19</a:t>
            </a:r>
            <a:r>
              <a:rPr lang="en-US" b="1" dirty="0" smtClean="0">
                <a:latin typeface="Bookman Old Style" pitchFamily="18" charset="0"/>
              </a:rPr>
              <a:t>   </a:t>
            </a:r>
            <a:r>
              <a:rPr lang="en-US" b="1" i="1" dirty="0" err="1" smtClean="0">
                <a:latin typeface="Bookman Old Style" pitchFamily="18" charset="0"/>
              </a:rPr>
              <a:t>Ve'eleh</a:t>
            </a:r>
            <a:r>
              <a:rPr lang="en-US" b="1" i="1" dirty="0" smtClean="0">
                <a:latin typeface="Bookman Old Style" pitchFamily="18" charset="0"/>
              </a:rPr>
              <a:t> </a:t>
            </a:r>
            <a:r>
              <a:rPr lang="en-US" b="1" i="1" dirty="0" err="1" smtClean="0">
                <a:latin typeface="Bookman Old Style" pitchFamily="18" charset="0"/>
              </a:rPr>
              <a:t>toldot</a:t>
            </a:r>
            <a:r>
              <a:rPr lang="en-US" b="1" i="1" dirty="0" smtClean="0">
                <a:latin typeface="Bookman Old Style" pitchFamily="18" charset="0"/>
              </a:rPr>
              <a:t> </a:t>
            </a:r>
            <a:r>
              <a:rPr lang="en-US" b="1" i="1" dirty="0" err="1" smtClean="0">
                <a:latin typeface="Bookman Old Style" pitchFamily="18" charset="0"/>
              </a:rPr>
              <a:t>Yitsjak</a:t>
            </a:r>
            <a:r>
              <a:rPr lang="en-US" b="1" i="1" dirty="0" smtClean="0">
                <a:latin typeface="Bookman Old Style" pitchFamily="18" charset="0"/>
              </a:rPr>
              <a:t> ben-Avraham Avraham </a:t>
            </a:r>
            <a:r>
              <a:rPr lang="en-US" b="1" i="1" dirty="0" err="1" smtClean="0">
                <a:latin typeface="Bookman Old Style" pitchFamily="18" charset="0"/>
              </a:rPr>
              <a:t>holid</a:t>
            </a:r>
            <a:r>
              <a:rPr lang="en-US" b="1" i="1" dirty="0" smtClean="0">
                <a:latin typeface="Bookman Old Style" pitchFamily="18" charset="0"/>
              </a:rPr>
              <a:t> et-</a:t>
            </a:r>
            <a:r>
              <a:rPr lang="en-US" b="1" i="1" dirty="0" err="1" smtClean="0">
                <a:latin typeface="Bookman Old Style" pitchFamily="18" charset="0"/>
              </a:rPr>
              <a:t>Yitsjak</a:t>
            </a:r>
            <a:r>
              <a:rPr lang="en-US" b="1" i="1" dirty="0" smtClean="0">
                <a:latin typeface="Bookman Old Style" pitchFamily="18" charset="0"/>
              </a:rPr>
              <a:t>.</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estas</a:t>
            </a:r>
            <a:r>
              <a:rPr lang="en-US" dirty="0" smtClean="0">
                <a:latin typeface="Bookman Old Style" pitchFamily="18" charset="0"/>
              </a:rPr>
              <a:t> son </a:t>
            </a:r>
            <a:r>
              <a:rPr lang="en-US" dirty="0" err="1" smtClean="0">
                <a:latin typeface="Bookman Old Style" pitchFamily="18" charset="0"/>
              </a:rPr>
              <a:t>las</a:t>
            </a:r>
            <a:r>
              <a:rPr lang="en-US" dirty="0" smtClean="0">
                <a:latin typeface="Bookman Old Style" pitchFamily="18" charset="0"/>
              </a:rPr>
              <a:t> </a:t>
            </a:r>
            <a:r>
              <a:rPr lang="en-US" dirty="0" err="1" smtClean="0">
                <a:latin typeface="Bookman Old Style" pitchFamily="18" charset="0"/>
              </a:rPr>
              <a:t>generaciones</a:t>
            </a:r>
            <a:r>
              <a:rPr lang="en-US" dirty="0" smtClean="0">
                <a:latin typeface="Bookman Old Style" pitchFamily="18" charset="0"/>
              </a:rPr>
              <a:t> de Isaac, </a:t>
            </a:r>
            <a:r>
              <a:rPr lang="en-US" dirty="0" err="1" smtClean="0">
                <a:latin typeface="Bookman Old Style" pitchFamily="18" charset="0"/>
              </a:rPr>
              <a:t>hijo</a:t>
            </a:r>
            <a:r>
              <a:rPr lang="en-US" dirty="0" smtClean="0">
                <a:latin typeface="Bookman Old Style" pitchFamily="18" charset="0"/>
              </a:rPr>
              <a:t> de Abraham: Abraham </a:t>
            </a:r>
            <a:r>
              <a:rPr lang="en-US" dirty="0" err="1" smtClean="0">
                <a:latin typeface="Bookman Old Style" pitchFamily="18" charset="0"/>
              </a:rPr>
              <a:t>engendró</a:t>
            </a:r>
            <a:r>
              <a:rPr lang="en-US" dirty="0" smtClean="0">
                <a:latin typeface="Bookman Old Style" pitchFamily="18" charset="0"/>
              </a:rPr>
              <a:t> a Isaac .</a:t>
            </a: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s-MX" sz="1600" dirty="0" smtClean="0">
                <a:latin typeface="Bookman Old Style" pitchFamily="18" charset="0"/>
              </a:rPr>
              <a:t>Fuente: NANCY REUBEN GREENFIELD</a:t>
            </a:r>
            <a:endParaRPr lang="en-US" sz="1600" dirty="0" smtClean="0">
              <a:latin typeface="Bookman Old Style" pitchFamily="18" charset="0"/>
            </a:endParaRPr>
          </a:p>
          <a:p>
            <a:r>
              <a:rPr lang="es-MX" sz="2000" dirty="0" smtClean="0">
                <a:latin typeface="Bookman Old Style" pitchFamily="18" charset="0"/>
              </a:rPr>
              <a:t>Comentario sobre Parashat Toldot, Génesis 25:19 - 28: 9</a:t>
            </a:r>
            <a:endParaRPr lang="en-US" sz="2000" dirty="0" smtClean="0">
              <a:latin typeface="Bookman Old Style" pitchFamily="18" charset="0"/>
            </a:endParaRPr>
          </a:p>
          <a:p>
            <a:r>
              <a:rPr lang="es-MX" sz="3000" dirty="0" smtClean="0">
                <a:latin typeface="Bookman Old Style" pitchFamily="18" charset="0"/>
              </a:rPr>
              <a:t> Rebecca e Isaac quieren un hijo. </a:t>
            </a:r>
          </a:p>
          <a:p>
            <a:r>
              <a:rPr lang="es-MX" sz="3000" dirty="0" smtClean="0">
                <a:latin typeface="Bookman Old Style" pitchFamily="18" charset="0"/>
              </a:rPr>
              <a:t>Rezan a Dios. </a:t>
            </a:r>
          </a:p>
          <a:p>
            <a:r>
              <a:rPr lang="es-MX" sz="3000" dirty="0" smtClean="0">
                <a:latin typeface="Bookman Old Style" pitchFamily="18" charset="0"/>
              </a:rPr>
              <a:t>Rebecca pronto siente movimientos violentos dentro de su útero. </a:t>
            </a:r>
          </a:p>
          <a:p>
            <a:r>
              <a:rPr lang="es-MX" sz="3000" dirty="0" smtClean="0">
                <a:latin typeface="Bookman Old Style" pitchFamily="18" charset="0"/>
              </a:rPr>
              <a:t>Ella le pregunta a Dios por qué siente pelear dentro de ella, y Dios responde: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“Dos naciones están en tu vientre y dos estados. Se dividirán el uno del otro, comenzando desde dentro de ti. Un estado se volverá más poderoso que el otro y el poderoso servirá al menor ".</a:t>
            </a:r>
          </a:p>
          <a:p>
            <a:r>
              <a:rPr lang="es-MX" sz="3000" dirty="0" smtClean="0">
                <a:latin typeface="Bookman Old Style" pitchFamily="18" charset="0"/>
              </a:rPr>
              <a:t>Cuando Rebecca da a luz, tiene dos hijos. El primer bebé sale de mejillas rojas y peludo y lo llaman Esaú.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El segundo es un bebé de piel suave a quien llaman Jacob.</a:t>
            </a:r>
            <a:endParaRPr lang="en-US" sz="2800" dirty="0" smtClean="0">
              <a:latin typeface="Bookman Old Style" pitchFamily="18" charset="0"/>
            </a:endParaRPr>
          </a:p>
          <a:p>
            <a:r>
              <a:rPr lang="es-MX" sz="2800" dirty="0" smtClean="0">
                <a:latin typeface="Bookman Old Style" pitchFamily="18" charset="0"/>
              </a:rPr>
              <a:t> Cuando los muchachos crecen, Esaú entiende la caza y la agricultura. </a:t>
            </a:r>
          </a:p>
          <a:p>
            <a:r>
              <a:rPr lang="es-MX" sz="2800" dirty="0" smtClean="0">
                <a:latin typeface="Bookman Old Style" pitchFamily="18" charset="0"/>
              </a:rPr>
              <a:t>Jacob es un hombre decidido, que vive en tiendas de campaña. </a:t>
            </a:r>
          </a:p>
          <a:p>
            <a:r>
              <a:rPr lang="es-MX" sz="2800" dirty="0" smtClean="0">
                <a:latin typeface="Bookman Old Style" pitchFamily="18" charset="0"/>
              </a:rPr>
              <a:t>Isaac favorece a Esaú, mientras que Rebecca favorece a Jacob.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Un día, Esaú viene del campo sintiéndose hambriento y desmayado y ve a Jacob con una olla de estofado. </a:t>
            </a:r>
          </a:p>
          <a:p>
            <a:r>
              <a:rPr lang="es-MX" dirty="0" smtClean="0">
                <a:latin typeface="Bookman Old Style" pitchFamily="18" charset="0"/>
              </a:rPr>
              <a:t>“Jacob”, pregunta Esaú, “¿Me das un poco de tu estofado, por favor? Me desmayo de hambre.</a:t>
            </a:r>
            <a:endParaRPr lang="en-US" dirty="0" smtClean="0">
              <a:latin typeface="Bookman Old Style" pitchFamily="18" charset="0"/>
            </a:endParaRPr>
          </a:p>
          <a:p>
            <a:r>
              <a:rPr lang="es-MX" dirty="0" smtClean="0">
                <a:latin typeface="Bookman Old Style" pitchFamily="18" charset="0"/>
              </a:rPr>
              <a:t>"Claro, si me vendes tu derecho de nacimiento", responde Jacob.</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25: 19 - 28: 9  - Malají 1:1 al 2:7</a:t>
            </a:r>
          </a:p>
          <a:p>
            <a:r>
              <a:rPr lang="es-MX" dirty="0" smtClean="0">
                <a:latin typeface="Bookman Old Style" pitchFamily="18" charset="0"/>
              </a:rPr>
              <a:t>Esaú mira a su hermano. “Si voy a morir de hambre, ¿de qué me sirve mi derecho de nacimiento?” </a:t>
            </a:r>
          </a:p>
          <a:p>
            <a:r>
              <a:rPr lang="es-MX" dirty="0" smtClean="0">
                <a:latin typeface="Bookman Old Style" pitchFamily="18" charset="0"/>
              </a:rPr>
              <a:t>Esaú luego vende su derecho de nacimiento a Jacob.</a:t>
            </a:r>
            <a:endParaRPr lang="en-US" dirty="0" smtClean="0">
              <a:latin typeface="Bookman Old Style" pitchFamily="18" charset="0"/>
            </a:endParaRPr>
          </a:p>
          <a:p>
            <a:r>
              <a:rPr lang="es-MX" dirty="0" smtClean="0">
                <a:latin typeface="Bookman Old Style" pitchFamily="18" charset="0"/>
              </a:rPr>
              <a:t> Esaú come, bebe y se va. Así menospreció Esaú su derecho de nacimiento.</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de muchos años, Isaac se vuelve viejo y ciego. </a:t>
            </a:r>
          </a:p>
          <a:p>
            <a:r>
              <a:rPr lang="es-MX" dirty="0" smtClean="0">
                <a:latin typeface="Bookman Old Style" pitchFamily="18" charset="0"/>
              </a:rPr>
              <a:t>Él llama a Esaú: “Hijo mío. Ve a cazar carne de venado para mí y prepara el sabroso plato que me encanta. </a:t>
            </a:r>
          </a:p>
          <a:p>
            <a:r>
              <a:rPr lang="es-MX" dirty="0" smtClean="0">
                <a:latin typeface="Bookman Old Style" pitchFamily="18" charset="0"/>
              </a:rPr>
              <a:t>Tráemelo y me lo comeré y luego mi alma te bendecirá antes de morir.</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Rebecca escucha esta conversación entre Esaú e Isaac y le cuenta a Jacob lo que había escuchado. </a:t>
            </a:r>
          </a:p>
          <a:p>
            <a:r>
              <a:rPr lang="es-MX" sz="2900" dirty="0" smtClean="0">
                <a:latin typeface="Bookman Old Style" pitchFamily="18" charset="0"/>
              </a:rPr>
              <a:t>“Ahora, hijo”, le dice Rebecca a Jacob, “ve al rebaño y tráeme dos buenas cabras jóvenes para que yo pueda hacer un plato sabroso para tu padre. Luego se lo llevarás a tu padre para que coma y te bendiga antes de su muerte.</a:t>
            </a:r>
            <a:endParaRPr lang="en-US" sz="29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"Pero madre", responde Jacob. “Esaú, mi hermano es un hombre peludo y yo soy suave. Tal vez mi padre me sentirá y pareceré a sus ojos un impostor y traeré una maldición sobre mí y no una bendición ”.</a:t>
            </a:r>
            <a:endParaRPr lang="en-US" sz="2800" dirty="0" smtClean="0">
              <a:latin typeface="Bookman Old Style" pitchFamily="18" charset="0"/>
            </a:endParaRPr>
          </a:p>
          <a:p>
            <a:r>
              <a:rPr lang="es-MX" sz="2800" dirty="0" smtClean="0">
                <a:latin typeface="Bookman Old Style" pitchFamily="18" charset="0"/>
              </a:rPr>
              <a:t>"Sobre mí </a:t>
            </a:r>
            <a:r>
              <a:rPr lang="es-MX" sz="2800" dirty="0" err="1" smtClean="0">
                <a:latin typeface="Bookman Old Style" pitchFamily="18" charset="0"/>
              </a:rPr>
              <a:t>séa</a:t>
            </a:r>
            <a:r>
              <a:rPr lang="es-MX" sz="2800" dirty="0" smtClean="0">
                <a:latin typeface="Bookman Old Style" pitchFamily="18" charset="0"/>
              </a:rPr>
              <a:t> tu maldición, hijo mío", dice Rebecca. "Ahora obedéceme y ve a buscar las cabras para que pueda hacer un guiso".</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Jacob hace lo que su madre le dijo que hiciera. </a:t>
            </a:r>
          </a:p>
          <a:p>
            <a:r>
              <a:rPr lang="es-MX" sz="3000" dirty="0" smtClean="0">
                <a:latin typeface="Bookman Old Style" pitchFamily="18" charset="0"/>
              </a:rPr>
              <a:t>Luego, su madre prepara el plato que le encanta a su padre. </a:t>
            </a:r>
          </a:p>
          <a:p>
            <a:r>
              <a:rPr lang="es-MX" sz="3000" dirty="0" smtClean="0">
                <a:latin typeface="Bookman Old Style" pitchFamily="18" charset="0"/>
              </a:rPr>
              <a:t>Antes de que Jacob entregue la comida a su padre, su madre pone pieles de cabra peludas en sus manos y cuello y lo viste con la ropa de Esaú.</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Jacob luego va a ver a su padre. "Padre", dice.</a:t>
            </a:r>
            <a:endParaRPr lang="en-US" sz="2900" dirty="0" smtClean="0">
              <a:latin typeface="Bookman Old Style" pitchFamily="18" charset="0"/>
            </a:endParaRPr>
          </a:p>
          <a:p>
            <a:r>
              <a:rPr lang="es-MX" sz="2900" dirty="0" smtClean="0">
                <a:latin typeface="Bookman Old Style" pitchFamily="18" charset="0"/>
              </a:rPr>
              <a:t> "¡Aquí estoy!", Responde Isaac. "¿Quién eres, hijo mío?“</a:t>
            </a:r>
          </a:p>
          <a:p>
            <a:r>
              <a:rPr lang="es-MX" sz="2900" dirty="0" smtClean="0">
                <a:latin typeface="Bookman Old Style" pitchFamily="18" charset="0"/>
              </a:rPr>
              <a:t>"Soy yo, Esaú, tu primogénito", dice Jacob. "He hecho lo que me dijiste, por favor ven a comer de mi carne de venado para que tu alma pueda bendecirme".</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"¿Cómo es que has encontrado la carne de venado tan rápido?"</a:t>
            </a:r>
            <a:endParaRPr lang="en-US" sz="3000" dirty="0" smtClean="0">
              <a:latin typeface="Bookman Old Style" pitchFamily="18" charset="0"/>
            </a:endParaRPr>
          </a:p>
          <a:p>
            <a:r>
              <a:rPr lang="es-MX" sz="3000" dirty="0" smtClean="0">
                <a:latin typeface="Bookman Old Style" pitchFamily="18" charset="0"/>
              </a:rPr>
              <a:t> "Porque Dios, tu Dios, hizo que sucediera antes que yo", responde Jacob.</a:t>
            </a:r>
            <a:endParaRPr lang="en-US" sz="3000" dirty="0" smtClean="0">
              <a:latin typeface="Bookman Old Style" pitchFamily="18" charset="0"/>
            </a:endParaRPr>
          </a:p>
          <a:p>
            <a:r>
              <a:rPr lang="es-MX" sz="3000" dirty="0" smtClean="0">
                <a:latin typeface="Bookman Old Style" pitchFamily="18" charset="0"/>
              </a:rPr>
              <a:t> "Por favor, acércate para que pueda sentirte y ver si realmente eres mi hijo Esaú o no".</a:t>
            </a:r>
            <a:endParaRPr lang="en-US" sz="3000" dirty="0" smtClean="0">
              <a:latin typeface="Bookman Old Style" pitchFamily="18" charset="0"/>
            </a:endParaRPr>
          </a:p>
          <a:p>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Entonces Jacob se acerca a su padre. Isaac siente la piel de Jacob y dijo: "La voz es la voz de Jacob, pero las manos son las manos de Esaú. ¿De verdad eres tú, hijo mío, Esaú?</a:t>
            </a:r>
            <a:endParaRPr lang="en-US" dirty="0" smtClean="0">
              <a:latin typeface="Bookman Old Style" pitchFamily="18" charset="0"/>
            </a:endParaRPr>
          </a:p>
          <a:p>
            <a:r>
              <a:rPr lang="es-MX" dirty="0" smtClean="0">
                <a:latin typeface="Bookman Old Style" pitchFamily="18" charset="0"/>
              </a:rPr>
              <a:t> "Yo soy", dice Jacob.</a:t>
            </a:r>
            <a:endParaRPr lang="en-US" dirty="0" smtClean="0">
              <a:latin typeface="Bookman Old Style" pitchFamily="18" charset="0"/>
            </a:endParaRPr>
          </a:p>
          <a:p>
            <a:r>
              <a:rPr lang="es-MX" dirty="0" smtClean="0">
                <a:latin typeface="Bookman Old Style" pitchFamily="18" charset="0"/>
              </a:rPr>
              <a:t> Satisfecho de que el hombre es Esaú, Isaac come el estofado y bebe el vino.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Isaac le dice a Jacob: "Acércate y bésame, hijo mío". </a:t>
            </a:r>
          </a:p>
          <a:p>
            <a:r>
              <a:rPr lang="es-MX" dirty="0" smtClean="0">
                <a:latin typeface="Bookman Old Style" pitchFamily="18" charset="0"/>
              </a:rPr>
              <a:t>Cuando Jacob se adelanta, Isaac huele la ropa de su hijo una vez más para asegurarse de que sea Esaú. </a:t>
            </a:r>
          </a:p>
          <a:p>
            <a:r>
              <a:rPr lang="es-MX" dirty="0" smtClean="0">
                <a:latin typeface="Bookman Old Style" pitchFamily="18" charset="0"/>
              </a:rPr>
              <a:t>Luego da su bendición.</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100" dirty="0" smtClean="0">
                <a:latin typeface="Bookman Old Style" pitchFamily="18" charset="0"/>
              </a:rPr>
              <a:t>“El olor de mi hijo Esaú es como el olor de un campo que Dios ha bendecido. </a:t>
            </a:r>
          </a:p>
          <a:p>
            <a:r>
              <a:rPr lang="es-MX" sz="3100" dirty="0" smtClean="0">
                <a:latin typeface="Bookman Old Style" pitchFamily="18" charset="0"/>
              </a:rPr>
              <a:t>Entonces, que Dios te dé del rocío del cielo y de los lugares gruesos de la tierra y una abundancia de maíz y vino. </a:t>
            </a:r>
          </a:p>
          <a:p>
            <a:r>
              <a:rPr lang="es-MX" sz="3100" dirty="0" smtClean="0">
                <a:latin typeface="Bookman Old Style" pitchFamily="18" charset="0"/>
              </a:rPr>
              <a:t>Los pueblos te servirán y las naciones se inclinarán ante ti.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Serás un hombre para tus hermanos, para que los hijos de tu madre puedan inclinarse ante ti. </a:t>
            </a:r>
          </a:p>
          <a:p>
            <a:r>
              <a:rPr lang="es-MX" sz="2900" dirty="0" smtClean="0">
                <a:latin typeface="Bookman Old Style" pitchFamily="18" charset="0"/>
              </a:rPr>
              <a:t>Entonces el que te maldiga será maldecido, y el que te bendiga será bendecido".</a:t>
            </a:r>
          </a:p>
          <a:p>
            <a:r>
              <a:rPr lang="es-MX" sz="2900" dirty="0" smtClean="0">
                <a:latin typeface="Bookman Old Style" pitchFamily="18" charset="0"/>
              </a:rPr>
              <a:t>Cuando Isaac termina de bendecir al hijo que cree que es Esaú, Jacob deja a su padre.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Más tarde, Esaú regresa de su cacería y le trae un estofado de venado a su padre. "Padre, ven a comer de mi carne de venado, para que tu alma me bendiga".</a:t>
            </a:r>
            <a:endParaRPr lang="en-US" sz="2900" dirty="0" smtClean="0">
              <a:latin typeface="Bookman Old Style" pitchFamily="18" charset="0"/>
            </a:endParaRPr>
          </a:p>
          <a:p>
            <a:r>
              <a:rPr lang="es-MX" sz="2900" dirty="0" smtClean="0">
                <a:latin typeface="Bookman Old Style" pitchFamily="18" charset="0"/>
              </a:rPr>
              <a:t>"¿Quién eres?" Isaac preguntó.</a:t>
            </a:r>
            <a:endParaRPr lang="en-US" sz="2900" dirty="0" smtClean="0">
              <a:latin typeface="Bookman Old Style" pitchFamily="18" charset="0"/>
            </a:endParaRPr>
          </a:p>
          <a:p>
            <a:r>
              <a:rPr lang="es-MX" sz="2900" dirty="0" smtClean="0">
                <a:latin typeface="Bookman Old Style" pitchFamily="18" charset="0"/>
              </a:rPr>
              <a:t>"Soy tu hijo, tu primogénito, Esaú".</a:t>
            </a:r>
            <a:endParaRPr lang="en-US" sz="2900" dirty="0" smtClean="0">
              <a:latin typeface="Bookman Old Style" pitchFamily="18" charset="0"/>
            </a:endParaRPr>
          </a:p>
          <a:p>
            <a:r>
              <a:rPr lang="es-MX" sz="2900" dirty="0" smtClean="0">
                <a:latin typeface="Bookman Old Style" pitchFamily="18" charset="0"/>
              </a:rPr>
              <a:t>Inmediatamente un gran terror se apodera de Isaac.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"¿Quién, entonces, es el que ya me trajo venado cazado y bendije?"</a:t>
            </a:r>
            <a:endParaRPr lang="en-US" dirty="0" smtClean="0">
              <a:latin typeface="Bookman Old Style" pitchFamily="18" charset="0"/>
            </a:endParaRPr>
          </a:p>
          <a:p>
            <a:r>
              <a:rPr lang="es-MX" dirty="0" smtClean="0">
                <a:latin typeface="Bookman Old Style" pitchFamily="18" charset="0"/>
              </a:rPr>
              <a:t>Cuando Esaú escucha las palabras de su padre, grita con un grito extremadamente fuerte y amargo, y dice: "¡Bendíceme también, oh padre mío!"</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"Tu hermano Jacob vino con engaño a mí", dijo Isaac. "Él ha quitado tu bendición".</a:t>
            </a:r>
            <a:endParaRPr lang="en-US" sz="2900" dirty="0" smtClean="0">
              <a:latin typeface="Bookman Old Style" pitchFamily="18" charset="0"/>
            </a:endParaRPr>
          </a:p>
          <a:p>
            <a:r>
              <a:rPr lang="es-MX" sz="2900" dirty="0" smtClean="0">
                <a:latin typeface="Bookman Old Style" pitchFamily="18" charset="0"/>
              </a:rPr>
              <a:t> "Jacob ya se ha ido a mis espaldas dos veces", dice Esaú. </a:t>
            </a:r>
          </a:p>
          <a:p>
            <a:r>
              <a:rPr lang="es-MX" sz="2900" dirty="0" smtClean="0">
                <a:latin typeface="Bookman Old Style" pitchFamily="18" charset="0"/>
              </a:rPr>
              <a:t>“¡Me quitó mi derecho de nacimiento y ahora también me quitó mi bendición! ¿No has reservado una bendición para mí?</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Isaac responde: "Esaú, he hecho de Jacob un maestro para ti y todos tus hermanos. </a:t>
            </a:r>
            <a:r>
              <a:rPr lang="en-US" sz="2900" dirty="0" smtClean="0">
                <a:latin typeface="Bookman Old Style" pitchFamily="18" charset="0"/>
              </a:rPr>
              <a:t>Lo he </a:t>
            </a:r>
            <a:r>
              <a:rPr lang="en-US" sz="2900" dirty="0" err="1" smtClean="0">
                <a:latin typeface="Bookman Old Style" pitchFamily="18" charset="0"/>
              </a:rPr>
              <a:t>sostenido</a:t>
            </a:r>
            <a:r>
              <a:rPr lang="en-US" sz="2900" dirty="0" smtClean="0">
                <a:latin typeface="Bookman Old Style" pitchFamily="18" charset="0"/>
              </a:rPr>
              <a:t> con </a:t>
            </a:r>
            <a:r>
              <a:rPr lang="en-US" sz="2900" dirty="0" err="1" smtClean="0">
                <a:latin typeface="Bookman Old Style" pitchFamily="18" charset="0"/>
              </a:rPr>
              <a:t>maíz</a:t>
            </a:r>
            <a:r>
              <a:rPr lang="en-US" sz="2900" dirty="0" smtClean="0">
                <a:latin typeface="Bookman Old Style" pitchFamily="18" charset="0"/>
              </a:rPr>
              <a:t> y </a:t>
            </a:r>
            <a:r>
              <a:rPr lang="en-US" sz="2900" dirty="0" err="1" smtClean="0">
                <a:latin typeface="Bookman Old Style" pitchFamily="18" charset="0"/>
              </a:rPr>
              <a:t>vino</a:t>
            </a:r>
            <a:r>
              <a:rPr lang="en-US" sz="2900" dirty="0" smtClean="0">
                <a:latin typeface="Bookman Old Style" pitchFamily="18" charset="0"/>
              </a:rPr>
              <a:t> </a:t>
            </a:r>
            <a:r>
              <a:rPr lang="en-US" sz="2900" dirty="0" err="1" smtClean="0">
                <a:latin typeface="Bookman Old Style" pitchFamily="18" charset="0"/>
              </a:rPr>
              <a:t>nuevo</a:t>
            </a:r>
            <a:r>
              <a:rPr lang="en-US" sz="2900" dirty="0" smtClean="0">
                <a:latin typeface="Bookman Old Style" pitchFamily="18" charset="0"/>
              </a:rPr>
              <a:t>.</a:t>
            </a:r>
          </a:p>
          <a:p>
            <a:r>
              <a:rPr lang="en-US" sz="2900" dirty="0" smtClean="0">
                <a:latin typeface="Bookman Old Style" pitchFamily="18" charset="0"/>
              </a:rPr>
              <a:t> </a:t>
            </a:r>
            <a:r>
              <a:rPr lang="es-MX" sz="2900" dirty="0" smtClean="0">
                <a:latin typeface="Bookman Old Style" pitchFamily="18" charset="0"/>
              </a:rPr>
              <a:t>Esaú grita: “¿Es esta la única bendición que tienes? ¡Bendíceme también a mi padre!</a:t>
            </a:r>
            <a:endParaRPr lang="en-US" sz="2900" dirty="0" smtClean="0">
              <a:latin typeface="Bookman Old Style" pitchFamily="18" charset="0"/>
            </a:endParaRPr>
          </a:p>
          <a:p>
            <a:r>
              <a:rPr lang="es-MX" sz="2900" dirty="0" smtClean="0">
                <a:latin typeface="Bookman Old Style" pitchFamily="18" charset="0"/>
              </a:rPr>
              <a:t>Isaac crea una bendición para Esaú: “Esaú, los lugares gruesos de la tierra serán tu morada.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Vivirás de tu espada y servirás a tu hermano. Solo cuando te humilles, soltarás su yugo de tu cuello.</a:t>
            </a:r>
            <a:endParaRPr lang="en-US" dirty="0" smtClean="0">
              <a:latin typeface="Bookman Old Style" pitchFamily="18" charset="0"/>
            </a:endParaRPr>
          </a:p>
          <a:p>
            <a:r>
              <a:rPr lang="es-MX" dirty="0" smtClean="0">
                <a:latin typeface="Bookman Old Style" pitchFamily="18" charset="0"/>
              </a:rPr>
              <a:t>Esaú odia a Jacob por esta bendición. Esaú dice en su corazón: "Que se acerquen los días de luto por mi padre y luego mataré a mi hermano Jacob".</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Cuando Rebecca descubre el plan de Esaú para matar a Jacob, le dice a Jacob: "Ve con mi hermano, Labán, en Harán. Quédate con él hasta que la ira de tu hermano haya disminuido. Luego enviaré por ti, porque ¿por qué debería perderlos a los dos en un día?</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Rebecca se acerca a Isaac para decirle que no quiere que Jacob tome una esposa de las mujeres locales. </a:t>
            </a:r>
          </a:p>
          <a:p>
            <a:r>
              <a:rPr lang="es-MX" dirty="0" smtClean="0">
                <a:latin typeface="Bookman Old Style" pitchFamily="18" charset="0"/>
              </a:rPr>
              <a:t>Ella le dice a Isaac que sería mejor para Jacob ir a la casa de su hermano Labán y encontrar una esposa entre las mujeres allí.</a:t>
            </a:r>
            <a:endParaRPr lang="en-US" dirty="0" smtClean="0">
              <a:latin typeface="Bookman Old Style" pitchFamily="18" charset="0"/>
            </a:endParaRPr>
          </a:p>
          <a:p>
            <a:r>
              <a:rPr lang="es-MX" dirty="0" smtClean="0">
                <a:latin typeface="Bookman Old Style" pitchFamily="18" charset="0"/>
              </a:rPr>
              <a:t> Isaac está de acuerdo.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Él llama a Jacob y lo bendice y le ordena que no tome una esposa de las hijas de Canaán. “Levántate, ve al hermano de tu madre y toma una esposa entre sus hijas. Dios, el Todopoderoso, te bendecirá y te hará fructífero. </a:t>
            </a:r>
          </a:p>
          <a:p>
            <a:r>
              <a:rPr lang="es-MX" dirty="0" smtClean="0">
                <a:latin typeface="Bookman Old Style" pitchFamily="18" charset="0"/>
              </a:rPr>
              <a:t>Te multiplicarás en una gran nación.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Dios te dará la bendición de Abraham para que tú y tus hijos puedan heredar la tierra que Dios le prometió a mi padre Abraham ”. </a:t>
            </a:r>
          </a:p>
          <a:p>
            <a:r>
              <a:rPr lang="es-MX" sz="2800" dirty="0" smtClean="0">
                <a:latin typeface="Bookman Old Style" pitchFamily="18" charset="0"/>
              </a:rPr>
              <a:t>Así Jacob es enviado a la casa de Labán, el hermano de su madre.</a:t>
            </a:r>
          </a:p>
          <a:p>
            <a:r>
              <a:rPr lang="es-MX" sz="2800" dirty="0" smtClean="0">
                <a:latin typeface="Bookman Old Style" pitchFamily="18" charset="0"/>
              </a:rPr>
              <a:t>Esaú pronto se entera de la orden de su padre de que Jacob no se case con un cananeo. </a:t>
            </a:r>
            <a:endParaRPr lang="es-MX"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Sabiendo que las hijas de Canaán desagradan a su padre, Esaú va a la familia de Ismael, el otro hijo de Abraham, y toma a una de las hijas de Ismael como esposa.</a:t>
            </a:r>
            <a:endParaRPr lang="en-US" dirty="0" smtClean="0">
              <a:latin typeface="Bookman Old Style" pitchFamily="18" charset="0"/>
            </a:endParaRPr>
          </a:p>
          <a:p>
            <a:r>
              <a:rPr lang="es-MX" dirty="0" smtClean="0">
                <a:latin typeface="Bookman Old Style" pitchFamily="18" charset="0"/>
              </a:rPr>
              <a:t>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smtClean="0">
                <a:latin typeface="Bookman Old Style" pitchFamily="18" charset="0"/>
              </a:rPr>
              <a:t>El Jésed de Ribka y Gevurá de Yitzjak</a:t>
            </a:r>
            <a:endParaRPr lang="en-US" sz="2800" b="1" dirty="0" smtClean="0">
              <a:latin typeface="Bookman Old Style" pitchFamily="18" charset="0"/>
            </a:endParaRPr>
          </a:p>
          <a:p>
            <a:r>
              <a:rPr lang="es-MX" sz="1800" i="1" dirty="0" smtClean="0">
                <a:latin typeface="Bookman Old Style" pitchFamily="18" charset="0"/>
              </a:rPr>
              <a:t>De </a:t>
            </a:r>
            <a:r>
              <a:rPr lang="es-MX" sz="1800" i="1" dirty="0" smtClean="0">
                <a:latin typeface="Bookman Old Style" pitchFamily="18" charset="0"/>
              </a:rPr>
              <a:t>los comentarios elaborados por el Rabí </a:t>
            </a:r>
            <a:r>
              <a:rPr lang="es-MX" sz="1800" i="1" dirty="0" err="1" smtClean="0">
                <a:latin typeface="Bookman Old Style" pitchFamily="18" charset="0"/>
              </a:rPr>
              <a:t>Benzion</a:t>
            </a:r>
            <a:r>
              <a:rPr lang="es-MX" sz="1800" i="1" dirty="0" smtClean="0">
                <a:latin typeface="Bookman Old Style" pitchFamily="18" charset="0"/>
              </a:rPr>
              <a:t> Shafier</a:t>
            </a:r>
            <a:endParaRPr lang="en-US" sz="1800" i="1" dirty="0" smtClean="0">
              <a:latin typeface="Bookman Old Style" pitchFamily="18" charset="0"/>
            </a:endParaRPr>
          </a:p>
          <a:p>
            <a:r>
              <a:rPr lang="es-ES" sz="2900" dirty="0" smtClean="0">
                <a:latin typeface="Bookman Old Style" pitchFamily="18" charset="0"/>
              </a:rPr>
              <a:t>La parashá </a:t>
            </a:r>
            <a:r>
              <a:rPr lang="es-ES" sz="2900" dirty="0" smtClean="0">
                <a:latin typeface="Bookman Old Style" pitchFamily="18" charset="0"/>
              </a:rPr>
              <a:t>Toledot</a:t>
            </a:r>
            <a:r>
              <a:rPr lang="es-ES" sz="2900" dirty="0" smtClean="0">
                <a:latin typeface="Bookman Old Style" pitchFamily="18" charset="0"/>
              </a:rPr>
              <a:t>, como su nombre indica, nos muestra la transición de la misión hebrea de generación en generación. El enfoque principal de la parashá de esta semana es que </a:t>
            </a:r>
            <a:r>
              <a:rPr lang="es-ES" sz="2900" dirty="0" smtClean="0">
                <a:latin typeface="Bookman Old Style" pitchFamily="18" charset="0"/>
              </a:rPr>
              <a:t>Yitzjak </a:t>
            </a:r>
            <a:r>
              <a:rPr lang="es-ES" sz="2900" dirty="0" smtClean="0">
                <a:latin typeface="Bookman Old Style" pitchFamily="18" charset="0"/>
              </a:rPr>
              <a:t>preserva las enseñanzas de su padre </a:t>
            </a:r>
            <a:r>
              <a:rPr lang="es-ES" sz="2900" dirty="0" smtClean="0">
                <a:latin typeface="Bookman Old Style" pitchFamily="18" charset="0"/>
              </a:rPr>
              <a:t>Abraham </a:t>
            </a:r>
            <a:r>
              <a:rPr lang="es-ES" sz="2900" dirty="0" smtClean="0">
                <a:latin typeface="Bookman Old Style" pitchFamily="18" charset="0"/>
              </a:rPr>
              <a:t>y las transmite a sus hijos gemelos Esav y </a:t>
            </a:r>
            <a:r>
              <a:rPr lang="es-ES" sz="2900" dirty="0" smtClean="0">
                <a:latin typeface="Bookman Old Style" pitchFamily="18" charset="0"/>
              </a:rPr>
              <a:t>Yakov.</a:t>
            </a:r>
            <a:endParaRPr lang="en-US" sz="29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100" dirty="0" smtClean="0">
                <a:latin typeface="Bookman Old Style" pitchFamily="18" charset="0"/>
              </a:rPr>
              <a:t>Bereshit </a:t>
            </a:r>
            <a:r>
              <a:rPr lang="es-ES" sz="3100" dirty="0" smtClean="0">
                <a:latin typeface="Bookman Old Style" pitchFamily="18" charset="0"/>
              </a:rPr>
              <a:t>capítulo </a:t>
            </a:r>
            <a:r>
              <a:rPr lang="es-ES" sz="3100" dirty="0" smtClean="0">
                <a:latin typeface="Bookman Old Style" pitchFamily="18" charset="0"/>
              </a:rPr>
              <a:t>25, </a:t>
            </a:r>
            <a:r>
              <a:rPr lang="es-ES" sz="3100" dirty="0" smtClean="0">
                <a:latin typeface="Bookman Old Style" pitchFamily="18" charset="0"/>
              </a:rPr>
              <a:t>versículo 20, nos informa que Itzjak tenía 40 años cuando tomó a </a:t>
            </a:r>
            <a:r>
              <a:rPr lang="es-ES" sz="3100" dirty="0" smtClean="0">
                <a:latin typeface="Bookman Old Style" pitchFamily="18" charset="0"/>
              </a:rPr>
              <a:t>Ribka </a:t>
            </a:r>
            <a:r>
              <a:rPr lang="es-ES" sz="3100" dirty="0" smtClean="0">
                <a:latin typeface="Bookman Old Style" pitchFamily="18" charset="0"/>
              </a:rPr>
              <a:t>como su esposa. Pero al hacerlo, el verso se refiere a su identidad aramea tres veces, al nombrar el lugar de su nacimiento y como una característica definitoria tanto para su padre como para su </a:t>
            </a:r>
            <a:r>
              <a:rPr lang="es-ES" sz="3100" dirty="0" smtClean="0">
                <a:latin typeface="Bookman Old Style" pitchFamily="18" charset="0"/>
              </a:rPr>
              <a:t>hermano.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Lo anterior nos </a:t>
            </a:r>
            <a:r>
              <a:rPr lang="es-ES" dirty="0" smtClean="0">
                <a:latin typeface="Bookman Old Style" pitchFamily="18" charset="0"/>
              </a:rPr>
              <a:t>indica que esto es algo importante que debemos entender sobre </a:t>
            </a:r>
            <a:r>
              <a:rPr lang="es-ES" dirty="0" smtClean="0">
                <a:latin typeface="Bookman Old Style" pitchFamily="18" charset="0"/>
              </a:rPr>
              <a:t>Ribka.</a:t>
            </a:r>
          </a:p>
          <a:p>
            <a:r>
              <a:rPr lang="es-ES" dirty="0" smtClean="0">
                <a:latin typeface="Bookman Old Style" pitchFamily="18" charset="0"/>
              </a:rPr>
              <a:t>Los arameos eran una civilización semítica importante, descendientes de Shem ben Noaḥ, que se había extendido por Mesopotamia.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Es </a:t>
            </a:r>
            <a:r>
              <a:rPr lang="es-ES" sz="3000" dirty="0" smtClean="0">
                <a:latin typeface="Bookman Old Style" pitchFamily="18" charset="0"/>
              </a:rPr>
              <a:t>de destacar que su idioma, el arameo, finalmente se convirtió en el idioma universal de comunicación de la región hasta la conquista musulmana del Levante</a:t>
            </a:r>
            <a:r>
              <a:rPr lang="es-ES" sz="3000" dirty="0" smtClean="0">
                <a:latin typeface="Bookman Old Style" pitchFamily="18" charset="0"/>
              </a:rPr>
              <a:t>.</a:t>
            </a:r>
          </a:p>
          <a:p>
            <a:r>
              <a:rPr lang="es-ES" sz="3000" dirty="0" smtClean="0">
                <a:latin typeface="Bookman Old Style" pitchFamily="18" charset="0"/>
              </a:rPr>
              <a:t>El </a:t>
            </a:r>
            <a:r>
              <a:rPr lang="es-ES" sz="3000" dirty="0" smtClean="0">
                <a:latin typeface="Bookman Old Style" pitchFamily="18" charset="0"/>
              </a:rPr>
              <a:t>hermano de </a:t>
            </a:r>
            <a:r>
              <a:rPr lang="es-ES" sz="3000" dirty="0" smtClean="0">
                <a:latin typeface="Bookman Old Style" pitchFamily="18" charset="0"/>
              </a:rPr>
              <a:t>Abraham, </a:t>
            </a:r>
            <a:r>
              <a:rPr lang="es-ES" sz="3000" dirty="0" smtClean="0">
                <a:latin typeface="Bookman Old Style" pitchFamily="18" charset="0"/>
              </a:rPr>
              <a:t>Naḥor, era de etnia hebrea, descendiente de Ever, una rama diferente de la descendencia de </a:t>
            </a:r>
            <a:r>
              <a:rPr lang="es-ES" sz="3000" dirty="0" smtClean="0">
                <a:latin typeface="Bookman Old Style" pitchFamily="18" charset="0"/>
              </a:rPr>
              <a:t>Shem.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Naḥor </a:t>
            </a:r>
            <a:r>
              <a:rPr lang="es-ES" dirty="0" smtClean="0">
                <a:latin typeface="Bookman Old Style" pitchFamily="18" charset="0"/>
              </a:rPr>
              <a:t>se había instalado en la bulliciosa ciudad aramea de </a:t>
            </a:r>
            <a:r>
              <a:rPr lang="es-ES" dirty="0" smtClean="0">
                <a:latin typeface="Bookman Old Style" pitchFamily="18" charset="0"/>
              </a:rPr>
              <a:t>Ḥarán </a:t>
            </a:r>
            <a:r>
              <a:rPr lang="es-ES" dirty="0" smtClean="0">
                <a:latin typeface="Bookman Old Style" pitchFamily="18" charset="0"/>
              </a:rPr>
              <a:t>e intentó influir en la sociedad que lo rodeaba con enseñanzas hebreas</a:t>
            </a:r>
            <a:r>
              <a:rPr lang="es-ES" dirty="0" smtClean="0">
                <a:latin typeface="Bookman Old Style" pitchFamily="18" charset="0"/>
              </a:rPr>
              <a:t>.</a:t>
            </a:r>
          </a:p>
          <a:p>
            <a:r>
              <a:rPr lang="es-ES" dirty="0" smtClean="0">
                <a:latin typeface="Bookman Old Style" pitchFamily="18" charset="0"/>
              </a:rPr>
              <a:t>Pero </a:t>
            </a:r>
            <a:r>
              <a:rPr lang="es-ES" dirty="0" smtClean="0">
                <a:latin typeface="Bookman Old Style" pitchFamily="18" charset="0"/>
              </a:rPr>
              <a:t>aquí encontramos algo que es muy significativo y nos pone a pensar en doble vía.</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El </a:t>
            </a:r>
            <a:r>
              <a:rPr lang="es-ES" sz="3000" dirty="0" smtClean="0">
                <a:latin typeface="Bookman Old Style" pitchFamily="18" charset="0"/>
              </a:rPr>
              <a:t>hecho de que su hijo </a:t>
            </a:r>
            <a:r>
              <a:rPr lang="es-ES" sz="3000" dirty="0" smtClean="0">
                <a:latin typeface="Bookman Old Style" pitchFamily="18" charset="0"/>
              </a:rPr>
              <a:t>Betuel </a:t>
            </a:r>
            <a:r>
              <a:rPr lang="es-ES" sz="3000" dirty="0" smtClean="0">
                <a:latin typeface="Bookman Old Style" pitchFamily="18" charset="0"/>
              </a:rPr>
              <a:t>y su nieto </a:t>
            </a:r>
            <a:r>
              <a:rPr lang="es-ES" sz="3000" dirty="0" smtClean="0">
                <a:latin typeface="Bookman Old Style" pitchFamily="18" charset="0"/>
              </a:rPr>
              <a:t>Labán </a:t>
            </a:r>
            <a:r>
              <a:rPr lang="es-ES" sz="3000" dirty="0" smtClean="0">
                <a:latin typeface="Bookman Old Style" pitchFamily="18" charset="0"/>
              </a:rPr>
              <a:t>se mencionen explícitamente en la Torá como arameos, a pesar de ser de etnia hebrea, muestra hasta qué punto la familia se había asimilado a la identidad aramea, que en ese momento había sido la principal universalidad de la </a:t>
            </a:r>
            <a:r>
              <a:rPr lang="es-ES" sz="3000" dirty="0" smtClean="0">
                <a:latin typeface="Bookman Old Style" pitchFamily="18" charset="0"/>
              </a:rPr>
              <a:t>humanidad, la </a:t>
            </a:r>
            <a:r>
              <a:rPr lang="es-ES" sz="3000" dirty="0" smtClean="0">
                <a:latin typeface="Bookman Old Style" pitchFamily="18" charset="0"/>
              </a:rPr>
              <a:t>identidad cosmopolita</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Mencionamos </a:t>
            </a:r>
            <a:r>
              <a:rPr lang="es-ES" sz="3000" dirty="0" smtClean="0">
                <a:latin typeface="Bookman Old Style" pitchFamily="18" charset="0"/>
              </a:rPr>
              <a:t>anteriormente que de acuerdo con nuestra antigua enseñanza de que </a:t>
            </a:r>
            <a:r>
              <a:rPr lang="es-ES" sz="3000" b="1" i="1" dirty="0" smtClean="0">
                <a:latin typeface="Bookman Old Style" pitchFamily="18" charset="0"/>
              </a:rPr>
              <a:t>"</a:t>
            </a:r>
            <a:r>
              <a:rPr lang="es-ES" sz="3000" b="1" i="1" dirty="0" err="1" smtClean="0">
                <a:latin typeface="Bookman Old Style" pitchFamily="18" charset="0"/>
              </a:rPr>
              <a:t>ma'ase</a:t>
            </a:r>
            <a:r>
              <a:rPr lang="es-ES" sz="3000" b="1" i="1" dirty="0" smtClean="0">
                <a:latin typeface="Bookman Old Style" pitchFamily="18" charset="0"/>
              </a:rPr>
              <a:t> </a:t>
            </a:r>
            <a:r>
              <a:rPr lang="es-ES" sz="3000" b="1" i="1" dirty="0" err="1" smtClean="0">
                <a:latin typeface="Bookman Old Style" pitchFamily="18" charset="0"/>
              </a:rPr>
              <a:t>avot</a:t>
            </a:r>
            <a:r>
              <a:rPr lang="es-ES" sz="3000" b="1" i="1" dirty="0" smtClean="0">
                <a:latin typeface="Bookman Old Style" pitchFamily="18" charset="0"/>
              </a:rPr>
              <a:t> </a:t>
            </a:r>
            <a:r>
              <a:rPr lang="es-ES" sz="3000" b="1" i="1" dirty="0" err="1" smtClean="0">
                <a:latin typeface="Bookman Old Style" pitchFamily="18" charset="0"/>
              </a:rPr>
              <a:t>siman</a:t>
            </a:r>
            <a:r>
              <a:rPr lang="es-ES" sz="3000" b="1" i="1" dirty="0" smtClean="0">
                <a:latin typeface="Bookman Old Style" pitchFamily="18" charset="0"/>
              </a:rPr>
              <a:t> </a:t>
            </a:r>
            <a:r>
              <a:rPr lang="es-ES" sz="3000" b="1" i="1" dirty="0" err="1" smtClean="0">
                <a:latin typeface="Bookman Old Style" pitchFamily="18" charset="0"/>
              </a:rPr>
              <a:t>l'banim</a:t>
            </a:r>
            <a:r>
              <a:rPr lang="es-ES" sz="3000" b="1" i="1" dirty="0" smtClean="0">
                <a:latin typeface="Bookman Old Style" pitchFamily="18" charset="0"/>
              </a:rPr>
              <a:t>" </a:t>
            </a:r>
            <a:r>
              <a:rPr lang="es-ES" sz="3000" dirty="0" smtClean="0">
                <a:latin typeface="Bookman Old Style" pitchFamily="18" charset="0"/>
              </a:rPr>
              <a:t>- </a:t>
            </a:r>
            <a:r>
              <a:rPr lang="es-ES" sz="3000" i="1" dirty="0" smtClean="0">
                <a:latin typeface="Bookman Old Style" pitchFamily="18" charset="0"/>
              </a:rPr>
              <a:t>"las obras de los padres son una señal para los hijos" </a:t>
            </a:r>
            <a:r>
              <a:rPr lang="es-ES" sz="3000" dirty="0" smtClean="0">
                <a:latin typeface="Bookman Old Style" pitchFamily="18" charset="0"/>
              </a:rPr>
              <a:t>- la historia de la familia de Teraḥ, justo antes de la formación de la nación de Israel, reflejan los principales eventos que le sucedieron al pueblo judío en el siglo XX.</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Teraḥ tuvo tres hijos: </a:t>
            </a:r>
            <a:r>
              <a:rPr lang="es-ES" dirty="0" smtClean="0">
                <a:latin typeface="Bookman Old Style" pitchFamily="18" charset="0"/>
              </a:rPr>
              <a:t>Abram, </a:t>
            </a:r>
            <a:r>
              <a:rPr lang="es-ES" dirty="0" smtClean="0">
                <a:latin typeface="Bookman Old Style" pitchFamily="18" charset="0"/>
              </a:rPr>
              <a:t>Naḥor y </a:t>
            </a:r>
            <a:r>
              <a:rPr lang="es-ES" dirty="0" smtClean="0">
                <a:latin typeface="Bookman Old Style" pitchFamily="18" charset="0"/>
              </a:rPr>
              <a:t>Harán. </a:t>
            </a:r>
          </a:p>
          <a:p>
            <a:r>
              <a:rPr lang="es-ES" dirty="0" smtClean="0">
                <a:latin typeface="Bookman Old Style" pitchFamily="18" charset="0"/>
              </a:rPr>
              <a:t>Harán</a:t>
            </a:r>
            <a:r>
              <a:rPr lang="es-ES" dirty="0" smtClean="0">
                <a:latin typeface="Bookman Old Style" pitchFamily="18" charset="0"/>
              </a:rPr>
              <a:t>, un tercio, fue asesinado en un horno en Ur Kasdim. </a:t>
            </a:r>
            <a:endParaRPr lang="es-ES" dirty="0" smtClean="0">
              <a:latin typeface="Bookman Old Style" pitchFamily="18" charset="0"/>
            </a:endParaRPr>
          </a:p>
          <a:p>
            <a:r>
              <a:rPr lang="es-ES" dirty="0" smtClean="0">
                <a:latin typeface="Bookman Old Style" pitchFamily="18" charset="0"/>
              </a:rPr>
              <a:t>Luego</a:t>
            </a:r>
            <a:r>
              <a:rPr lang="es-ES" dirty="0" smtClean="0">
                <a:latin typeface="Bookman Old Style" pitchFamily="18" charset="0"/>
              </a:rPr>
              <a:t>, Teraḥ intentó llevar a la familia de regreso a su tierra natal, la tierra de los hebreos, pero solo llegó a la ciudad aramea de Ḥarán.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Sus </a:t>
            </a:r>
            <a:r>
              <a:rPr lang="es-ES" sz="2800" dirty="0" smtClean="0">
                <a:latin typeface="Bookman Old Style" pitchFamily="18" charset="0"/>
              </a:rPr>
              <a:t>hijos sobrevivientes, ambos dedicados a las enseñanzas y la misión de Ever, diferían en la dirección que debía tomar la familia</a:t>
            </a:r>
            <a:r>
              <a:rPr lang="es-ES" sz="2800" dirty="0" smtClean="0">
                <a:latin typeface="Bookman Old Style" pitchFamily="18" charset="0"/>
              </a:rPr>
              <a:t>.</a:t>
            </a:r>
          </a:p>
          <a:p>
            <a:r>
              <a:rPr lang="es-ES" sz="2800" dirty="0" smtClean="0">
                <a:latin typeface="Bookman Old Style" pitchFamily="18" charset="0"/>
              </a:rPr>
              <a:t>Abram, </a:t>
            </a:r>
            <a:r>
              <a:rPr lang="es-ES" sz="2800" dirty="0" smtClean="0">
                <a:latin typeface="Bookman Old Style" pitchFamily="18" charset="0"/>
              </a:rPr>
              <a:t>un predicador revolucionario viajero, recibió instrucción profética para continuar hacia la tierra de los hebreos y crear allí una nación santa única que finalmente influiría en toda la sociedad humana.</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Pero Naḥor, el abuelo de </a:t>
            </a:r>
            <a:r>
              <a:rPr lang="es-ES" dirty="0" smtClean="0">
                <a:latin typeface="Bookman Old Style" pitchFamily="18" charset="0"/>
              </a:rPr>
              <a:t>Ribka, </a:t>
            </a:r>
            <a:r>
              <a:rPr lang="es-ES" dirty="0" smtClean="0">
                <a:latin typeface="Bookman Old Style" pitchFamily="18" charset="0"/>
              </a:rPr>
              <a:t>prefirió integrarse en la cultura aramea, que era la cultura dominante de su tiempo. </a:t>
            </a:r>
            <a:endParaRPr lang="es-ES" dirty="0" smtClean="0">
              <a:latin typeface="Bookman Old Style" pitchFamily="18" charset="0"/>
            </a:endParaRPr>
          </a:p>
          <a:p>
            <a:r>
              <a:rPr lang="es-ES" dirty="0" smtClean="0">
                <a:latin typeface="Bookman Old Style" pitchFamily="18" charset="0"/>
              </a:rPr>
              <a:t>Consideró </a:t>
            </a:r>
            <a:r>
              <a:rPr lang="es-ES" dirty="0" smtClean="0">
                <a:latin typeface="Bookman Old Style" pitchFamily="18" charset="0"/>
              </a:rPr>
              <a:t>más eficaz influir en los pueblos del mundo desde dentro</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100" dirty="0" smtClean="0">
                <a:latin typeface="Bookman Old Style" pitchFamily="18" charset="0"/>
              </a:rPr>
              <a:t>Es </a:t>
            </a:r>
            <a:r>
              <a:rPr lang="es-ES" sz="3100" dirty="0" smtClean="0">
                <a:latin typeface="Bookman Old Style" pitchFamily="18" charset="0"/>
              </a:rPr>
              <a:t>importante señalar que este punto de vista, </a:t>
            </a:r>
            <a:r>
              <a:rPr lang="es-ES" sz="3100" b="1" i="1" dirty="0" smtClean="0">
                <a:latin typeface="Bookman Old Style" pitchFamily="18" charset="0"/>
              </a:rPr>
              <a:t>"</a:t>
            </a:r>
            <a:r>
              <a:rPr lang="es-ES" sz="3100" b="1" i="1" dirty="0" err="1" smtClean="0">
                <a:latin typeface="Bookman Old Style" pitchFamily="18" charset="0"/>
              </a:rPr>
              <a:t>galut</a:t>
            </a:r>
            <a:r>
              <a:rPr lang="es-ES" sz="3100" b="1" i="1" dirty="0" smtClean="0">
                <a:latin typeface="Bookman Old Style" pitchFamily="18" charset="0"/>
              </a:rPr>
              <a:t> </a:t>
            </a:r>
            <a:r>
              <a:rPr lang="es-ES" sz="3100" b="1" i="1" dirty="0" err="1" smtClean="0">
                <a:latin typeface="Bookman Old Style" pitchFamily="18" charset="0"/>
              </a:rPr>
              <a:t>lishmá</a:t>
            </a:r>
            <a:r>
              <a:rPr lang="es-ES" sz="3100" b="1" i="1" dirty="0" smtClean="0">
                <a:latin typeface="Bookman Old Style" pitchFamily="18" charset="0"/>
              </a:rPr>
              <a:t>" </a:t>
            </a:r>
            <a:r>
              <a:rPr lang="es-ES" sz="3100" dirty="0" smtClean="0">
                <a:latin typeface="Bookman Old Style" pitchFamily="18" charset="0"/>
              </a:rPr>
              <a:t>- </a:t>
            </a:r>
            <a:r>
              <a:rPr lang="es-ES" sz="3100" i="1" dirty="0" smtClean="0">
                <a:latin typeface="Bookman Old Style" pitchFamily="18" charset="0"/>
              </a:rPr>
              <a:t>"exilio con un propósito"</a:t>
            </a:r>
            <a:r>
              <a:rPr lang="es-ES" sz="3100" dirty="0" smtClean="0">
                <a:latin typeface="Bookman Old Style" pitchFamily="18" charset="0"/>
              </a:rPr>
              <a:t> - fue defendido más tarde por Rav Shimshon Raphael Hirsch, quien había vivido en la Alemania del siglo XIX y argumentó que el llamado del pueblo judío era vivir entre las "naciones iluminadas" e influir en ellas desde dentro.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También </a:t>
            </a:r>
            <a:r>
              <a:rPr lang="es-ES" dirty="0" smtClean="0">
                <a:latin typeface="Bookman Old Style" pitchFamily="18" charset="0"/>
              </a:rPr>
              <a:t>podemos ver esta perspectiva viva y coleando hoy entre muchos líderes judíos en los Estados Unidos. </a:t>
            </a:r>
            <a:endParaRPr lang="es-ES" dirty="0" smtClean="0">
              <a:latin typeface="Bookman Old Style" pitchFamily="18" charset="0"/>
            </a:endParaRPr>
          </a:p>
          <a:p>
            <a:r>
              <a:rPr lang="es-ES" dirty="0" smtClean="0">
                <a:latin typeface="Bookman Old Style" pitchFamily="18" charset="0"/>
              </a:rPr>
              <a:t>Pero </a:t>
            </a:r>
            <a:r>
              <a:rPr lang="es-ES" dirty="0" smtClean="0">
                <a:latin typeface="Bookman Old Style" pitchFamily="18" charset="0"/>
              </a:rPr>
              <a:t>Naḥor no logró sobrevivir como hebreo</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En </a:t>
            </a:r>
            <a:r>
              <a:rPr lang="es-ES" sz="3000" dirty="0" smtClean="0">
                <a:latin typeface="Bookman Old Style" pitchFamily="18" charset="0"/>
              </a:rPr>
              <a:t>la </a:t>
            </a:r>
            <a:r>
              <a:rPr lang="es-ES" sz="3000" dirty="0" smtClean="0">
                <a:latin typeface="Bookman Old Style" pitchFamily="18" charset="0"/>
              </a:rPr>
              <a:t>auto identificación </a:t>
            </a:r>
            <a:r>
              <a:rPr lang="es-ES" sz="3000" dirty="0" smtClean="0">
                <a:latin typeface="Bookman Old Style" pitchFamily="18" charset="0"/>
              </a:rPr>
              <a:t>de su familia como arameos, vemos una tentación judía muy clásica de olvidar la singularidad hebrea y convertirse en "gente normal" al asimilarse a las culturas anfitrionas dominantes. </a:t>
            </a:r>
            <a:endParaRPr lang="es-ES" sz="3000" dirty="0" smtClean="0">
              <a:latin typeface="Bookman Old Style" pitchFamily="18" charset="0"/>
            </a:endParaRPr>
          </a:p>
          <a:p>
            <a:r>
              <a:rPr lang="es-ES" sz="3000" dirty="0" smtClean="0">
                <a:latin typeface="Bookman Old Style" pitchFamily="18" charset="0"/>
              </a:rPr>
              <a:t>También </a:t>
            </a:r>
            <a:r>
              <a:rPr lang="es-ES" sz="3000" dirty="0" smtClean="0">
                <a:latin typeface="Bookman Old Style" pitchFamily="18" charset="0"/>
              </a:rPr>
              <a:t>es importante señalar que este fenómeno no debe limitarse a los judíos que viven fuera de su propio país</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En </a:t>
            </a:r>
            <a:r>
              <a:rPr lang="es-ES" dirty="0" smtClean="0">
                <a:latin typeface="Bookman Old Style" pitchFamily="18" charset="0"/>
              </a:rPr>
              <a:t>el mundo más globalizado de hoy, vemos incluso un número significativo de israelíes que desean deshacerse de su singularidad judía y convertirse en "personas normales" o en un "país normal" asimilándose a la cultura global dominante.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En cualquier caso, podemos decir hasta cierto punto que </a:t>
            </a:r>
            <a:r>
              <a:rPr lang="es-ES" dirty="0" smtClean="0">
                <a:latin typeface="Bookman Old Style" pitchFamily="18" charset="0"/>
              </a:rPr>
              <a:t>Ribka </a:t>
            </a:r>
            <a:r>
              <a:rPr lang="es-ES" dirty="0" smtClean="0">
                <a:latin typeface="Bookman Old Style" pitchFamily="18" charset="0"/>
              </a:rPr>
              <a:t>trajo este aspecto de la identidad aramea a la familia de Yitzhak. Esto se debe a que el lado cosmopolita de la identidad hebrea es crucial para nuestra misión y debe tener su lugar en la composición nacional de Israel.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100" dirty="0" smtClean="0">
                <a:latin typeface="Bookman Old Style" pitchFamily="18" charset="0"/>
              </a:rPr>
              <a:t>Por </a:t>
            </a:r>
            <a:r>
              <a:rPr lang="es-ES" sz="3100" dirty="0" smtClean="0">
                <a:latin typeface="Bookman Old Style" pitchFamily="18" charset="0"/>
              </a:rPr>
              <a:t>supuesto, es problemático cuando esta característica cosmopolita de nuestra identidad se vuelve demasiado dominante, como podemos ver en muchos ejemplos recientes y contemporáneos, pero es importante que esto esté presente como parte de nuestra identidad holística más amplia.</a:t>
            </a:r>
            <a:endParaRPr lang="en-U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Debido a que el nacionalismo estrecho por sí solo no encajaría realmente con el pueblo judío ni serviría a nuestra misión universalista, vemos que tanto </a:t>
            </a:r>
            <a:r>
              <a:rPr lang="es-ES" sz="2800" dirty="0" smtClean="0">
                <a:latin typeface="Bookman Old Style" pitchFamily="18" charset="0"/>
              </a:rPr>
              <a:t>Yitzjak </a:t>
            </a:r>
            <a:r>
              <a:rPr lang="es-ES" sz="2800" dirty="0" smtClean="0">
                <a:latin typeface="Bookman Old Style" pitchFamily="18" charset="0"/>
              </a:rPr>
              <a:t>como </a:t>
            </a:r>
            <a:r>
              <a:rPr lang="es-ES" sz="2800" dirty="0" smtClean="0">
                <a:latin typeface="Bookman Old Style" pitchFamily="18" charset="0"/>
              </a:rPr>
              <a:t>Yakov </a:t>
            </a:r>
            <a:r>
              <a:rPr lang="es-ES" sz="2800" dirty="0" smtClean="0">
                <a:latin typeface="Bookman Old Style" pitchFamily="18" charset="0"/>
              </a:rPr>
              <a:t>tomaron esposas de la casa de Naḥor, de modo que - al establecer la nación de Israel - el componente específicamente hebreo de nuestra identidad sería la más dominante,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950" dirty="0" smtClean="0">
                <a:latin typeface="Bookman Old Style" pitchFamily="18" charset="0"/>
              </a:rPr>
              <a:t>Pero </a:t>
            </a:r>
            <a:r>
              <a:rPr lang="es-ES" sz="2950" dirty="0" smtClean="0">
                <a:latin typeface="Bookman Old Style" pitchFamily="18" charset="0"/>
              </a:rPr>
              <a:t>una medida de cosmopolitismo también estaría presente en nuestras raíces nacionales para empujarnos hacia el compromiso con el mundo exterior</a:t>
            </a:r>
            <a:r>
              <a:rPr lang="es-ES" sz="2950" dirty="0" smtClean="0">
                <a:latin typeface="Bookman Old Style" pitchFamily="18" charset="0"/>
              </a:rPr>
              <a:t>.</a:t>
            </a:r>
          </a:p>
          <a:p>
            <a:r>
              <a:rPr lang="es-ES" sz="2950" dirty="0" smtClean="0">
                <a:latin typeface="Bookman Old Style" pitchFamily="18" charset="0"/>
              </a:rPr>
              <a:t>Además </a:t>
            </a:r>
            <a:r>
              <a:rPr lang="es-ES" sz="2950" dirty="0" smtClean="0">
                <a:latin typeface="Bookman Old Style" pitchFamily="18" charset="0"/>
              </a:rPr>
              <a:t>de traer un elemento de cosmopolitismo a las raíces nacionales de Israel, </a:t>
            </a:r>
            <a:r>
              <a:rPr lang="es-ES" sz="2950" dirty="0" smtClean="0">
                <a:latin typeface="Bookman Old Style" pitchFamily="18" charset="0"/>
              </a:rPr>
              <a:t>Ribka </a:t>
            </a:r>
            <a:r>
              <a:rPr lang="es-ES" sz="2950" dirty="0" smtClean="0">
                <a:latin typeface="Bookman Old Style" pitchFamily="18" charset="0"/>
              </a:rPr>
              <a:t>también trajo el poder de </a:t>
            </a:r>
            <a:r>
              <a:rPr lang="es-ES" sz="2950" dirty="0" smtClean="0">
                <a:latin typeface="Bookman Old Style" pitchFamily="18" charset="0"/>
              </a:rPr>
              <a:t>Jésed </a:t>
            </a:r>
            <a:r>
              <a:rPr lang="es-ES" sz="2950" dirty="0" smtClean="0">
                <a:latin typeface="Bookman Old Style" pitchFamily="18" charset="0"/>
              </a:rPr>
              <a:t>para equilibrar la </a:t>
            </a:r>
            <a:r>
              <a:rPr lang="es-ES" sz="2950" dirty="0" smtClean="0">
                <a:latin typeface="Bookman Old Style" pitchFamily="18" charset="0"/>
              </a:rPr>
              <a:t>Gevurá </a:t>
            </a:r>
            <a:r>
              <a:rPr lang="es-ES" sz="2950" dirty="0" smtClean="0">
                <a:latin typeface="Bookman Old Style" pitchFamily="18" charset="0"/>
              </a:rPr>
              <a:t>de </a:t>
            </a:r>
            <a:r>
              <a:rPr lang="es-ES" sz="2950" dirty="0" smtClean="0">
                <a:latin typeface="Bookman Old Style" pitchFamily="18" charset="0"/>
              </a:rPr>
              <a:t>Yitzjak.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Cuando </a:t>
            </a:r>
            <a:r>
              <a:rPr lang="es-ES" dirty="0" smtClean="0">
                <a:latin typeface="Bookman Old Style" pitchFamily="18" charset="0"/>
              </a:rPr>
              <a:t>Eliezer fue enviado a buscar una esposa para </a:t>
            </a:r>
            <a:r>
              <a:rPr lang="es-ES" dirty="0" smtClean="0">
                <a:latin typeface="Bookman Old Style" pitchFamily="18" charset="0"/>
              </a:rPr>
              <a:t>Yitzjak, </a:t>
            </a:r>
            <a:r>
              <a:rPr lang="es-ES" dirty="0" smtClean="0">
                <a:latin typeface="Bookman Old Style" pitchFamily="18" charset="0"/>
              </a:rPr>
              <a:t>buscó específicamente a una chica de inmenso </a:t>
            </a:r>
            <a:r>
              <a:rPr lang="es-ES" dirty="0" smtClean="0">
                <a:latin typeface="Bookman Old Style" pitchFamily="18" charset="0"/>
              </a:rPr>
              <a:t>Jésed, </a:t>
            </a:r>
            <a:r>
              <a:rPr lang="es-ES" dirty="0" smtClean="0">
                <a:latin typeface="Bookman Old Style" pitchFamily="18" charset="0"/>
              </a:rPr>
              <a:t>porque ese era exactamente el tipo de </a:t>
            </a:r>
            <a:r>
              <a:rPr lang="es-ES" b="1" i="1" dirty="0" smtClean="0">
                <a:latin typeface="Bookman Old Style" pitchFamily="18" charset="0"/>
              </a:rPr>
              <a:t>"ezer </a:t>
            </a:r>
            <a:r>
              <a:rPr lang="es-ES" b="1" i="1" dirty="0" smtClean="0">
                <a:latin typeface="Bookman Old Style" pitchFamily="18" charset="0"/>
              </a:rPr>
              <a:t>kenegdó" </a:t>
            </a:r>
            <a:r>
              <a:rPr lang="es-ES" i="1" dirty="0" smtClean="0">
                <a:latin typeface="Bookman Old Style" pitchFamily="18" charset="0"/>
              </a:rPr>
              <a:t>- "contrapeso de ayuda" </a:t>
            </a:r>
            <a:r>
              <a:rPr lang="es-ES" dirty="0" smtClean="0">
                <a:latin typeface="Bookman Old Style" pitchFamily="18" charset="0"/>
              </a:rPr>
              <a:t>- que </a:t>
            </a:r>
            <a:r>
              <a:rPr lang="es-ES" dirty="0" smtClean="0">
                <a:latin typeface="Bookman Old Style" pitchFamily="18" charset="0"/>
              </a:rPr>
              <a:t>Yitzjak </a:t>
            </a:r>
            <a:r>
              <a:rPr lang="es-ES" dirty="0" smtClean="0">
                <a:latin typeface="Bookman Old Style" pitchFamily="18" charset="0"/>
              </a:rPr>
              <a:t>necesitaba.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900" dirty="0" smtClean="0">
                <a:latin typeface="Bookman Old Style" pitchFamily="18" charset="0"/>
              </a:rPr>
              <a:t>Los patriarcas de Israel se casaron con mujeres que eran muy opuestas en cuanto a atributos personales y las </a:t>
            </a:r>
            <a:r>
              <a:rPr lang="es-ES" sz="2900" dirty="0" smtClean="0">
                <a:latin typeface="Bookman Old Style" pitchFamily="18" charset="0"/>
              </a:rPr>
              <a:t>sefirot </a:t>
            </a:r>
            <a:r>
              <a:rPr lang="es-ES" sz="2900" dirty="0" smtClean="0">
                <a:latin typeface="Bookman Old Style" pitchFamily="18" charset="0"/>
              </a:rPr>
              <a:t>que expresaban, a fin de crear un contrapeso saludable en las raíces de la nación hebrea. </a:t>
            </a:r>
            <a:endParaRPr lang="es-ES" sz="2900" dirty="0" smtClean="0">
              <a:latin typeface="Bookman Old Style" pitchFamily="18" charset="0"/>
            </a:endParaRPr>
          </a:p>
          <a:p>
            <a:r>
              <a:rPr lang="es-ES" sz="2900" dirty="0" smtClean="0">
                <a:latin typeface="Bookman Old Style" pitchFamily="18" charset="0"/>
              </a:rPr>
              <a:t>Abraham era Jésed, </a:t>
            </a:r>
            <a:r>
              <a:rPr lang="es-ES" sz="2900" dirty="0" smtClean="0">
                <a:latin typeface="Bookman Old Style" pitchFamily="18" charset="0"/>
              </a:rPr>
              <a:t>Sarah era </a:t>
            </a:r>
            <a:r>
              <a:rPr lang="es-ES" sz="2900" dirty="0" smtClean="0">
                <a:latin typeface="Bookman Old Style" pitchFamily="18" charset="0"/>
              </a:rPr>
              <a:t>Gevurá. </a:t>
            </a:r>
          </a:p>
          <a:p>
            <a:r>
              <a:rPr lang="es-ES" sz="2900" dirty="0" smtClean="0">
                <a:latin typeface="Bookman Old Style" pitchFamily="18" charset="0"/>
              </a:rPr>
              <a:t>Yitzjak </a:t>
            </a:r>
            <a:r>
              <a:rPr lang="es-ES" sz="2900" dirty="0" smtClean="0">
                <a:latin typeface="Bookman Old Style" pitchFamily="18" charset="0"/>
              </a:rPr>
              <a:t>era </a:t>
            </a:r>
            <a:r>
              <a:rPr lang="es-ES" sz="2900" dirty="0" smtClean="0">
                <a:latin typeface="Bookman Old Style" pitchFamily="18" charset="0"/>
              </a:rPr>
              <a:t>Gevurá, </a:t>
            </a:r>
            <a:r>
              <a:rPr lang="es-ES" sz="2900" dirty="0" smtClean="0">
                <a:latin typeface="Bookman Old Style" pitchFamily="18" charset="0"/>
              </a:rPr>
              <a:t>por lo que su esposa necesitaba ser </a:t>
            </a:r>
            <a:r>
              <a:rPr lang="es-ES" sz="2900" dirty="0" smtClean="0">
                <a:latin typeface="Bookman Old Style" pitchFamily="18" charset="0"/>
              </a:rPr>
              <a:t>Jésed.</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Cuando </a:t>
            </a:r>
            <a:r>
              <a:rPr lang="es-ES" dirty="0" smtClean="0">
                <a:latin typeface="Bookman Old Style" pitchFamily="18" charset="0"/>
              </a:rPr>
              <a:t>Eliezer, un hombre adulto, se acercó a </a:t>
            </a:r>
            <a:r>
              <a:rPr lang="es-ES" dirty="0" smtClean="0">
                <a:latin typeface="Bookman Old Style" pitchFamily="18" charset="0"/>
              </a:rPr>
              <a:t>Ribka </a:t>
            </a:r>
            <a:r>
              <a:rPr lang="es-ES" dirty="0" smtClean="0">
                <a:latin typeface="Bookman Old Style" pitchFamily="18" charset="0"/>
              </a:rPr>
              <a:t>en el pozo de </a:t>
            </a:r>
            <a:r>
              <a:rPr lang="es-ES" dirty="0" smtClean="0">
                <a:latin typeface="Bookman Old Style" pitchFamily="18" charset="0"/>
              </a:rPr>
              <a:t>Ḥarán </a:t>
            </a:r>
            <a:r>
              <a:rPr lang="es-ES" dirty="0" smtClean="0">
                <a:latin typeface="Bookman Old Style" pitchFamily="18" charset="0"/>
              </a:rPr>
              <a:t>y le pidió agua, ella fácilmente podría haber asumido que estaba tratando de aprovecharse de ella. </a:t>
            </a:r>
            <a:endParaRPr lang="es-ES" dirty="0" smtClean="0">
              <a:latin typeface="Bookman Old Style" pitchFamily="18" charset="0"/>
            </a:endParaRPr>
          </a:p>
          <a:p>
            <a:r>
              <a:rPr lang="es-ES" dirty="0" smtClean="0">
                <a:latin typeface="Bookman Old Style" pitchFamily="18" charset="0"/>
              </a:rPr>
              <a:t>Hubiera </a:t>
            </a:r>
            <a:r>
              <a:rPr lang="es-ES" dirty="0" smtClean="0">
                <a:latin typeface="Bookman Old Style" pitchFamily="18" charset="0"/>
              </a:rPr>
              <a:t>sido completamente apropiado que ella le dijera que buscara su propia agua.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Pero </a:t>
            </a:r>
            <a:r>
              <a:rPr lang="es-ES" dirty="0" smtClean="0">
                <a:latin typeface="Bookman Old Style" pitchFamily="18" charset="0"/>
              </a:rPr>
              <a:t>su respuesta generosa no solo de darle agua a Eliezer, sino también de traer agua para todos sus camellos indica que probablemente asumió que si él le estaba pidiendo agua, entonces debe haber alguna razón por la que no pudo conseguirla él mismo.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La </a:t>
            </a:r>
            <a:r>
              <a:rPr lang="es-ES" dirty="0" smtClean="0">
                <a:latin typeface="Bookman Old Style" pitchFamily="18" charset="0"/>
              </a:rPr>
              <a:t>forma en que </a:t>
            </a:r>
            <a:r>
              <a:rPr lang="es-ES" dirty="0" smtClean="0">
                <a:latin typeface="Bookman Old Style" pitchFamily="18" charset="0"/>
              </a:rPr>
              <a:t>Ribka </a:t>
            </a:r>
            <a:r>
              <a:rPr lang="es-ES" dirty="0" smtClean="0">
                <a:latin typeface="Bookman Old Style" pitchFamily="18" charset="0"/>
              </a:rPr>
              <a:t>procesó la situación mostró su increíble atributo de </a:t>
            </a:r>
            <a:r>
              <a:rPr lang="es-ES" dirty="0" smtClean="0">
                <a:latin typeface="Bookman Old Style" pitchFamily="18" charset="0"/>
              </a:rPr>
              <a:t>Jésed.</a:t>
            </a:r>
          </a:p>
          <a:p>
            <a:r>
              <a:rPr lang="es-ES" dirty="0" smtClean="0">
                <a:latin typeface="Bookman Old Style" pitchFamily="18" charset="0"/>
              </a:rPr>
              <a:t>Hay dos formas en que podemos ver la asociación de </a:t>
            </a:r>
            <a:r>
              <a:rPr lang="es-ES" dirty="0" smtClean="0">
                <a:latin typeface="Bookman Old Style" pitchFamily="18" charset="0"/>
              </a:rPr>
              <a:t>Ribka </a:t>
            </a:r>
            <a:r>
              <a:rPr lang="es-ES" dirty="0" smtClean="0">
                <a:latin typeface="Bookman Old Style" pitchFamily="18" charset="0"/>
              </a:rPr>
              <a:t>con </a:t>
            </a:r>
            <a:r>
              <a:rPr lang="es-ES" dirty="0" smtClean="0">
                <a:latin typeface="Bookman Old Style" pitchFamily="18" charset="0"/>
              </a:rPr>
              <a:t>Yitzjak. </a:t>
            </a:r>
          </a:p>
          <a:p>
            <a:r>
              <a:rPr lang="es-ES" dirty="0" smtClean="0">
                <a:latin typeface="Bookman Old Style" pitchFamily="18" charset="0"/>
              </a:rPr>
              <a:t>Una </a:t>
            </a:r>
            <a:r>
              <a:rPr lang="es-ES" dirty="0" smtClean="0">
                <a:latin typeface="Bookman Old Style" pitchFamily="18" charset="0"/>
              </a:rPr>
              <a:t>forma sería ver su relación como el matrimonio judío ideal.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A </a:t>
            </a:r>
            <a:r>
              <a:rPr lang="es-ES" sz="2800" dirty="0" smtClean="0">
                <a:latin typeface="Bookman Old Style" pitchFamily="18" charset="0"/>
              </a:rPr>
              <a:t>diferencia de </a:t>
            </a:r>
            <a:r>
              <a:rPr lang="es-ES" sz="2800" dirty="0" smtClean="0">
                <a:latin typeface="Bookman Old Style" pitchFamily="18" charset="0"/>
              </a:rPr>
              <a:t>Abraham </a:t>
            </a:r>
            <a:r>
              <a:rPr lang="es-ES" sz="2800" dirty="0" smtClean="0">
                <a:latin typeface="Bookman Old Style" pitchFamily="18" charset="0"/>
              </a:rPr>
              <a:t>y </a:t>
            </a:r>
            <a:r>
              <a:rPr lang="es-ES" sz="2800" dirty="0" smtClean="0">
                <a:latin typeface="Bookman Old Style" pitchFamily="18" charset="0"/>
              </a:rPr>
              <a:t>Yakov, Yitzjak </a:t>
            </a:r>
            <a:r>
              <a:rPr lang="es-ES" sz="2800" dirty="0" smtClean="0">
                <a:latin typeface="Bookman Old Style" pitchFamily="18" charset="0"/>
              </a:rPr>
              <a:t>solo tenía una esposa. </a:t>
            </a:r>
            <a:endParaRPr lang="es-ES" sz="2800" dirty="0" smtClean="0">
              <a:latin typeface="Bookman Old Style" pitchFamily="18" charset="0"/>
            </a:endParaRPr>
          </a:p>
          <a:p>
            <a:r>
              <a:rPr lang="es-ES" sz="2800" dirty="0" smtClean="0">
                <a:latin typeface="Bookman Old Style" pitchFamily="18" charset="0"/>
              </a:rPr>
              <a:t>Vemos </a:t>
            </a:r>
            <a:r>
              <a:rPr lang="es-ES" sz="2800" dirty="0" smtClean="0">
                <a:latin typeface="Bookman Old Style" pitchFamily="18" charset="0"/>
              </a:rPr>
              <a:t>explícitamente que la trajo a su tienda y la amaba. </a:t>
            </a:r>
            <a:endParaRPr lang="es-ES" sz="2800"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Torá incluso nos dice que fueron vistos mostrando algún tipo de afecto público en </a:t>
            </a:r>
            <a:r>
              <a:rPr lang="es-ES" sz="2800" dirty="0" err="1" smtClean="0">
                <a:latin typeface="Bookman Old Style" pitchFamily="18" charset="0"/>
              </a:rPr>
              <a:t>Grar</a:t>
            </a:r>
            <a:r>
              <a:rPr lang="es-ES" sz="2800" dirty="0" smtClean="0">
                <a:latin typeface="Bookman Old Style" pitchFamily="18" charset="0"/>
              </a:rPr>
              <a:t>, hasta el punto que el rey filisteo, al presenciar su comportamiento, se dio cuenta de que estaban casados</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E </a:t>
            </a:r>
            <a:r>
              <a:rPr lang="es-ES" dirty="0" smtClean="0">
                <a:latin typeface="Bookman Old Style" pitchFamily="18" charset="0"/>
              </a:rPr>
              <a:t>incluso cuando </a:t>
            </a:r>
            <a:r>
              <a:rPr lang="es-ES" dirty="0" smtClean="0">
                <a:latin typeface="Bookman Old Style" pitchFamily="18" charset="0"/>
              </a:rPr>
              <a:t>Yitzjak </a:t>
            </a:r>
            <a:r>
              <a:rPr lang="es-ES" dirty="0" smtClean="0">
                <a:latin typeface="Bookman Old Style" pitchFamily="18" charset="0"/>
              </a:rPr>
              <a:t>se estaba preparando para bendecir a Esav como su sucesor, </a:t>
            </a:r>
            <a:r>
              <a:rPr lang="es-ES" dirty="0" smtClean="0">
                <a:latin typeface="Bookman Old Style" pitchFamily="18" charset="0"/>
              </a:rPr>
              <a:t>Ribka </a:t>
            </a:r>
            <a:r>
              <a:rPr lang="es-ES" dirty="0" smtClean="0">
                <a:latin typeface="Bookman Old Style" pitchFamily="18" charset="0"/>
              </a:rPr>
              <a:t>no se enfrentó a su esposo ni amenazó su honor. </a:t>
            </a:r>
            <a:endParaRPr lang="es-ES" dirty="0" smtClean="0">
              <a:latin typeface="Bookman Old Style" pitchFamily="18" charset="0"/>
            </a:endParaRPr>
          </a:p>
          <a:p>
            <a:r>
              <a:rPr lang="es-ES" dirty="0" smtClean="0">
                <a:latin typeface="Bookman Old Style" pitchFamily="18" charset="0"/>
              </a:rPr>
              <a:t>Simplemente </a:t>
            </a:r>
            <a:r>
              <a:rPr lang="es-ES" dirty="0" smtClean="0">
                <a:latin typeface="Bookman Old Style" pitchFamily="18" charset="0"/>
              </a:rPr>
              <a:t>tomó el asunto en sus propias manos e hizo lo que sabía que era correcto.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Pero desde otra perspectiva, podemos ver la necesidad de </a:t>
            </a:r>
            <a:r>
              <a:rPr lang="es-ES" dirty="0" smtClean="0">
                <a:latin typeface="Bookman Old Style" pitchFamily="18" charset="0"/>
              </a:rPr>
              <a:t>Ribka </a:t>
            </a:r>
            <a:r>
              <a:rPr lang="es-ES" dirty="0" smtClean="0">
                <a:latin typeface="Bookman Old Style" pitchFamily="18" charset="0"/>
              </a:rPr>
              <a:t>de ir a espaldas de </a:t>
            </a:r>
            <a:r>
              <a:rPr lang="es-ES" dirty="0" smtClean="0">
                <a:latin typeface="Bookman Old Style" pitchFamily="18" charset="0"/>
              </a:rPr>
              <a:t>Yitzjak </a:t>
            </a:r>
            <a:r>
              <a:rPr lang="es-ES" dirty="0" smtClean="0">
                <a:latin typeface="Bookman Old Style" pitchFamily="18" charset="0"/>
              </a:rPr>
              <a:t>como reveladora de una falta de comunicación saludable entre ellos. </a:t>
            </a:r>
            <a:endParaRPr lang="es-ES" dirty="0" smtClean="0">
              <a:latin typeface="Bookman Old Style" pitchFamily="18" charset="0"/>
            </a:endParaRPr>
          </a:p>
          <a:p>
            <a:r>
              <a:rPr lang="es-ES" dirty="0" smtClean="0">
                <a:latin typeface="Bookman Old Style" pitchFamily="18" charset="0"/>
              </a:rPr>
              <a:t>De </a:t>
            </a:r>
            <a:r>
              <a:rPr lang="es-ES" dirty="0" smtClean="0">
                <a:latin typeface="Bookman Old Style" pitchFamily="18" charset="0"/>
              </a:rPr>
              <a:t>hecho, la Torá no nos muestra mucho diálogo entre Itzjak y </a:t>
            </a:r>
            <a:r>
              <a:rPr lang="es-ES" dirty="0" smtClean="0">
                <a:latin typeface="Bookman Old Style" pitchFamily="18" charset="0"/>
              </a:rPr>
              <a:t>Ribka.</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Cuando </a:t>
            </a:r>
            <a:r>
              <a:rPr lang="es-ES" dirty="0" smtClean="0">
                <a:latin typeface="Bookman Old Style" pitchFamily="18" charset="0"/>
              </a:rPr>
              <a:t>se conocieron, vemos que </a:t>
            </a:r>
            <a:r>
              <a:rPr lang="es-ES" dirty="0" smtClean="0">
                <a:latin typeface="Bookman Old Style" pitchFamily="18" charset="0"/>
              </a:rPr>
              <a:t>Bereshit </a:t>
            </a:r>
            <a:r>
              <a:rPr lang="es-ES" dirty="0" smtClean="0">
                <a:latin typeface="Bookman Old Style" pitchFamily="18" charset="0"/>
              </a:rPr>
              <a:t>24, versículo 64, dice </a:t>
            </a:r>
            <a:endParaRPr lang="es-ES" dirty="0" smtClean="0">
              <a:latin typeface="Bookman Old Style" pitchFamily="18" charset="0"/>
            </a:endParaRPr>
          </a:p>
          <a:p>
            <a:r>
              <a:rPr lang="es-ES" b="1" dirty="0" smtClean="0">
                <a:latin typeface="Bookman Old Style" pitchFamily="18" charset="0"/>
              </a:rPr>
              <a:t>“</a:t>
            </a:r>
            <a:r>
              <a:rPr lang="es-ES" b="1" dirty="0" err="1" smtClean="0">
                <a:latin typeface="Bookman Old Style" pitchFamily="18" charset="0"/>
              </a:rPr>
              <a:t>va'tisa</a:t>
            </a:r>
            <a:r>
              <a:rPr lang="es-ES" b="1" dirty="0" smtClean="0">
                <a:latin typeface="Bookman Old Style" pitchFamily="18" charset="0"/>
              </a:rPr>
              <a:t> </a:t>
            </a:r>
            <a:r>
              <a:rPr lang="es-ES" b="1" dirty="0" err="1" smtClean="0">
                <a:latin typeface="Bookman Old Style" pitchFamily="18" charset="0"/>
              </a:rPr>
              <a:t>Rivka</a:t>
            </a:r>
            <a:r>
              <a:rPr lang="es-ES" b="1" dirty="0" smtClean="0">
                <a:latin typeface="Bookman Old Style" pitchFamily="18" charset="0"/>
              </a:rPr>
              <a:t> et </a:t>
            </a:r>
            <a:r>
              <a:rPr lang="es-ES" b="1" dirty="0" err="1" smtClean="0">
                <a:latin typeface="Bookman Old Style" pitchFamily="18" charset="0"/>
              </a:rPr>
              <a:t>eineiha</a:t>
            </a:r>
            <a:r>
              <a:rPr lang="es-ES" b="1" dirty="0" smtClean="0">
                <a:latin typeface="Bookman Old Style" pitchFamily="18" charset="0"/>
              </a:rPr>
              <a:t> </a:t>
            </a:r>
            <a:r>
              <a:rPr lang="es-ES" b="1" dirty="0" err="1" smtClean="0">
                <a:latin typeface="Bookman Old Style" pitchFamily="18" charset="0"/>
              </a:rPr>
              <a:t>vatere</a:t>
            </a:r>
            <a:r>
              <a:rPr lang="es-ES" b="1" dirty="0" smtClean="0">
                <a:latin typeface="Bookman Old Style" pitchFamily="18" charset="0"/>
              </a:rPr>
              <a:t> et </a:t>
            </a:r>
            <a:r>
              <a:rPr lang="es-ES" b="1" dirty="0" err="1" smtClean="0">
                <a:latin typeface="Bookman Old Style" pitchFamily="18" charset="0"/>
              </a:rPr>
              <a:t>Yitzḥak</a:t>
            </a:r>
            <a:r>
              <a:rPr lang="es-ES" b="1" dirty="0" smtClean="0">
                <a:latin typeface="Bookman Old Style" pitchFamily="18" charset="0"/>
              </a:rPr>
              <a:t> </a:t>
            </a:r>
            <a:r>
              <a:rPr lang="es-ES" b="1" dirty="0" err="1" smtClean="0">
                <a:latin typeface="Bookman Old Style" pitchFamily="18" charset="0"/>
              </a:rPr>
              <a:t>vatipol</a:t>
            </a:r>
            <a:r>
              <a:rPr lang="es-ES" b="1" dirty="0" smtClean="0">
                <a:latin typeface="Bookman Old Style" pitchFamily="18" charset="0"/>
              </a:rPr>
              <a:t> </a:t>
            </a:r>
            <a:r>
              <a:rPr lang="es-ES" b="1" dirty="0" err="1" smtClean="0">
                <a:latin typeface="Bookman Old Style" pitchFamily="18" charset="0"/>
              </a:rPr>
              <a:t>m'al</a:t>
            </a:r>
            <a:r>
              <a:rPr lang="es-ES" b="1" dirty="0" smtClean="0">
                <a:latin typeface="Bookman Old Style" pitchFamily="18" charset="0"/>
              </a:rPr>
              <a:t> </a:t>
            </a:r>
            <a:r>
              <a:rPr lang="es-ES" b="1" dirty="0" err="1" smtClean="0">
                <a:latin typeface="Bookman Old Style" pitchFamily="18" charset="0"/>
              </a:rPr>
              <a:t>hagamal</a:t>
            </a:r>
            <a:r>
              <a:rPr lang="es-ES" b="1" dirty="0" smtClean="0">
                <a:latin typeface="Bookman Old Style" pitchFamily="18" charset="0"/>
              </a:rPr>
              <a:t>” </a:t>
            </a:r>
            <a:r>
              <a:rPr lang="es-ES" b="1" dirty="0" smtClean="0">
                <a:latin typeface="Bookman Old Style" pitchFamily="18" charset="0"/>
              </a:rPr>
              <a:t>– </a:t>
            </a:r>
          </a:p>
          <a:p>
            <a:r>
              <a:rPr lang="es-ES" i="1" dirty="0" smtClean="0">
                <a:latin typeface="Bookman Old Style" pitchFamily="18" charset="0"/>
              </a:rPr>
              <a:t>“</a:t>
            </a:r>
            <a:r>
              <a:rPr lang="es-ES" i="1" dirty="0" smtClean="0">
                <a:latin typeface="Bookman Old Style" pitchFamily="18" charset="0"/>
              </a:rPr>
              <a:t>Y </a:t>
            </a:r>
            <a:r>
              <a:rPr lang="es-ES" i="1" dirty="0" err="1" smtClean="0">
                <a:latin typeface="Bookman Old Style" pitchFamily="18" charset="0"/>
              </a:rPr>
              <a:t>Rivka</a:t>
            </a:r>
            <a:r>
              <a:rPr lang="es-ES" i="1" dirty="0" smtClean="0">
                <a:latin typeface="Bookman Old Style" pitchFamily="18" charset="0"/>
              </a:rPr>
              <a:t> levantó los ojos y vio a </a:t>
            </a:r>
            <a:r>
              <a:rPr lang="es-ES" i="1" dirty="0" err="1" smtClean="0">
                <a:latin typeface="Bookman Old Style" pitchFamily="18" charset="0"/>
              </a:rPr>
              <a:t>Yitzḥak</a:t>
            </a:r>
            <a:r>
              <a:rPr lang="es-ES" i="1" dirty="0" smtClean="0">
                <a:latin typeface="Bookman Old Style" pitchFamily="18" charset="0"/>
              </a:rPr>
              <a:t> y se cayó del camello</a:t>
            </a:r>
            <a:r>
              <a:rPr lang="es-ES" i="1" dirty="0" smtClean="0">
                <a:latin typeface="Bookman Old Style" pitchFamily="18" charset="0"/>
              </a:rPr>
              <a:t>."</a:t>
            </a:r>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Ribka </a:t>
            </a:r>
            <a:r>
              <a:rPr lang="es-ES" dirty="0" smtClean="0">
                <a:latin typeface="Bookman Old Style" pitchFamily="18" charset="0"/>
              </a:rPr>
              <a:t>parece haberse caído de su camello cuando vio a </a:t>
            </a:r>
            <a:r>
              <a:rPr lang="es-ES" dirty="0" smtClean="0">
                <a:latin typeface="Bookman Old Style" pitchFamily="18" charset="0"/>
              </a:rPr>
              <a:t>Yitzjak </a:t>
            </a:r>
            <a:r>
              <a:rPr lang="es-ES" dirty="0" smtClean="0">
                <a:latin typeface="Bookman Old Style" pitchFamily="18" charset="0"/>
              </a:rPr>
              <a:t>por primera vez. </a:t>
            </a:r>
            <a:endParaRPr lang="es-ES" dirty="0" smtClean="0">
              <a:latin typeface="Bookman Old Style" pitchFamily="18" charset="0"/>
            </a:endParaRPr>
          </a:p>
          <a:p>
            <a:r>
              <a:rPr lang="es-ES" dirty="0" smtClean="0">
                <a:latin typeface="Bookman Old Style" pitchFamily="18" charset="0"/>
              </a:rPr>
              <a:t>Esto </a:t>
            </a:r>
            <a:r>
              <a:rPr lang="es-ES" dirty="0" smtClean="0">
                <a:latin typeface="Bookman Old Style" pitchFamily="18" charset="0"/>
              </a:rPr>
              <a:t>podría deberse al impacto de su apariencia. </a:t>
            </a:r>
            <a:endParaRPr lang="es-ES" dirty="0" smtClean="0">
              <a:latin typeface="Bookman Old Style" pitchFamily="18" charset="0"/>
            </a:endParaRPr>
          </a:p>
          <a:p>
            <a:r>
              <a:rPr lang="es-ES" dirty="0" smtClean="0">
                <a:latin typeface="Bookman Old Style" pitchFamily="18" charset="0"/>
              </a:rPr>
              <a:t>Ya hemos aprendido </a:t>
            </a:r>
            <a:r>
              <a:rPr lang="es-ES" dirty="0" smtClean="0">
                <a:latin typeface="Bookman Old Style" pitchFamily="18" charset="0"/>
              </a:rPr>
              <a:t>que el </a:t>
            </a:r>
            <a:r>
              <a:rPr lang="es-ES" dirty="0" smtClean="0">
                <a:latin typeface="Bookman Old Style" pitchFamily="18" charset="0"/>
              </a:rPr>
              <a:t>néfesh </a:t>
            </a:r>
            <a:r>
              <a:rPr lang="es-ES" dirty="0" smtClean="0">
                <a:latin typeface="Bookman Old Style" pitchFamily="18" charset="0"/>
              </a:rPr>
              <a:t>de </a:t>
            </a:r>
            <a:r>
              <a:rPr lang="es-ES" dirty="0" smtClean="0">
                <a:latin typeface="Bookman Old Style" pitchFamily="18" charset="0"/>
              </a:rPr>
              <a:t>Yitzjak, </a:t>
            </a:r>
            <a:r>
              <a:rPr lang="es-ES" dirty="0" smtClean="0">
                <a:latin typeface="Bookman Old Style" pitchFamily="18" charset="0"/>
              </a:rPr>
              <a:t>su alma exterior, nunca regresó del </a:t>
            </a:r>
            <a:r>
              <a:rPr lang="es-ES" dirty="0" smtClean="0">
                <a:latin typeface="Bookman Old Style" pitchFamily="18" charset="0"/>
              </a:rPr>
              <a:t>Akeidá. </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Esencialmente </a:t>
            </a:r>
            <a:r>
              <a:rPr lang="es-ES" sz="2800" dirty="0" smtClean="0">
                <a:latin typeface="Bookman Old Style" pitchFamily="18" charset="0"/>
              </a:rPr>
              <a:t>se convirtió en un hombre del mundo venidero actuando como una persona viva y que respira, completamente involucrada en las realidades del día a día de este mundo. </a:t>
            </a:r>
            <a:endParaRPr lang="es-ES" sz="2800" dirty="0" smtClean="0">
              <a:latin typeface="Bookman Old Style" pitchFamily="18" charset="0"/>
            </a:endParaRPr>
          </a:p>
          <a:p>
            <a:r>
              <a:rPr lang="es-ES" sz="2800" dirty="0" smtClean="0">
                <a:latin typeface="Bookman Old Style" pitchFamily="18" charset="0"/>
              </a:rPr>
              <a:t>Esto </a:t>
            </a:r>
            <a:r>
              <a:rPr lang="es-ES" sz="2800" dirty="0" smtClean="0">
                <a:latin typeface="Bookman Old Style" pitchFamily="18" charset="0"/>
              </a:rPr>
              <a:t>podría haber causado que él mostrara un poderoso carisma espiritual brillando a través de su rostro y cuerpo que tomó a </a:t>
            </a:r>
            <a:r>
              <a:rPr lang="es-ES" sz="2800" dirty="0" smtClean="0">
                <a:latin typeface="Bookman Old Style" pitchFamily="18" charset="0"/>
              </a:rPr>
              <a:t>Ribka </a:t>
            </a:r>
            <a:r>
              <a:rPr lang="es-ES" sz="2800" dirty="0" smtClean="0">
                <a:latin typeface="Bookman Old Style" pitchFamily="18" charset="0"/>
              </a:rPr>
              <a:t>por sorpresa cuando lo vio por primera vez.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Y</a:t>
            </a:r>
            <a:r>
              <a:rPr lang="es-ES" dirty="0" smtClean="0">
                <a:latin typeface="Bookman Old Style" pitchFamily="18" charset="0"/>
              </a:rPr>
              <a:t>, a pesar del hecho de que </a:t>
            </a:r>
            <a:r>
              <a:rPr lang="es-ES" dirty="0" smtClean="0">
                <a:latin typeface="Bookman Old Style" pitchFamily="18" charset="0"/>
              </a:rPr>
              <a:t>Yitzjak </a:t>
            </a:r>
            <a:r>
              <a:rPr lang="es-ES" dirty="0" smtClean="0">
                <a:latin typeface="Bookman Old Style" pitchFamily="18" charset="0"/>
              </a:rPr>
              <a:t>fue completamente capaz de participar con éxito en este mundo, también podría haber dificultado la comunicación regular con él</a:t>
            </a:r>
            <a:r>
              <a:rPr lang="es-ES" dirty="0" smtClean="0">
                <a:latin typeface="Bookman Old Style" pitchFamily="18" charset="0"/>
              </a:rPr>
              <a:t>.</a:t>
            </a:r>
          </a:p>
          <a:p>
            <a:r>
              <a:rPr lang="es-ES" dirty="0" smtClean="0">
                <a:latin typeface="Bookman Old Style" pitchFamily="18" charset="0"/>
              </a:rPr>
              <a:t>Yitzjak </a:t>
            </a:r>
            <a:r>
              <a:rPr lang="es-ES" dirty="0" smtClean="0">
                <a:latin typeface="Bookman Old Style" pitchFamily="18" charset="0"/>
              </a:rPr>
              <a:t>probablemente era un hombre con el que era difícil tener una relación.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Ejemplificando </a:t>
            </a:r>
            <a:r>
              <a:rPr lang="es-ES" sz="2800" dirty="0" smtClean="0">
                <a:latin typeface="Bookman Old Style" pitchFamily="18" charset="0"/>
              </a:rPr>
              <a:t>el rasgo de </a:t>
            </a:r>
            <a:r>
              <a:rPr lang="es-ES" sz="2800" dirty="0" smtClean="0">
                <a:latin typeface="Bookman Old Style" pitchFamily="18" charset="0"/>
              </a:rPr>
              <a:t>Gevurá, </a:t>
            </a:r>
            <a:r>
              <a:rPr lang="es-ES" sz="2800" dirty="0" smtClean="0">
                <a:latin typeface="Bookman Old Style" pitchFamily="18" charset="0"/>
              </a:rPr>
              <a:t>la naturaleza de </a:t>
            </a:r>
            <a:r>
              <a:rPr lang="es-ES" sz="2800" dirty="0" smtClean="0">
                <a:latin typeface="Bookman Old Style" pitchFamily="18" charset="0"/>
              </a:rPr>
              <a:t>Yitzjak </a:t>
            </a:r>
            <a:r>
              <a:rPr lang="es-ES" sz="2800" dirty="0" smtClean="0">
                <a:latin typeface="Bookman Old Style" pitchFamily="18" charset="0"/>
              </a:rPr>
              <a:t>fue establecer límites y buscar justicia y preservar y transmitir las enseñanzas de su padre a la siguiente generación</a:t>
            </a:r>
            <a:r>
              <a:rPr lang="es-ES" sz="2800" dirty="0" smtClean="0">
                <a:latin typeface="Bookman Old Style" pitchFamily="18" charset="0"/>
              </a:rPr>
              <a:t>.</a:t>
            </a:r>
          </a:p>
          <a:p>
            <a:r>
              <a:rPr lang="es-ES" sz="2800" dirty="0" smtClean="0">
                <a:latin typeface="Bookman Old Style" pitchFamily="18" charset="0"/>
              </a:rPr>
              <a:t>Fue </a:t>
            </a:r>
            <a:r>
              <a:rPr lang="es-ES" sz="2800" dirty="0" smtClean="0">
                <a:latin typeface="Bookman Old Style" pitchFamily="18" charset="0"/>
              </a:rPr>
              <a:t>un granjero de gran éxito, una profesión que los otros patriarcas evitaron, pero que luego fue fundamental para la nación tras la conquista de la tierra.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Tenía </a:t>
            </a:r>
            <a:r>
              <a:rPr lang="es-ES" sz="3000" dirty="0" smtClean="0">
                <a:latin typeface="Bookman Old Style" pitchFamily="18" charset="0"/>
              </a:rPr>
              <a:t>la visión y los ideales de un hombre, pero podría haber sido desafiado cuando se trataba de relaciones interpersonales</a:t>
            </a:r>
            <a:r>
              <a:rPr lang="es-ES" sz="3000" dirty="0" smtClean="0">
                <a:latin typeface="Bookman Old Style" pitchFamily="18" charset="0"/>
              </a:rPr>
              <a:t>.</a:t>
            </a:r>
          </a:p>
          <a:p>
            <a:r>
              <a:rPr lang="es-ES" sz="3000" dirty="0" smtClean="0">
                <a:latin typeface="Bookman Old Style" pitchFamily="18" charset="0"/>
              </a:rPr>
              <a:t>Podría haber habido momentos en los que esto incluso funcionó a su favor. A diferencia de su padre </a:t>
            </a:r>
            <a:r>
              <a:rPr lang="es-ES" sz="3000" dirty="0" smtClean="0">
                <a:latin typeface="Bookman Old Style" pitchFamily="18" charset="0"/>
              </a:rPr>
              <a:t>Abraham, </a:t>
            </a:r>
            <a:r>
              <a:rPr lang="es-ES" sz="3000" dirty="0" smtClean="0">
                <a:latin typeface="Bookman Old Style" pitchFamily="18" charset="0"/>
              </a:rPr>
              <a:t>Itzjak tuvo dificultades para lidiar con los filisteos.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600" dirty="0" smtClean="0">
                <a:latin typeface="Bookman Old Style" pitchFamily="18" charset="0"/>
              </a:rPr>
              <a:t>No </a:t>
            </a:r>
            <a:r>
              <a:rPr lang="es-ES" sz="2600" dirty="0" smtClean="0">
                <a:latin typeface="Bookman Old Style" pitchFamily="18" charset="0"/>
              </a:rPr>
              <a:t>lo respetaban como respetaban a su padre, ciertamente no cuando vivía entre ellos. </a:t>
            </a:r>
            <a:endParaRPr lang="es-ES" sz="2600" dirty="0" smtClean="0">
              <a:latin typeface="Bookman Old Style" pitchFamily="18" charset="0"/>
            </a:endParaRPr>
          </a:p>
          <a:p>
            <a:r>
              <a:rPr lang="es-ES" sz="2600" dirty="0" smtClean="0">
                <a:latin typeface="Bookman Old Style" pitchFamily="18" charset="0"/>
              </a:rPr>
              <a:t>Les </a:t>
            </a:r>
            <a:r>
              <a:rPr lang="es-ES" sz="2600" dirty="0" smtClean="0">
                <a:latin typeface="Bookman Old Style" pitchFamily="18" charset="0"/>
              </a:rPr>
              <a:t>molestaba la riqueza que había adquirido y consideraban que su éxito era a costa de ellos. </a:t>
            </a:r>
            <a:endParaRPr lang="es-ES" sz="2600" dirty="0" smtClean="0">
              <a:latin typeface="Bookman Old Style" pitchFamily="18" charset="0"/>
            </a:endParaRPr>
          </a:p>
          <a:p>
            <a:r>
              <a:rPr lang="es-ES" sz="2600" dirty="0" smtClean="0">
                <a:latin typeface="Bookman Old Style" pitchFamily="18" charset="0"/>
              </a:rPr>
              <a:t>De </a:t>
            </a:r>
            <a:r>
              <a:rPr lang="es-ES" sz="2600" dirty="0" smtClean="0">
                <a:latin typeface="Bookman Old Style" pitchFamily="18" charset="0"/>
              </a:rPr>
              <a:t>muchas maneras, podemos ver las experiencias de </a:t>
            </a:r>
            <a:r>
              <a:rPr lang="es-ES" sz="2600" dirty="0" smtClean="0">
                <a:latin typeface="Bookman Old Style" pitchFamily="18" charset="0"/>
              </a:rPr>
              <a:t>Yitzjak </a:t>
            </a:r>
            <a:r>
              <a:rPr lang="es-ES" sz="2600" dirty="0" smtClean="0">
                <a:latin typeface="Bookman Old Style" pitchFamily="18" charset="0"/>
              </a:rPr>
              <a:t>en territorio filisteo como un presagio de experiencias judías posteriores en el exilio.</a:t>
            </a:r>
            <a:endParaRPr lang="es-ES" sz="2600" dirty="0" smtClean="0">
              <a:latin typeface="Bookman Old Style" pitchFamily="18" charset="0"/>
            </a:endParaRPr>
          </a:p>
          <a:p>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Pero cuando </a:t>
            </a:r>
            <a:r>
              <a:rPr lang="es-ES" dirty="0" smtClean="0">
                <a:latin typeface="Bookman Old Style" pitchFamily="18" charset="0"/>
              </a:rPr>
              <a:t>Yitzjak </a:t>
            </a:r>
            <a:r>
              <a:rPr lang="es-ES" dirty="0" smtClean="0">
                <a:latin typeface="Bookman Old Style" pitchFamily="18" charset="0"/>
              </a:rPr>
              <a:t>finalmente se mudó a </a:t>
            </a:r>
            <a:r>
              <a:rPr lang="es-ES" dirty="0" smtClean="0">
                <a:latin typeface="Bookman Old Style" pitchFamily="18" charset="0"/>
              </a:rPr>
              <a:t>Beer Shevá, </a:t>
            </a:r>
            <a:r>
              <a:rPr lang="es-ES" dirty="0" smtClean="0">
                <a:latin typeface="Bookman Old Style" pitchFamily="18" charset="0"/>
              </a:rPr>
              <a:t>en la frontera del territorio filisteo, fue reconocido y respetado como líder espiritual. </a:t>
            </a:r>
            <a:endParaRPr lang="es-ES" dirty="0" smtClean="0">
              <a:latin typeface="Bookman Old Style" pitchFamily="18" charset="0"/>
            </a:endParaRPr>
          </a:p>
          <a:p>
            <a:r>
              <a:rPr lang="es-ES" dirty="0" smtClean="0">
                <a:latin typeface="Bookman Old Style" pitchFamily="18" charset="0"/>
              </a:rPr>
              <a:t>De </a:t>
            </a:r>
            <a:r>
              <a:rPr lang="es-ES" dirty="0" smtClean="0">
                <a:latin typeface="Bookman Old Style" pitchFamily="18" charset="0"/>
              </a:rPr>
              <a:t>repente, </a:t>
            </a:r>
            <a:r>
              <a:rPr lang="es-ES" dirty="0" smtClean="0">
                <a:latin typeface="Bookman Old Style" pitchFamily="18" charset="0"/>
              </a:rPr>
              <a:t>Avimélek, </a:t>
            </a:r>
            <a:r>
              <a:rPr lang="es-ES" dirty="0" smtClean="0">
                <a:latin typeface="Bookman Old Style" pitchFamily="18" charset="0"/>
              </a:rPr>
              <a:t>el rey de los filisteos, quiso hacer las paces y forjar una alianza con </a:t>
            </a:r>
            <a:r>
              <a:rPr lang="es-ES" dirty="0" smtClean="0">
                <a:latin typeface="Bookman Old Style" pitchFamily="18" charset="0"/>
              </a:rPr>
              <a:t>Yitzjak.</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Como </a:t>
            </a:r>
            <a:r>
              <a:rPr lang="es-ES" dirty="0" smtClean="0">
                <a:latin typeface="Bookman Old Style" pitchFamily="18" charset="0"/>
              </a:rPr>
              <a:t>dijimos</a:t>
            </a:r>
            <a:r>
              <a:rPr lang="es-ES" b="1" dirty="0" smtClean="0">
                <a:latin typeface="Bookman Old Style" pitchFamily="18" charset="0"/>
              </a:rPr>
              <a:t>, </a:t>
            </a:r>
            <a:r>
              <a:rPr lang="es-ES" b="1" i="1" dirty="0" smtClean="0">
                <a:latin typeface="Bookman Old Style" pitchFamily="18" charset="0"/>
              </a:rPr>
              <a:t>"</a:t>
            </a:r>
            <a:r>
              <a:rPr lang="es-ES" b="1" i="1" dirty="0" err="1" smtClean="0">
                <a:latin typeface="Bookman Old Style" pitchFamily="18" charset="0"/>
              </a:rPr>
              <a:t>ma'ase</a:t>
            </a:r>
            <a:r>
              <a:rPr lang="es-ES" b="1" i="1" dirty="0" smtClean="0">
                <a:latin typeface="Bookman Old Style" pitchFamily="18" charset="0"/>
              </a:rPr>
              <a:t> </a:t>
            </a:r>
            <a:r>
              <a:rPr lang="es-ES" b="1" i="1" dirty="0" err="1" smtClean="0">
                <a:latin typeface="Bookman Old Style" pitchFamily="18" charset="0"/>
              </a:rPr>
              <a:t>avot</a:t>
            </a:r>
            <a:r>
              <a:rPr lang="es-ES" b="1" i="1" dirty="0" smtClean="0">
                <a:latin typeface="Bookman Old Style" pitchFamily="18" charset="0"/>
              </a:rPr>
              <a:t> </a:t>
            </a:r>
            <a:r>
              <a:rPr lang="es-ES" b="1" i="1" dirty="0" err="1" smtClean="0">
                <a:latin typeface="Bookman Old Style" pitchFamily="18" charset="0"/>
              </a:rPr>
              <a:t>siman</a:t>
            </a:r>
            <a:r>
              <a:rPr lang="es-ES" b="1" i="1" dirty="0" smtClean="0">
                <a:latin typeface="Bookman Old Style" pitchFamily="18" charset="0"/>
              </a:rPr>
              <a:t> </a:t>
            </a:r>
            <a:r>
              <a:rPr lang="es-ES" b="1" i="1" dirty="0" err="1" smtClean="0">
                <a:latin typeface="Bookman Old Style" pitchFamily="18" charset="0"/>
              </a:rPr>
              <a:t>l'banim</a:t>
            </a:r>
            <a:r>
              <a:rPr lang="es-ES" b="1" i="1" dirty="0" smtClean="0">
                <a:latin typeface="Bookman Old Style" pitchFamily="18" charset="0"/>
              </a:rPr>
              <a:t>" </a:t>
            </a:r>
            <a:r>
              <a:rPr lang="es-ES" i="1" dirty="0" smtClean="0">
                <a:latin typeface="Bookman Old Style" pitchFamily="18" charset="0"/>
              </a:rPr>
              <a:t>- "las obras de los padres son una señal para los hijos" - </a:t>
            </a:r>
            <a:r>
              <a:rPr lang="es-ES" dirty="0" smtClean="0">
                <a:latin typeface="Bookman Old Style" pitchFamily="18" charset="0"/>
              </a:rPr>
              <a:t>cuando los judíos intentan vivir entre naciones gentiles, es muy difícil para nosotros lograr el éxito sin invitar a los celos o odio.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Parte </a:t>
            </a:r>
            <a:r>
              <a:rPr lang="es-ES" sz="2800" dirty="0" smtClean="0">
                <a:latin typeface="Bookman Old Style" pitchFamily="18" charset="0"/>
              </a:rPr>
              <a:t>de esto también podría deberse a que es casi imposible para nosotros ser nosotros mismos cuando vivimos en tierras extranjeras lejos de nuestro hábitat natural. Pero cuando los judíos regresan a nuestra tierra y pueden tener éxito como nosotros mismos, existe la posibilidad de que otras naciones reconozcan lo que somos y deseen una conexión saludable con nosotros.</a:t>
            </a:r>
            <a:endParaRPr lang="en-US" sz="2800"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700" dirty="0" smtClean="0">
                <a:latin typeface="Bookman Old Style" pitchFamily="18" charset="0"/>
              </a:rPr>
              <a:t>En cualquier caso, después de casarse con </a:t>
            </a:r>
            <a:r>
              <a:rPr lang="es-ES" sz="2700" dirty="0" smtClean="0">
                <a:latin typeface="Bookman Old Style" pitchFamily="18" charset="0"/>
              </a:rPr>
              <a:t>Yitzjak, Ribka </a:t>
            </a:r>
            <a:r>
              <a:rPr lang="es-ES" sz="2700" dirty="0" smtClean="0">
                <a:latin typeface="Bookman Old Style" pitchFamily="18" charset="0"/>
              </a:rPr>
              <a:t>tardó 20 años en quedar embarazada. </a:t>
            </a:r>
            <a:endParaRPr lang="es-ES" sz="2700" dirty="0" smtClean="0">
              <a:latin typeface="Bookman Old Style" pitchFamily="18" charset="0"/>
            </a:endParaRPr>
          </a:p>
          <a:p>
            <a:r>
              <a:rPr lang="es-ES" sz="2700" dirty="0" smtClean="0">
                <a:latin typeface="Bookman Old Style" pitchFamily="18" charset="0"/>
              </a:rPr>
              <a:t>Pero </a:t>
            </a:r>
            <a:r>
              <a:rPr lang="es-ES" sz="2700" dirty="0" smtClean="0">
                <a:latin typeface="Bookman Old Style" pitchFamily="18" charset="0"/>
              </a:rPr>
              <a:t>cuando finalmente lo hizo, descubrió que estaba embarazada de gemelos. Cada vez que pasaba por una casa de adoración de ídolos, uno de los gemelos se agitaba para escapar de su útero y cada vez que pasaba por la </a:t>
            </a:r>
            <a:r>
              <a:rPr lang="es-ES" sz="2700" dirty="0" err="1" smtClean="0">
                <a:latin typeface="Bookman Old Style" pitchFamily="18" charset="0"/>
              </a:rPr>
              <a:t>yeshivá</a:t>
            </a:r>
            <a:r>
              <a:rPr lang="es-ES" sz="2700" dirty="0" smtClean="0">
                <a:latin typeface="Bookman Old Style" pitchFamily="18" charset="0"/>
              </a:rPr>
              <a:t> </a:t>
            </a:r>
            <a:r>
              <a:rPr lang="es-ES" sz="2700" dirty="0" smtClean="0">
                <a:latin typeface="Bookman Old Style" pitchFamily="18" charset="0"/>
              </a:rPr>
              <a:t>de Shem y Ever, el otro hacía lo mismo</a:t>
            </a:r>
            <a:r>
              <a:rPr lang="es-ES" sz="27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No </a:t>
            </a:r>
            <a:r>
              <a:rPr lang="es-ES" sz="2800" dirty="0" smtClean="0">
                <a:latin typeface="Bookman Old Style" pitchFamily="18" charset="0"/>
              </a:rPr>
              <a:t>se lo contó a su marido ni a su suegro, pero, según nuestros sabios, fue a preguntarle a Shem y Ever. </a:t>
            </a:r>
            <a:endParaRPr lang="es-ES" sz="2800" dirty="0" smtClean="0">
              <a:latin typeface="Bookman Old Style" pitchFamily="18" charset="0"/>
            </a:endParaRPr>
          </a:p>
          <a:p>
            <a:r>
              <a:rPr lang="es-ES" sz="2800" dirty="0" smtClean="0">
                <a:latin typeface="Bookman Old Style" pitchFamily="18" charset="0"/>
              </a:rPr>
              <a:t>Y </a:t>
            </a:r>
            <a:r>
              <a:rPr lang="es-ES" sz="2800" dirty="0" smtClean="0">
                <a:latin typeface="Bookman Old Style" pitchFamily="18" charset="0"/>
              </a:rPr>
              <a:t>en respuesta, </a:t>
            </a:r>
            <a:r>
              <a:rPr lang="es-ES" sz="2800" dirty="0" smtClean="0">
                <a:latin typeface="Bookman Old Style" pitchFamily="18" charset="0"/>
              </a:rPr>
              <a:t>Ribka </a:t>
            </a:r>
            <a:r>
              <a:rPr lang="es-ES" sz="2800" dirty="0" smtClean="0">
                <a:latin typeface="Bookman Old Style" pitchFamily="18" charset="0"/>
              </a:rPr>
              <a:t>recibió una profecía importante que hablaba de sus gemelos no nacidos como dos civilizaciones mutuamente hostiles cuyos valores estarían en conflicto directo durante la mayor parte de la historia.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Nuestros </a:t>
            </a:r>
            <a:r>
              <a:rPr lang="es-ES" dirty="0" smtClean="0">
                <a:latin typeface="Bookman Old Style" pitchFamily="18" charset="0"/>
              </a:rPr>
              <a:t>sabios identifican a Esav con la civilización que primero ganó el dominio como el Imperio Romano, conquistó Europa a través del cristianismo y luego evolucionó hacia el Occidente moderno</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Nuestros </a:t>
            </a:r>
            <a:r>
              <a:rPr lang="es-ES" dirty="0" smtClean="0">
                <a:latin typeface="Bookman Old Style" pitchFamily="18" charset="0"/>
              </a:rPr>
              <a:t>sabios enseñan además que las civilizaciones de Esav y </a:t>
            </a:r>
            <a:r>
              <a:rPr lang="es-ES" dirty="0" smtClean="0">
                <a:latin typeface="Bookman Old Style" pitchFamily="18" charset="0"/>
              </a:rPr>
              <a:t>Yakov </a:t>
            </a:r>
            <a:r>
              <a:rPr lang="es-ES" dirty="0" smtClean="0">
                <a:latin typeface="Bookman Old Style" pitchFamily="18" charset="0"/>
              </a:rPr>
              <a:t>no pueden ser simultáneamente dominantes en el escenario mundial. </a:t>
            </a:r>
            <a:endParaRPr lang="es-ES" dirty="0" smtClean="0">
              <a:latin typeface="Bookman Old Style" pitchFamily="18" charset="0"/>
            </a:endParaRPr>
          </a:p>
          <a:p>
            <a:r>
              <a:rPr lang="es-ES" dirty="0" smtClean="0">
                <a:latin typeface="Bookman Old Style" pitchFamily="18" charset="0"/>
              </a:rPr>
              <a:t>Están </a:t>
            </a:r>
            <a:r>
              <a:rPr lang="es-ES" dirty="0" smtClean="0">
                <a:latin typeface="Bookman Old Style" pitchFamily="18" charset="0"/>
              </a:rPr>
              <a:t>constantemente subordinándose unos a otros y cuando uno sube, el otro debe caer.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La </a:t>
            </a:r>
            <a:r>
              <a:rPr lang="es-ES" dirty="0" smtClean="0">
                <a:latin typeface="Bookman Old Style" pitchFamily="18" charset="0"/>
              </a:rPr>
              <a:t>historia nos ha demostrado que no solo las naciones, sino también sus culturas y valores han estado en permanente conflicto.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profecía que </a:t>
            </a:r>
            <a:r>
              <a:rPr lang="es-ES" dirty="0" smtClean="0">
                <a:latin typeface="Bookman Old Style" pitchFamily="18" charset="0"/>
              </a:rPr>
              <a:t>Ribka </a:t>
            </a:r>
            <a:r>
              <a:rPr lang="es-ES" dirty="0" smtClean="0">
                <a:latin typeface="Bookman Old Style" pitchFamily="18" charset="0"/>
              </a:rPr>
              <a:t>recibió garantizaba que el gemelo más joven finalmente triunfaría</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La </a:t>
            </a:r>
            <a:r>
              <a:rPr lang="es-ES" sz="3000" dirty="0" smtClean="0">
                <a:latin typeface="Bookman Old Style" pitchFamily="18" charset="0"/>
              </a:rPr>
              <a:t>historia del crecimiento de Esav y </a:t>
            </a:r>
            <a:r>
              <a:rPr lang="es-ES" sz="3000" dirty="0" smtClean="0">
                <a:latin typeface="Bookman Old Style" pitchFamily="18" charset="0"/>
              </a:rPr>
              <a:t>Yakov </a:t>
            </a:r>
            <a:r>
              <a:rPr lang="es-ES" sz="3000" dirty="0" smtClean="0">
                <a:latin typeface="Bookman Old Style" pitchFamily="18" charset="0"/>
              </a:rPr>
              <a:t>es complicada. Hasta la edad de 15 años, cuando su abuelo </a:t>
            </a:r>
            <a:r>
              <a:rPr lang="es-ES" sz="3000" dirty="0" smtClean="0">
                <a:latin typeface="Bookman Old Style" pitchFamily="18" charset="0"/>
              </a:rPr>
              <a:t>Abraham </a:t>
            </a:r>
            <a:r>
              <a:rPr lang="es-ES" sz="3000" dirty="0" smtClean="0">
                <a:latin typeface="Bookman Old Style" pitchFamily="18" charset="0"/>
              </a:rPr>
              <a:t>dejó nuestro mundo, ambos parecían ser leales a las enseñanzas y la misión de su familia. Esav era claramente el líder de los dos. </a:t>
            </a:r>
            <a:endParaRPr lang="es-ES" sz="3000" dirty="0" smtClean="0">
              <a:latin typeface="Bookman Old Style" pitchFamily="18" charset="0"/>
            </a:endParaRPr>
          </a:p>
          <a:p>
            <a:r>
              <a:rPr lang="es-ES" sz="3000" dirty="0" smtClean="0">
                <a:latin typeface="Bookman Old Style" pitchFamily="18" charset="0"/>
              </a:rPr>
              <a:t>Pero </a:t>
            </a:r>
            <a:r>
              <a:rPr lang="es-ES" sz="3000" dirty="0" smtClean="0">
                <a:latin typeface="Bookman Old Style" pitchFamily="18" charset="0"/>
              </a:rPr>
              <a:t>tras la pérdida de </a:t>
            </a:r>
            <a:r>
              <a:rPr lang="es-ES" sz="3000" dirty="0" smtClean="0">
                <a:latin typeface="Bookman Old Style" pitchFamily="18" charset="0"/>
              </a:rPr>
              <a:t>Abraham, </a:t>
            </a:r>
            <a:r>
              <a:rPr lang="es-ES" sz="3000" dirty="0" smtClean="0">
                <a:latin typeface="Bookman Old Style" pitchFamily="18" charset="0"/>
              </a:rPr>
              <a:t>sus caminos comenzaron a separarse.</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Las diferencias entre Esav y </a:t>
            </a:r>
            <a:r>
              <a:rPr lang="es-ES" dirty="0" smtClean="0">
                <a:latin typeface="Bookman Old Style" pitchFamily="18" charset="0"/>
              </a:rPr>
              <a:t>Yakov </a:t>
            </a:r>
            <a:r>
              <a:rPr lang="es-ES" dirty="0" smtClean="0">
                <a:latin typeface="Bookman Old Style" pitchFamily="18" charset="0"/>
              </a:rPr>
              <a:t>provienen de la dualidad de sus padres </a:t>
            </a:r>
            <a:r>
              <a:rPr lang="es-ES" dirty="0" smtClean="0">
                <a:latin typeface="Bookman Old Style" pitchFamily="18" charset="0"/>
              </a:rPr>
              <a:t>Yitzjak </a:t>
            </a:r>
            <a:r>
              <a:rPr lang="es-ES" dirty="0" smtClean="0">
                <a:latin typeface="Bookman Old Style" pitchFamily="18" charset="0"/>
              </a:rPr>
              <a:t>y </a:t>
            </a:r>
            <a:r>
              <a:rPr lang="es-ES" dirty="0" smtClean="0">
                <a:latin typeface="Bookman Old Style" pitchFamily="18" charset="0"/>
              </a:rPr>
              <a:t>Ribka. </a:t>
            </a:r>
          </a:p>
          <a:p>
            <a:r>
              <a:rPr lang="es-ES" dirty="0" smtClean="0">
                <a:latin typeface="Bookman Old Style" pitchFamily="18" charset="0"/>
              </a:rPr>
              <a:t>Yitzjak </a:t>
            </a:r>
            <a:r>
              <a:rPr lang="es-ES" dirty="0" smtClean="0">
                <a:latin typeface="Bookman Old Style" pitchFamily="18" charset="0"/>
              </a:rPr>
              <a:t>era un hombre de </a:t>
            </a:r>
            <a:r>
              <a:rPr lang="es-ES" dirty="0" smtClean="0">
                <a:latin typeface="Bookman Old Style" pitchFamily="18" charset="0"/>
              </a:rPr>
              <a:t>Gevurá </a:t>
            </a:r>
            <a:r>
              <a:rPr lang="es-ES" dirty="0" smtClean="0">
                <a:latin typeface="Bookman Old Style" pitchFamily="18" charset="0"/>
              </a:rPr>
              <a:t>que avanzó en la vida refinando constantemente este atributo y subordinándolo a </a:t>
            </a:r>
            <a:r>
              <a:rPr lang="es-ES" dirty="0" smtClean="0">
                <a:latin typeface="Bookman Old Style" pitchFamily="18" charset="0"/>
              </a:rPr>
              <a:t>Jésed.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Así </a:t>
            </a:r>
            <a:r>
              <a:rPr lang="es-ES" sz="3000" dirty="0" smtClean="0">
                <a:latin typeface="Bookman Old Style" pitchFamily="18" charset="0"/>
              </a:rPr>
              <a:t>como </a:t>
            </a:r>
            <a:r>
              <a:rPr lang="es-ES" sz="3000" dirty="0" smtClean="0">
                <a:latin typeface="Bookman Old Style" pitchFamily="18" charset="0"/>
              </a:rPr>
              <a:t>Abraham </a:t>
            </a:r>
            <a:r>
              <a:rPr lang="es-ES" sz="3000" dirty="0" smtClean="0">
                <a:latin typeface="Bookman Old Style" pitchFamily="18" charset="0"/>
              </a:rPr>
              <a:t>tuvo que separar entre </a:t>
            </a:r>
            <a:r>
              <a:rPr lang="es-ES" sz="3000" dirty="0" smtClean="0">
                <a:latin typeface="Bookman Old Style" pitchFamily="18" charset="0"/>
              </a:rPr>
              <a:t>Jésed </a:t>
            </a:r>
            <a:r>
              <a:rPr lang="es-ES" sz="3000" dirty="0" smtClean="0">
                <a:latin typeface="Bookman Old Style" pitchFamily="18" charset="0"/>
              </a:rPr>
              <a:t>puro e impuro, también </a:t>
            </a:r>
            <a:r>
              <a:rPr lang="es-ES" sz="3000" dirty="0" smtClean="0">
                <a:latin typeface="Bookman Old Style" pitchFamily="18" charset="0"/>
              </a:rPr>
              <a:t>Itzjak </a:t>
            </a:r>
            <a:r>
              <a:rPr lang="es-ES" sz="3000" dirty="0" smtClean="0">
                <a:latin typeface="Bookman Old Style" pitchFamily="18" charset="0"/>
              </a:rPr>
              <a:t>tuvo que separar entre </a:t>
            </a:r>
            <a:r>
              <a:rPr lang="es-ES" sz="3000" dirty="0" smtClean="0">
                <a:latin typeface="Bookman Old Style" pitchFamily="18" charset="0"/>
              </a:rPr>
              <a:t>Gevurá pura </a:t>
            </a:r>
            <a:r>
              <a:rPr lang="es-ES" sz="3000" dirty="0" smtClean="0">
                <a:latin typeface="Bookman Old Style" pitchFamily="18" charset="0"/>
              </a:rPr>
              <a:t>e </a:t>
            </a:r>
            <a:r>
              <a:rPr lang="es-ES" sz="3000" dirty="0" smtClean="0">
                <a:latin typeface="Bookman Old Style" pitchFamily="18" charset="0"/>
              </a:rPr>
              <a:t>impura.</a:t>
            </a:r>
          </a:p>
          <a:p>
            <a:r>
              <a:rPr lang="es-ES" sz="3000" dirty="0" smtClean="0">
                <a:latin typeface="Bookman Old Style" pitchFamily="18" charset="0"/>
              </a:rPr>
              <a:t>Ribka </a:t>
            </a:r>
            <a:r>
              <a:rPr lang="es-ES" sz="3000" dirty="0" smtClean="0">
                <a:latin typeface="Bookman Old Style" pitchFamily="18" charset="0"/>
              </a:rPr>
              <a:t>provenía de una familia de hebreos que se había asimilado a Aram y constantemente llevaba dentro de sí un conflicto entre sus identidades hebrea y aramea.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La </a:t>
            </a:r>
            <a:r>
              <a:rPr lang="es-ES" dirty="0" smtClean="0">
                <a:latin typeface="Bookman Old Style" pitchFamily="18" charset="0"/>
              </a:rPr>
              <a:t>primera se expresó a través de su increíble </a:t>
            </a:r>
            <a:r>
              <a:rPr lang="es-ES" dirty="0" smtClean="0">
                <a:latin typeface="Bookman Old Style" pitchFamily="18" charset="0"/>
              </a:rPr>
              <a:t>Jésed, </a:t>
            </a:r>
            <a:r>
              <a:rPr lang="es-ES" dirty="0" smtClean="0">
                <a:latin typeface="Bookman Old Style" pitchFamily="18" charset="0"/>
              </a:rPr>
              <a:t>mientras que la segunda se manifestó como una atracción hacia el cosmopolitismo y una aversión natural a lo que ella veía como un tribalismo excesivamente estrecho.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Las cualidades inherentes de </a:t>
            </a:r>
            <a:r>
              <a:rPr lang="es-ES" dirty="0" smtClean="0">
                <a:latin typeface="Bookman Old Style" pitchFamily="18" charset="0"/>
              </a:rPr>
              <a:t>Yitzjak </a:t>
            </a:r>
            <a:r>
              <a:rPr lang="es-ES" dirty="0" smtClean="0">
                <a:latin typeface="Bookman Old Style" pitchFamily="18" charset="0"/>
              </a:rPr>
              <a:t>y </a:t>
            </a:r>
            <a:r>
              <a:rPr lang="es-ES" dirty="0" smtClean="0">
                <a:latin typeface="Bookman Old Style" pitchFamily="18" charset="0"/>
              </a:rPr>
              <a:t>Ribka </a:t>
            </a:r>
            <a:r>
              <a:rPr lang="es-ES" dirty="0" smtClean="0">
                <a:latin typeface="Bookman Old Style" pitchFamily="18" charset="0"/>
              </a:rPr>
              <a:t>podrían combinarse de diferentes formas. </a:t>
            </a:r>
            <a:endParaRPr lang="es-ES" dirty="0" smtClean="0">
              <a:latin typeface="Bookman Old Style" pitchFamily="18" charset="0"/>
            </a:endParaRPr>
          </a:p>
          <a:p>
            <a:r>
              <a:rPr lang="es-ES" dirty="0" smtClean="0">
                <a:latin typeface="Bookman Old Style" pitchFamily="18" charset="0"/>
              </a:rPr>
              <a:t>Una </a:t>
            </a:r>
            <a:r>
              <a:rPr lang="es-ES" dirty="0" smtClean="0">
                <a:latin typeface="Bookman Old Style" pitchFamily="18" charset="0"/>
              </a:rPr>
              <a:t>forma sería el </a:t>
            </a:r>
            <a:r>
              <a:rPr lang="es-ES" dirty="0" smtClean="0">
                <a:latin typeface="Bookman Old Style" pitchFamily="18" charset="0"/>
              </a:rPr>
              <a:t>Gevurá </a:t>
            </a:r>
            <a:r>
              <a:rPr lang="es-ES" dirty="0" smtClean="0">
                <a:latin typeface="Bookman Old Style" pitchFamily="18" charset="0"/>
              </a:rPr>
              <a:t>purificado de </a:t>
            </a:r>
            <a:r>
              <a:rPr lang="es-ES" dirty="0" smtClean="0">
                <a:latin typeface="Bookman Old Style" pitchFamily="18" charset="0"/>
              </a:rPr>
              <a:t>Yitzjak </a:t>
            </a:r>
            <a:r>
              <a:rPr lang="es-ES" dirty="0" smtClean="0">
                <a:latin typeface="Bookman Old Style" pitchFamily="18" charset="0"/>
              </a:rPr>
              <a:t>junto con el </a:t>
            </a:r>
            <a:r>
              <a:rPr lang="es-ES" dirty="0" smtClean="0">
                <a:latin typeface="Bookman Old Style" pitchFamily="18" charset="0"/>
              </a:rPr>
              <a:t>Jésed </a:t>
            </a:r>
            <a:r>
              <a:rPr lang="es-ES" dirty="0" smtClean="0">
                <a:latin typeface="Bookman Old Style" pitchFamily="18" charset="0"/>
              </a:rPr>
              <a:t>de </a:t>
            </a:r>
            <a:r>
              <a:rPr lang="es-ES" dirty="0" smtClean="0">
                <a:latin typeface="Bookman Old Style" pitchFamily="18" charset="0"/>
              </a:rPr>
              <a:t>Ribka. </a:t>
            </a:r>
          </a:p>
          <a:p>
            <a:r>
              <a:rPr lang="es-ES" dirty="0" smtClean="0">
                <a:latin typeface="Bookman Old Style" pitchFamily="18" charset="0"/>
              </a:rPr>
              <a:t>Esta </a:t>
            </a:r>
            <a:r>
              <a:rPr lang="es-ES" dirty="0" smtClean="0">
                <a:latin typeface="Bookman Old Style" pitchFamily="18" charset="0"/>
              </a:rPr>
              <a:t>combinación llevó a </a:t>
            </a:r>
            <a:r>
              <a:rPr lang="es-ES" dirty="0" smtClean="0">
                <a:latin typeface="Bookman Old Style" pitchFamily="18" charset="0"/>
              </a:rPr>
              <a:t>Yakov </a:t>
            </a:r>
            <a:r>
              <a:rPr lang="es-ES" dirty="0" smtClean="0">
                <a:latin typeface="Bookman Old Style" pitchFamily="18" charset="0"/>
              </a:rPr>
              <a:t>a representar a la </a:t>
            </a:r>
            <a:r>
              <a:rPr lang="es-ES" dirty="0" smtClean="0">
                <a:latin typeface="Bookman Old Style" pitchFamily="18" charset="0"/>
              </a:rPr>
              <a:t>Sefirá </a:t>
            </a:r>
            <a:r>
              <a:rPr lang="es-ES" dirty="0" smtClean="0">
                <a:latin typeface="Bookman Old Style" pitchFamily="18" charset="0"/>
              </a:rPr>
              <a:t>de </a:t>
            </a:r>
            <a:r>
              <a:rPr lang="es-ES" dirty="0" smtClean="0">
                <a:latin typeface="Bookman Old Style" pitchFamily="18" charset="0"/>
              </a:rPr>
              <a:t>Tiferet.</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2800" dirty="0" smtClean="0">
                <a:latin typeface="Bookman Old Style" pitchFamily="18" charset="0"/>
              </a:rPr>
              <a:t>Pero </a:t>
            </a:r>
            <a:r>
              <a:rPr lang="es-ES" sz="2800" dirty="0" smtClean="0">
                <a:latin typeface="Bookman Old Style" pitchFamily="18" charset="0"/>
              </a:rPr>
              <a:t>el </a:t>
            </a:r>
            <a:r>
              <a:rPr lang="es-ES" sz="2800" dirty="0" smtClean="0">
                <a:latin typeface="Bookman Old Style" pitchFamily="18" charset="0"/>
              </a:rPr>
              <a:t>Gevurá </a:t>
            </a:r>
            <a:r>
              <a:rPr lang="es-ES" sz="2800" dirty="0" smtClean="0">
                <a:latin typeface="Bookman Old Style" pitchFamily="18" charset="0"/>
              </a:rPr>
              <a:t>impuro de </a:t>
            </a:r>
            <a:r>
              <a:rPr lang="es-ES" sz="2800" dirty="0" smtClean="0">
                <a:latin typeface="Bookman Old Style" pitchFamily="18" charset="0"/>
              </a:rPr>
              <a:t>Yitzjak, </a:t>
            </a:r>
            <a:r>
              <a:rPr lang="es-ES" sz="2800" dirty="0" smtClean="0">
                <a:latin typeface="Bookman Old Style" pitchFamily="18" charset="0"/>
              </a:rPr>
              <a:t>combinado con el cosmopolitismo arameo de </a:t>
            </a:r>
            <a:r>
              <a:rPr lang="es-ES" sz="2800" dirty="0" smtClean="0">
                <a:latin typeface="Bookman Old Style" pitchFamily="18" charset="0"/>
              </a:rPr>
              <a:t>Ribka, </a:t>
            </a:r>
            <a:r>
              <a:rPr lang="es-ES" sz="2800" dirty="0" smtClean="0">
                <a:latin typeface="Bookman Old Style" pitchFamily="18" charset="0"/>
              </a:rPr>
              <a:t>produjo Esav. </a:t>
            </a:r>
            <a:endParaRPr lang="es-ES" sz="2800" dirty="0" smtClean="0">
              <a:latin typeface="Bookman Old Style" pitchFamily="18" charset="0"/>
            </a:endParaRPr>
          </a:p>
          <a:p>
            <a:r>
              <a:rPr lang="es-ES" sz="2800" dirty="0" smtClean="0">
                <a:latin typeface="Bookman Old Style" pitchFamily="18" charset="0"/>
              </a:rPr>
              <a:t>El Gevurá </a:t>
            </a:r>
            <a:r>
              <a:rPr lang="es-ES" sz="2800" dirty="0" smtClean="0">
                <a:latin typeface="Bookman Old Style" pitchFamily="18" charset="0"/>
              </a:rPr>
              <a:t>excesivo se expresará más tarde en la inclinación del Imperio Romano por la violencia y la crueldad en nombre del orden, que en última instancia buscará el equilibrio mediante la adopción del cristianismo, una religión de </a:t>
            </a:r>
            <a:r>
              <a:rPr lang="es-ES" sz="2800" dirty="0" smtClean="0">
                <a:latin typeface="Bookman Old Style" pitchFamily="18" charset="0"/>
              </a:rPr>
              <a:t>Jésed.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Combinado </a:t>
            </a:r>
            <a:r>
              <a:rPr lang="es-ES" dirty="0" smtClean="0">
                <a:latin typeface="Bookman Old Style" pitchFamily="18" charset="0"/>
              </a:rPr>
              <a:t>con el componente arameo heredado de su madre, el </a:t>
            </a:r>
            <a:r>
              <a:rPr lang="es-ES" dirty="0" smtClean="0">
                <a:latin typeface="Bookman Old Style" pitchFamily="18" charset="0"/>
              </a:rPr>
              <a:t>Gevurá </a:t>
            </a:r>
            <a:r>
              <a:rPr lang="es-ES" dirty="0" smtClean="0">
                <a:latin typeface="Bookman Old Style" pitchFamily="18" charset="0"/>
              </a:rPr>
              <a:t>impuro de Esav sería finalmente conducido hacia un universalismo imperialista que exige uniformidad humana.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sz="3000" dirty="0" smtClean="0">
                <a:latin typeface="Bookman Old Style" pitchFamily="18" charset="0"/>
              </a:rPr>
              <a:t>A medida que los gemelos crecían, </a:t>
            </a:r>
            <a:r>
              <a:rPr lang="es-ES" sz="3000" dirty="0" smtClean="0">
                <a:latin typeface="Bookman Old Style" pitchFamily="18" charset="0"/>
              </a:rPr>
              <a:t>Yitzjak </a:t>
            </a:r>
            <a:r>
              <a:rPr lang="es-ES" sz="3000" dirty="0" smtClean="0">
                <a:latin typeface="Bookman Old Style" pitchFamily="18" charset="0"/>
              </a:rPr>
              <a:t>se sentía espiritual y psicológicamente más cerca de Esav, mientras que </a:t>
            </a:r>
            <a:r>
              <a:rPr lang="es-ES" sz="3000" dirty="0" smtClean="0">
                <a:latin typeface="Bookman Old Style" pitchFamily="18" charset="0"/>
              </a:rPr>
              <a:t>Ribka </a:t>
            </a:r>
            <a:r>
              <a:rPr lang="es-ES" sz="3000" dirty="0" smtClean="0">
                <a:latin typeface="Bookman Old Style" pitchFamily="18" charset="0"/>
              </a:rPr>
              <a:t>favorecía a </a:t>
            </a:r>
            <a:r>
              <a:rPr lang="es-ES" sz="3000" dirty="0" smtClean="0">
                <a:latin typeface="Bookman Old Style" pitchFamily="18" charset="0"/>
              </a:rPr>
              <a:t>Yakov. </a:t>
            </a:r>
          </a:p>
          <a:p>
            <a:r>
              <a:rPr lang="es-ES" sz="3000" dirty="0" smtClean="0">
                <a:latin typeface="Bookman Old Style" pitchFamily="18" charset="0"/>
              </a:rPr>
              <a:t>Yitzjak </a:t>
            </a:r>
            <a:r>
              <a:rPr lang="es-ES" sz="3000" dirty="0" smtClean="0">
                <a:latin typeface="Bookman Old Style" pitchFamily="18" charset="0"/>
              </a:rPr>
              <a:t>realmente entendió que el nacimiento de gemelos significaba que la nación hebrea estaría formada por dos tribus principales.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Y </a:t>
            </a:r>
            <a:r>
              <a:rPr lang="es-ES" dirty="0" smtClean="0">
                <a:latin typeface="Bookman Old Style" pitchFamily="18" charset="0"/>
              </a:rPr>
              <a:t>tenía la esperanza de que Esav y </a:t>
            </a:r>
            <a:r>
              <a:rPr lang="es-ES" dirty="0" smtClean="0">
                <a:latin typeface="Bookman Old Style" pitchFamily="18" charset="0"/>
              </a:rPr>
              <a:t>Yakov </a:t>
            </a:r>
            <a:r>
              <a:rPr lang="es-ES" dirty="0" smtClean="0">
                <a:latin typeface="Bookman Old Style" pitchFamily="18" charset="0"/>
              </a:rPr>
              <a:t>formaran Israel juntos y asumieran roles similares a las tribus de Efraín y Leví. </a:t>
            </a:r>
            <a:endParaRPr lang="es-ES" dirty="0" smtClean="0">
              <a:latin typeface="Bookman Old Style" pitchFamily="18" charset="0"/>
            </a:endParaRPr>
          </a:p>
          <a:p>
            <a:r>
              <a:rPr lang="es-ES" dirty="0" smtClean="0">
                <a:latin typeface="Bookman Old Style" pitchFamily="18" charset="0"/>
              </a:rPr>
              <a:t>Esav </a:t>
            </a:r>
            <a:r>
              <a:rPr lang="es-ES" dirty="0" smtClean="0">
                <a:latin typeface="Bookman Old Style" pitchFamily="18" charset="0"/>
              </a:rPr>
              <a:t>sería el líder económico, político y militar, mientras que </a:t>
            </a:r>
            <a:r>
              <a:rPr lang="es-ES" dirty="0" smtClean="0">
                <a:latin typeface="Bookman Old Style" pitchFamily="18" charset="0"/>
              </a:rPr>
              <a:t>Yakov </a:t>
            </a:r>
            <a:r>
              <a:rPr lang="es-ES" dirty="0" smtClean="0">
                <a:latin typeface="Bookman Old Style" pitchFamily="18" charset="0"/>
              </a:rPr>
              <a:t>sería el líder espiritual.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a:t>
            </a:r>
            <a:r>
              <a:rPr lang="en-US" sz="1600" b="1" dirty="0" smtClean="0">
                <a:latin typeface="Bookman Old Style" pitchFamily="18" charset="0"/>
              </a:rPr>
              <a:t>Jésed </a:t>
            </a:r>
            <a:r>
              <a:rPr lang="en-US" sz="1600" b="1" dirty="0" smtClean="0">
                <a:latin typeface="Bookman Old Style" pitchFamily="18" charset="0"/>
              </a:rPr>
              <a:t>de Ribka y Gevurá de Yitzjak</a:t>
            </a:r>
          </a:p>
          <a:p>
            <a:r>
              <a:rPr lang="es-ES" dirty="0" smtClean="0">
                <a:latin typeface="Bookman Old Style" pitchFamily="18" charset="0"/>
              </a:rPr>
              <a:t>Y </a:t>
            </a:r>
            <a:r>
              <a:rPr lang="es-ES" dirty="0" smtClean="0">
                <a:latin typeface="Bookman Old Style" pitchFamily="18" charset="0"/>
              </a:rPr>
              <a:t>al menos hasta los 15 años, esto pareció expresarse en la forma en que interactuaban los gemelos. </a:t>
            </a:r>
            <a:endParaRPr lang="es-ES" dirty="0" smtClean="0">
              <a:latin typeface="Bookman Old Style" pitchFamily="18" charset="0"/>
            </a:endParaRPr>
          </a:p>
          <a:p>
            <a:r>
              <a:rPr lang="es-ES" dirty="0" smtClean="0">
                <a:latin typeface="Bookman Old Style" pitchFamily="18" charset="0"/>
              </a:rPr>
              <a:t>Esav </a:t>
            </a:r>
            <a:r>
              <a:rPr lang="es-ES" dirty="0" smtClean="0">
                <a:latin typeface="Bookman Old Style" pitchFamily="18" charset="0"/>
              </a:rPr>
              <a:t>cazaría y trabajaría la tierra de manera impresionante, mientras que </a:t>
            </a:r>
            <a:r>
              <a:rPr lang="es-ES" dirty="0" smtClean="0">
                <a:latin typeface="Bookman Old Style" pitchFamily="18" charset="0"/>
              </a:rPr>
              <a:t>Yakov </a:t>
            </a:r>
            <a:r>
              <a:rPr lang="es-ES" dirty="0" smtClean="0">
                <a:latin typeface="Bookman Old Style" pitchFamily="18" charset="0"/>
              </a:rPr>
              <a:t>se quedaría en casa para estudiar y preparar la comida para la familia.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800" b="1" dirty="0" smtClean="0">
                <a:latin typeface="Bookman Old Style" pitchFamily="18" charset="0"/>
              </a:rPr>
              <a:t>Mi esposa, mi hermana y mentiras</a:t>
            </a:r>
            <a:endParaRPr lang="en-US" sz="2800" b="1" dirty="0" smtClean="0">
              <a:latin typeface="Bookman Old Style" pitchFamily="18" charset="0"/>
            </a:endParaRPr>
          </a:p>
          <a:p>
            <a:r>
              <a:rPr lang="es-MX" sz="1800" i="1" dirty="0" smtClean="0">
                <a:latin typeface="Bookman Old Style" pitchFamily="18" charset="0"/>
              </a:rPr>
              <a:t>Parte de los comentarios elaborados por el Rabí Dan Judson </a:t>
            </a:r>
            <a:endParaRPr lang="en-US" sz="1800" i="1" dirty="0" smtClean="0">
              <a:latin typeface="Bookman Old Style" pitchFamily="18" charset="0"/>
            </a:endParaRPr>
          </a:p>
          <a:p>
            <a:r>
              <a:rPr lang="es-MX" dirty="0" smtClean="0">
                <a:latin typeface="Bookman Old Style" pitchFamily="18" charset="0"/>
              </a:rPr>
              <a:t>Tres veces en Génesis, las esposas se "hacen pasar" por hermanas.</a:t>
            </a:r>
            <a:endParaRPr lang="en-US" dirty="0" smtClean="0">
              <a:latin typeface="Bookman Old Style" pitchFamily="18" charset="0"/>
            </a:endParaRPr>
          </a:p>
          <a:p>
            <a:r>
              <a:rPr lang="es-MX" dirty="0" smtClean="0">
                <a:latin typeface="Bookman Old Style" pitchFamily="18" charset="0"/>
              </a:rPr>
              <a:t> Dos veces Abraham hace pasar a Sara por su hermana </a:t>
            </a:r>
            <a:r>
              <a:rPr lang="es-MX" sz="2000" b="1" dirty="0" smtClean="0">
                <a:latin typeface="Bookman Old Style" pitchFamily="18" charset="0"/>
              </a:rPr>
              <a:t>(Génesis 12: 10-20; 20: 1-18)</a:t>
            </a:r>
            <a:r>
              <a:rPr lang="es-MX" dirty="0" smtClean="0">
                <a:latin typeface="Bookman Old Style" pitchFamily="18" charset="0"/>
              </a:rPr>
              <a:t> y una vez Isaac hace pasar a Rebeca como su hermana </a:t>
            </a:r>
            <a:r>
              <a:rPr lang="es-MX" sz="2000" b="1" dirty="0" smtClean="0">
                <a:latin typeface="Bookman Old Style" pitchFamily="18" charset="0"/>
              </a:rPr>
              <a:t>(Génesis 26: 1-16).</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La motivación de este acto bastante extraño es el miedo. </a:t>
            </a:r>
            <a:endParaRPr lang="en-US" sz="2800" dirty="0" smtClean="0">
              <a:latin typeface="Bookman Old Style" pitchFamily="18" charset="0"/>
            </a:endParaRPr>
          </a:p>
          <a:p>
            <a:r>
              <a:rPr lang="es-MX" sz="2800" dirty="0" smtClean="0">
                <a:latin typeface="Bookman Old Style" pitchFamily="18" charset="0"/>
              </a:rPr>
              <a:t>Abram le dice a Sarai: “Sé que eres una mujer hermosa. Si los egipcios te ven y piensan: "Ella es su esposa", me matarán y te dejarán vivir. Te ruego que digas que eres mi hermana, para que me vaya bien por tu causa y para que yo siga vivo gracias a ti” </a:t>
            </a:r>
            <a:r>
              <a:rPr lang="es-MX" sz="2000" b="1" dirty="0" smtClean="0">
                <a:latin typeface="Bookman Old Style" pitchFamily="18" charset="0"/>
              </a:rPr>
              <a:t>[Génesis 12: 12-13].</a:t>
            </a:r>
            <a:endParaRPr lang="en-US" sz="2800" b="1" dirty="0" smtClean="0">
              <a:latin typeface="Bookman Old Style" pitchFamily="18" charset="0"/>
            </a:endParaRPr>
          </a:p>
          <a:p>
            <a:endParaRPr lang="en-US" sz="24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b="1" dirty="0" smtClean="0">
                <a:latin typeface="Bookman Old Style" pitchFamily="18" charset="0"/>
              </a:rPr>
              <a:t>¿Por qué los patriarcas hacen pasar a sus esposas por hermanas? </a:t>
            </a:r>
            <a:endParaRPr lang="en-US" b="1" dirty="0" smtClean="0">
              <a:latin typeface="Bookman Old Style" pitchFamily="18" charset="0"/>
            </a:endParaRPr>
          </a:p>
          <a:p>
            <a:r>
              <a:rPr lang="es-MX" dirty="0" smtClean="0">
                <a:latin typeface="Bookman Old Style" pitchFamily="18" charset="0"/>
              </a:rPr>
              <a:t>La razón explícita que se da en el texto es el temor por sus propias vidas, pero la pregunta más profunda sigue siendo por qué la Torá incluye una descripción tan poco halagadora de nuestros patriarcas.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Una segunda pregunta, quizás más desafiante, es por qué el motivo se repite tres veces.</a:t>
            </a:r>
            <a:endParaRPr lang="en-US" dirty="0" smtClean="0">
              <a:latin typeface="Bookman Old Style" pitchFamily="18" charset="0"/>
            </a:endParaRPr>
          </a:p>
          <a:p>
            <a:r>
              <a:rPr lang="es-MX" dirty="0" smtClean="0">
                <a:latin typeface="Bookman Old Style" pitchFamily="18" charset="0"/>
              </a:rPr>
              <a:t>La ubicación de las historias en la Torá hace que la cuestión de la motivación sea aún más problemática.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Si prestamos la debida atención, cada escena de esposa haciéndose pasar por hermana ocurre directamente después de que Dios ha hecho alguna promesa de prosperidad al patriarca. </a:t>
            </a:r>
          </a:p>
          <a:p>
            <a:r>
              <a:rPr lang="es-MX" sz="2900" dirty="0" smtClean="0">
                <a:latin typeface="Bookman Old Style" pitchFamily="18" charset="0"/>
              </a:rPr>
              <a:t>Inmediatamente después de recibir la promesa de seguridad de Dios, los patriarcas cometen este acto de debilidad bastante escandaloso.</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tradicionales</a:t>
            </a:r>
            <a:endParaRPr lang="en-US" sz="2400" i="1" dirty="0" smtClean="0">
              <a:latin typeface="Bookman Old Style" pitchFamily="18" charset="0"/>
            </a:endParaRPr>
          </a:p>
          <a:p>
            <a:r>
              <a:rPr lang="es-MX" dirty="0" smtClean="0">
                <a:latin typeface="Bookman Old Style" pitchFamily="18" charset="0"/>
              </a:rPr>
              <a:t>El mismo Abraham ofrece una razón interesante para sus acciones; afirma que él era de hecho el hermano de Sara, que tenían el mismo padre pero no la misma madre </a:t>
            </a:r>
            <a:r>
              <a:rPr lang="es-MX" sz="2000" b="1" dirty="0" smtClean="0">
                <a:latin typeface="Bookman Old Style" pitchFamily="18" charset="0"/>
              </a:rPr>
              <a:t>(Gen 20:12). </a:t>
            </a:r>
          </a:p>
          <a:p>
            <a:r>
              <a:rPr lang="es-CO" sz="2100" i="1" dirty="0" smtClean="0">
                <a:latin typeface="Bookman Old Style" pitchFamily="18" charset="0"/>
              </a:rPr>
              <a:t>Y a la verdad (también) es mi hermana, </a:t>
            </a:r>
            <a:r>
              <a:rPr lang="es-CO" sz="2100" i="1" dirty="0" smtClean="0">
                <a:latin typeface="Bookman Old Style" pitchFamily="18" charset="0"/>
                <a:hlinkClick r:id="rId3"/>
              </a:rPr>
              <a:t>hija de mi padre es ella,</a:t>
            </a:r>
            <a:r>
              <a:rPr lang="es-CO" sz="2100" i="1" dirty="0" smtClean="0">
                <a:latin typeface="Bookman Old Style" pitchFamily="18" charset="0"/>
              </a:rPr>
              <a:t> pero no hija de mi madre, y vino a ser mi mujer.</a:t>
            </a:r>
            <a:endParaRPr lang="en-US" sz="2100" b="1"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Si bien esta afirmación puede proporcionar una pista de cómo Abraham llegó a este ardid, no explica en absoluto que Isaac llamara a Rebeca su hermana.</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modernos</a:t>
            </a:r>
            <a:endParaRPr lang="en-US" sz="2400" i="1" dirty="0" smtClean="0">
              <a:latin typeface="Bookman Old Style" pitchFamily="18" charset="0"/>
            </a:endParaRPr>
          </a:p>
          <a:p>
            <a:r>
              <a:rPr lang="es-MX" sz="2900" dirty="0" smtClean="0">
                <a:latin typeface="Bookman Old Style" pitchFamily="18" charset="0"/>
              </a:rPr>
              <a:t>Sin embargo, algunos comentaristas modernos han hecho un tipo similar de afirmación. </a:t>
            </a:r>
          </a:p>
          <a:p>
            <a:r>
              <a:rPr lang="es-MX" sz="2900" dirty="0" smtClean="0">
                <a:latin typeface="Bookman Old Style" pitchFamily="18" charset="0"/>
              </a:rPr>
              <a:t>Nahúm Sarna, entre otros, </a:t>
            </a:r>
            <a:r>
              <a:rPr lang="es-MX" sz="2900" i="1" dirty="0" smtClean="0">
                <a:latin typeface="Bookman Old Style" pitchFamily="18" charset="0"/>
              </a:rPr>
              <a:t>dice</a:t>
            </a:r>
            <a:r>
              <a:rPr lang="es-MX" sz="2900" dirty="0" smtClean="0">
                <a:latin typeface="Bookman Old Style" pitchFamily="18" charset="0"/>
              </a:rPr>
              <a:t> que hay evidencia de la sociedad </a:t>
            </a:r>
            <a:r>
              <a:rPr lang="es-MX" sz="2900" i="1" dirty="0" smtClean="0">
                <a:latin typeface="Bookman Old Style" pitchFamily="18" charset="0"/>
              </a:rPr>
              <a:t>hurrita</a:t>
            </a:r>
            <a:r>
              <a:rPr lang="es-MX" sz="2900" dirty="0" smtClean="0">
                <a:latin typeface="Bookman Old Style" pitchFamily="18" charset="0"/>
              </a:rPr>
              <a:t>, de la cual Abraham y Sara podrían haber participado, de que existía un estatus conocido como "</a:t>
            </a:r>
            <a:r>
              <a:rPr lang="es-MX" sz="2900" i="1" dirty="0" smtClean="0">
                <a:latin typeface="Bookman Old Style" pitchFamily="18" charset="0"/>
              </a:rPr>
              <a:t>esposa-hermana"</a:t>
            </a:r>
            <a:r>
              <a:rPr lang="es-MX" sz="2900" dirty="0" smtClean="0">
                <a:latin typeface="Bookman Old Style" pitchFamily="18" charset="0"/>
              </a:rPr>
              <a:t>. </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Un hurrita podría adoptar a su esposa como su hermana y darle un estatus especial y sería tratada como un pariente consanguíneo de la familia del esposo. </a:t>
            </a:r>
          </a:p>
          <a:p>
            <a:r>
              <a:rPr lang="es-MX" sz="2900" dirty="0" smtClean="0">
                <a:latin typeface="Bookman Old Style" pitchFamily="18" charset="0"/>
              </a:rPr>
              <a:t>Abraham le pidió a Sara que les dijera a los egipcios que ella era de esta clase especial, y los egipcios entendieron esta legalidad y no hicieron daño a la pareja. </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medida que el conocimiento de esta costumbre se desvaneció, ahora se entiende que la historia trata sobre la mentira del patriarca, pero su tema inicial se refería al reconocimiento de este estatus especial. </a:t>
            </a:r>
            <a:endParaRPr lang="en-US" dirty="0" smtClean="0">
              <a:latin typeface="Bookman Old Style" pitchFamily="18" charset="0"/>
            </a:endParaRPr>
          </a:p>
          <a:p>
            <a:r>
              <a:rPr lang="es-MX" dirty="0" smtClean="0">
                <a:latin typeface="Bookman Old Style" pitchFamily="18" charset="0"/>
              </a:rPr>
              <a:t>Esta teoría no explica el motivo esposa-hermana.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Tensa la credulidad creer que estas historias inicialmente no fueron sobre engaños porque los reyes en cada historia responden como si estuvieran siendo engañados.</a:t>
            </a:r>
            <a:endParaRPr lang="en-US" dirty="0" smtClean="0">
              <a:latin typeface="Bookman Old Style" pitchFamily="18" charset="0"/>
            </a:endParaRPr>
          </a:p>
          <a:p>
            <a:r>
              <a:rPr lang="es-MX" dirty="0" smtClean="0">
                <a:latin typeface="Bookman Old Style" pitchFamily="18" charset="0"/>
              </a:rPr>
              <a:t>Sin embargo, hay algunos comentaristas que no defienden las acciones de Abraham e Isaac.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err="1" smtClean="0">
                <a:latin typeface="Bookman Old Style" pitchFamily="18" charset="0"/>
              </a:rPr>
              <a:t>Nahmánides</a:t>
            </a:r>
            <a:r>
              <a:rPr lang="es-MX" dirty="0" smtClean="0">
                <a:latin typeface="Bookman Old Style" pitchFamily="18" charset="0"/>
              </a:rPr>
              <a:t> dice directamente que los patriarcas simplemente se equivocaron: “Sepa que Abraham nuestro padre cometió sin querer un gran pecado al llevar a su justa esposa a una piedra de tropiezo del pecado a causa de su temor por su vida.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Debería haber confiado en que Dios lo salvaría a él y a su esposa y todas sus pertenencias, porque Dios seguramente tiene el poder de ayudar y salvar. </a:t>
            </a:r>
            <a:endParaRPr lang="en-US" sz="2800" dirty="0" smtClean="0">
              <a:latin typeface="Bookman Old Style" pitchFamily="18" charset="0"/>
            </a:endParaRPr>
          </a:p>
          <a:p>
            <a:r>
              <a:rPr lang="es-MX" sz="2800" dirty="0" smtClean="0">
                <a:latin typeface="Bookman Old Style" pitchFamily="18" charset="0"/>
              </a:rPr>
              <a:t>Su partida de la Tierra, respecto de la cual se le había ordenado desde el principio, a causa del hambre, también fue un pecado que cometió, porque en el hambre Dios lo redimiría de la muerte.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Fue por este hecho que se decretó el destierro de sus hijos en la tierra de Egipto por parte de Faraón”.</a:t>
            </a:r>
            <a:endParaRPr lang="en-US" dirty="0" smtClean="0">
              <a:latin typeface="Bookman Old Style" pitchFamily="18" charset="0"/>
            </a:endParaRPr>
          </a:p>
          <a:p>
            <a:r>
              <a:rPr lang="es-MX" sz="2400" b="1" i="1" dirty="0" smtClean="0">
                <a:latin typeface="Bookman Old Style" pitchFamily="18" charset="0"/>
              </a:rPr>
              <a:t>Enfoque literario</a:t>
            </a:r>
            <a:endParaRPr lang="en-US" sz="2400" i="1" dirty="0" smtClean="0">
              <a:latin typeface="Bookman Old Style" pitchFamily="18" charset="0"/>
            </a:endParaRPr>
          </a:p>
          <a:p>
            <a:r>
              <a:rPr lang="es-MX" sz="2900" dirty="0" smtClean="0">
                <a:latin typeface="Bookman Old Style" pitchFamily="18" charset="0"/>
              </a:rPr>
              <a:t>Un enfoque alternativo se basa en el análisis literario de Robert Alter </a:t>
            </a:r>
            <a:r>
              <a:rPr lang="es-MX" sz="2000" i="1" dirty="0" smtClean="0">
                <a:latin typeface="Bookman Old Style" pitchFamily="18" charset="0"/>
              </a:rPr>
              <a:t>(El arte de la narrativa bíblica</a:t>
            </a:r>
            <a:r>
              <a:rPr lang="es-MX" sz="2850" i="1" dirty="0" smtClean="0">
                <a:latin typeface="Bookman Old Style" pitchFamily="18" charset="0"/>
              </a:rPr>
              <a:t>)</a:t>
            </a:r>
            <a:r>
              <a:rPr lang="es-MX" sz="2850" dirty="0" smtClean="0">
                <a:latin typeface="Bookman Old Style" pitchFamily="18" charset="0"/>
              </a:rPr>
              <a:t>; estos tres episodios repetidos deben entenderse como “tipo escenas". </a:t>
            </a:r>
            <a:endParaRPr lang="en-US" sz="28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Como ejemplo de lo que constituye una escena tipográfica, Alter utiliza las tres escenas en las que las personas se encuentran con sus esposas en el pozo. </a:t>
            </a:r>
            <a:endParaRPr lang="en-US" sz="2900" dirty="0" smtClean="0">
              <a:latin typeface="Bookman Old Style" pitchFamily="18" charset="0"/>
            </a:endParaRPr>
          </a:p>
          <a:p>
            <a:r>
              <a:rPr lang="es-MX" sz="2900" dirty="0" smtClean="0">
                <a:latin typeface="Bookman Old Style" pitchFamily="18" charset="0"/>
              </a:rPr>
              <a:t>Debido a que las escenas parecen tan repetitivas, se podría decir que el autor bíblico está recurriendo a un motivo de fórmula para mostrar parejas que se casan,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50" dirty="0" smtClean="0">
                <a:latin typeface="Bookman Old Style" pitchFamily="18" charset="0"/>
              </a:rPr>
              <a:t>pero de hecho, lejos de ser una fórmula, el autor bíblico está mostrando una sensibilidad literaria matizada.</a:t>
            </a:r>
            <a:endParaRPr lang="en-US" sz="3050" dirty="0" smtClean="0">
              <a:latin typeface="Bookman Old Style" pitchFamily="18" charset="0"/>
            </a:endParaRPr>
          </a:p>
          <a:p>
            <a:r>
              <a:rPr lang="es-MX" sz="3050" dirty="0" smtClean="0">
                <a:latin typeface="Bookman Old Style" pitchFamily="18" charset="0"/>
              </a:rPr>
              <a:t>Alter afirma que la forma de interpretar estas escenas es determinar en qué se diferencian unas de otras; esto puede dar una idea del carácter bíblica. </a:t>
            </a:r>
            <a:endParaRPr lang="en-US" sz="30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Moisés se encuentra con Séfora, se pelea con los otros pastores, la única escena donde hay una pelea. </a:t>
            </a:r>
            <a:endParaRPr lang="en-US" dirty="0" smtClean="0">
              <a:latin typeface="Bookman Old Style" pitchFamily="18" charset="0"/>
            </a:endParaRPr>
          </a:p>
          <a:p>
            <a:r>
              <a:rPr lang="es-MX" dirty="0" smtClean="0">
                <a:latin typeface="Bookman Old Style" pitchFamily="18" charset="0"/>
              </a:rPr>
              <a:t>Alter señala que esto es emblemático del carácter de Moisés; se enoja rápidamente, habiendo matado al capataz egipcio.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el sirviente de Isaac conoce a Rebeca, Alter nota que Rebeca es la única mujer en las escenas que le entrega agua al hombre, emblemática de su papel como la mujer que manipula la situación de sus hijos Jacob y Esaú.</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escena en la que Isaac pasa a Rebeca es quizás la más difícil de las escenas porque interrumpe directamente el flujo de la narrativa bíblica. </a:t>
            </a:r>
            <a:endParaRPr lang="en-US" dirty="0" smtClean="0">
              <a:latin typeface="Bookman Old Style" pitchFamily="18" charset="0"/>
            </a:endParaRPr>
          </a:p>
          <a:p>
            <a:r>
              <a:rPr lang="es-MX" dirty="0" smtClean="0">
                <a:latin typeface="Bookman Old Style" pitchFamily="18" charset="0"/>
              </a:rPr>
              <a:t>Ocurre en medio de las historias sobre Jacob y Esaú y parece estar completamente fuera de lugar.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narración parece retroceder en el tiempo, porque no se menciona a Jacob ni a Esaú y, sin embargo, acabamos de tener la escena en la que Esaú vende su primogenitura.</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Diferencias en las tres escenas</a:t>
            </a:r>
            <a:endParaRPr lang="en-US" sz="2400" i="1" dirty="0" smtClean="0">
              <a:latin typeface="Bookman Old Style" pitchFamily="18" charset="0"/>
            </a:endParaRPr>
          </a:p>
          <a:p>
            <a:r>
              <a:rPr lang="es-MX" dirty="0" smtClean="0">
                <a:latin typeface="Bookman Old Style" pitchFamily="18" charset="0"/>
              </a:rPr>
              <a:t>Al observar las tres escenas, vemos que la diferencia dramática entre la escena de Isaac-Rebeca y las otras dos escenas es que Dios no interviene en absoluto. </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 la única escena en la que el rey descubre la naturaleza real de la relación al ver a Isaac y Rebeca intimando entre sí [el texto bíblico usa el eufemismo de “jugar” entre ellos].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b="1" dirty="0" smtClean="0">
                <a:latin typeface="Bookman Old Style" pitchFamily="18" charset="0"/>
              </a:rPr>
              <a:t>¿Por qué esta escena en particular no tiene a Dios en la escena? </a:t>
            </a:r>
          </a:p>
          <a:p>
            <a:r>
              <a:rPr lang="es-MX" sz="2800" dirty="0" smtClean="0">
                <a:latin typeface="Bookman Old Style" pitchFamily="18" charset="0"/>
              </a:rPr>
              <a:t>Cada una de estas escenas trata sobre el engaño.</a:t>
            </a:r>
            <a:endParaRPr lang="en-US" sz="2800" dirty="0" smtClean="0">
              <a:latin typeface="Bookman Old Style" pitchFamily="18" charset="0"/>
            </a:endParaRPr>
          </a:p>
          <a:p>
            <a:r>
              <a:rPr lang="es-MX" sz="2800" dirty="0" smtClean="0">
                <a:latin typeface="Bookman Old Style" pitchFamily="18" charset="0"/>
              </a:rPr>
              <a:t>En las otras dos escenas, Dios revela el engaño. En la escena de Isaac, Dios no está presente porque el texto es una predicción de lo que está por suceder en la vida de Isaac.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Está a punto de ser engañado por su hijo Jacob disfrazado de su hijo Esaú. </a:t>
            </a:r>
            <a:endParaRPr lang="en-US" dirty="0" smtClean="0">
              <a:latin typeface="Bookman Old Style" pitchFamily="18" charset="0"/>
            </a:endParaRPr>
          </a:p>
          <a:p>
            <a:r>
              <a:rPr lang="es-MX" dirty="0" smtClean="0">
                <a:latin typeface="Bookman Old Style" pitchFamily="18" charset="0"/>
              </a:rPr>
              <a:t>Dios tampoco estará presente en su vida para decirle las verdaderas identidades de sus hijos.</a:t>
            </a:r>
            <a:endParaRPr lang="en-US" dirty="0" smtClean="0">
              <a:latin typeface="Bookman Old Style" pitchFamily="18" charset="0"/>
            </a:endParaRPr>
          </a:p>
          <a:p>
            <a:r>
              <a:rPr lang="es-MX" dirty="0" smtClean="0">
                <a:latin typeface="Bookman Old Style" pitchFamily="18" charset="0"/>
              </a:rPr>
              <a:t>Veamos la segunda escena con Abraham, Génesis 20,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Las diferencias significativas son la aparición de Dios en un sueño para contarle a Abimelec la verdadera situación y los regalos de Abimelec a Abraham cuando partió de Gerar. Esta escena aparece justo antes de la </a:t>
            </a:r>
            <a:r>
              <a:rPr lang="es-MX" sz="3000" b="1" i="1" dirty="0" smtClean="0">
                <a:latin typeface="Bookman Old Style" pitchFamily="18" charset="0"/>
              </a:rPr>
              <a:t>akedah</a:t>
            </a:r>
            <a:r>
              <a:rPr lang="es-MX" sz="3000" dirty="0" smtClean="0">
                <a:latin typeface="Bookman Old Style" pitchFamily="18" charset="0"/>
              </a:rPr>
              <a:t>, el mandato abortado de sacrificar a Isaac, que es otra escena de engaño. </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Dios interviene aquí a través de Abimelek, así como Dios intervendrá en breve a través de un ángel y un carnero. </a:t>
            </a:r>
            <a:endParaRPr lang="en-US" dirty="0" smtClean="0">
              <a:latin typeface="Bookman Old Style" pitchFamily="18" charset="0"/>
            </a:endParaRPr>
          </a:p>
          <a:p>
            <a:r>
              <a:rPr lang="es-MX" dirty="0" smtClean="0">
                <a:latin typeface="Bookman Old Style" pitchFamily="18" charset="0"/>
              </a:rPr>
              <a:t>La recompensa de Abraham en la escena esposa-hermana es bastante extraña, porque ciertamente no hizo nada digno de recompensa.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Por el contrario, se podría suponer que se le debería haber hecho responsable de su engaño. </a:t>
            </a:r>
          </a:p>
          <a:p>
            <a:r>
              <a:rPr lang="es-MX" sz="3000" dirty="0" smtClean="0">
                <a:latin typeface="Bookman Old Style" pitchFamily="18" charset="0"/>
              </a:rPr>
              <a:t>De manera similar, encontramos en la akedah que Abraham es recompensado por engañar a Isaac; no recibe ningún castigo tanto como el lector quisiera saber cómo no pudo haberle dicho a su hijo la verdad. </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Pero aquí se nos recuerda que un engaño ordenado divinamente funcionará con recompensas divinas.</a:t>
            </a:r>
          </a:p>
          <a:p>
            <a:r>
              <a:rPr lang="es-MX" sz="3000" dirty="0" smtClean="0">
                <a:latin typeface="Bookman Old Style" pitchFamily="18" charset="0"/>
              </a:rPr>
              <a:t>Volviendo a la escena de la primera esposa como hermana (Génesis 12), la diferencia sobresaliente es su entorno; esta escena tiene lugar en Egipto mientras que las otras escenas tienen lugar en Gerar. </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Abraham, de hecho, baja a Egipto cuando le acaban de informar que la tierra de Canaán iba a ser su herencia. </a:t>
            </a:r>
            <a:endParaRPr lang="en-US" sz="2800" dirty="0" smtClean="0">
              <a:latin typeface="Bookman Old Style" pitchFamily="18" charset="0"/>
            </a:endParaRPr>
          </a:p>
          <a:p>
            <a:r>
              <a:rPr lang="es-MX" sz="2800" dirty="0" smtClean="0">
                <a:latin typeface="Bookman Old Style" pitchFamily="18" charset="0"/>
              </a:rPr>
              <a:t>Dios interviene para mostrarle a Abraham que el lugar que le corresponde está en Canaán. Najmánides vio que el engaño de Abraham estaba ligado al castigo futuro de hacer que los descendientes de Abraham se convirtieran en esclavos en Egipto.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El engaño de Abraham al Faraón en su generación presagia muchos engaños futuros en Egipto, como José engañando a sus hermanos; Habrá, por supuesto, plagas futuras en Egipto ya que Faraón está plagado aquí, e Israel se irá con la propiedad en la mano.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Egipto es un lugar peligroso, pero, como muestra y presagia la primera experiencia de Abraham, Dios redimirá a su pueblo de Egipto.</a:t>
            </a:r>
            <a:endParaRPr lang="en-US" dirty="0" smtClean="0">
              <a:latin typeface="Bookman Old Style" pitchFamily="18" charset="0"/>
            </a:endParaRPr>
          </a:p>
          <a:p>
            <a:r>
              <a:rPr lang="es-MX" dirty="0" smtClean="0">
                <a:latin typeface="Bookman Old Style" pitchFamily="18" charset="0"/>
              </a:rPr>
              <a:t>El poder de la técnica de Alter es mostrar la coherencia y el arte del texto bíblico.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primera vista, las escenas parecen oscuras, pero al verlas desde una perspectiva literaria, sabemos que el autor bíblico vuelve repetidamente al tema del engaño: José engañando a sus hermanos, los hermanos de José engañando a Jacob, Jacob engañando a Isaac, etc.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Los actos de engaño de las esposas-hermanas encajan en este motivo general y cada escena presagia de manera única los engaños futuros que sobrevendrán a los personajes bíblicos.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1) ¿Qué es un derecho de nacimiento? ¿Por qué crees que Jacob le pidió a Esaú que cambiara su derecho de nacimiento por comida? ¿Por qué crees que Esaú estuvo de acuerdo? ¿Cuál es tu derecho de nacimiento?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2) ¿Cómo te sientes acerca de Rebecca, una madre, que le pide a su hijo, Jacob, que le mienta a su padre? ¿Alguna vez mientes? ¿Es correcto mentir alguna vez? ¿Cómo te sientes contigo mismo cuando mientes?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3) Esaú odia a su padre y a su hermano por quitarle sus bendiciones. ¿Está bien odiar? ¿Odias a alguien? ¿Por qué?</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a:p>
            <a:endParaRPr lang="en-US"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4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400" b="0" i="0" u="none" strike="noStrike" cap="none" dirty="0" smtClean="0">
                <a:solidFill>
                  <a:srgbClr val="000000"/>
                </a:solidFill>
                <a:latin typeface="Bookman Old Style" pitchFamily="18" charset="0"/>
                <a:sym typeface="Calibri"/>
              </a:rPr>
              <a:t>Maimónides, </a:t>
            </a:r>
            <a:r>
              <a:rPr lang="es-ES" sz="1400" b="0" i="0" u="none" strike="noStrike" cap="none" dirty="0">
                <a:solidFill>
                  <a:srgbClr val="000000"/>
                </a:solidFill>
                <a:latin typeface="Bookman Old Style" pitchFamily="18" charset="0"/>
                <a:sym typeface="Calibri"/>
              </a:rPr>
              <a:t>Bereshit con Rashí, El Jumash, </a:t>
            </a:r>
            <a:r>
              <a:rPr lang="es-ES" sz="1400" b="0" i="0" u="none" strike="noStrike" cap="none" dirty="0" smtClean="0">
                <a:solidFill>
                  <a:srgbClr val="000000"/>
                </a:solidFill>
                <a:latin typeface="Bookman Old Style" pitchFamily="18" charset="0"/>
                <a:sym typeface="Calibri"/>
              </a:rPr>
              <a:t>Sefaria, </a:t>
            </a:r>
            <a:r>
              <a:rPr lang="es-ES" sz="1400" b="0" i="0" u="none" strike="noStrike" cap="none" dirty="0" smtClean="0">
                <a:solidFill>
                  <a:schemeClr val="dk1"/>
                </a:solidFill>
                <a:latin typeface="Bookman Old Style" pitchFamily="18" charset="0"/>
                <a:sym typeface="Calibri"/>
              </a:rPr>
              <a:t>Dr</a:t>
            </a:r>
            <a:r>
              <a:rPr lang="es-ES" sz="1400" b="0" i="0" u="none" strike="noStrike" cap="none" dirty="0">
                <a:solidFill>
                  <a:schemeClr val="dk1"/>
                </a:solidFill>
                <a:latin typeface="Bookman Old Style" pitchFamily="18" charset="0"/>
                <a:sym typeface="Calibri"/>
              </a:rPr>
              <a:t>. Yael Ziegler</a:t>
            </a:r>
            <a:r>
              <a:rPr lang="es-ES" sz="1400" b="0" i="0" u="none" strike="noStrike" cap="none" dirty="0" smtClean="0">
                <a:solidFill>
                  <a:schemeClr val="dk1"/>
                </a:solidFill>
                <a:latin typeface="Bookman Old Style" pitchFamily="18" charset="0"/>
                <a:sym typeface="Calibri"/>
              </a:rPr>
              <a:t>. Jewish </a:t>
            </a:r>
            <a:r>
              <a:rPr lang="es-ES" sz="1400" b="0" i="0" u="none" strike="noStrike" cap="none" dirty="0" err="1" smtClean="0">
                <a:solidFill>
                  <a:schemeClr val="dk1"/>
                </a:solidFill>
                <a:latin typeface="Bookman Old Style" pitchFamily="18" charset="0"/>
                <a:sym typeface="Calibri"/>
              </a:rPr>
              <a:t>Family</a:t>
            </a:r>
            <a:r>
              <a:rPr lang="es-ES" sz="1400" b="0" i="0" u="none" strike="noStrike" cap="none" dirty="0" smtClean="0">
                <a:solidFill>
                  <a:schemeClr val="dk1"/>
                </a:solidFill>
                <a:latin typeface="Bookman Old Style" pitchFamily="18" charset="0"/>
                <a:sym typeface="Calibri"/>
              </a:rPr>
              <a:t> &amp; </a:t>
            </a:r>
            <a:r>
              <a:rPr lang="es-ES" sz="1400" b="0" i="0" u="none" strike="noStrike" cap="none" dirty="0" err="1" smtClean="0">
                <a:solidFill>
                  <a:schemeClr val="dk1"/>
                </a:solidFill>
                <a:latin typeface="Bookman Old Style" pitchFamily="18" charset="0"/>
                <a:sym typeface="Calibri"/>
              </a:rPr>
              <a:t>Life</a:t>
            </a:r>
            <a:r>
              <a:rPr lang="es-ES" sz="1400" b="0" i="0" u="none" strike="noStrike" cap="none" dirty="0" smtClean="0">
                <a:solidFill>
                  <a:schemeClr val="dk1"/>
                </a:solidFill>
                <a:latin typeface="Bookman Old Style" pitchFamily="18" charset="0"/>
                <a:sym typeface="Calibri"/>
              </a:rPr>
              <a:t> – Nancy </a:t>
            </a:r>
            <a:r>
              <a:rPr lang="es-ES" sz="1400" b="0" i="0" u="none" strike="noStrike" cap="none" dirty="0" err="1" smtClean="0">
                <a:solidFill>
                  <a:schemeClr val="dk1"/>
                </a:solidFill>
                <a:latin typeface="Bookman Old Style" pitchFamily="18" charset="0"/>
                <a:sym typeface="Calibri"/>
              </a:rPr>
              <a:t>Reuben</a:t>
            </a:r>
            <a:r>
              <a:rPr lang="es-ES" sz="1400" b="0" i="0" u="none" strike="noStrike" cap="none" dirty="0" smtClean="0">
                <a:solidFill>
                  <a:schemeClr val="dk1"/>
                </a:solidFill>
                <a:latin typeface="Bookman Old Style" pitchFamily="18" charset="0"/>
                <a:sym typeface="Calibri"/>
              </a:rPr>
              <a:t> </a:t>
            </a:r>
            <a:r>
              <a:rPr lang="es-ES" sz="1400" b="0" i="0" u="none" strike="noStrike" cap="none" dirty="0" err="1" smtClean="0">
                <a:solidFill>
                  <a:schemeClr val="dk1"/>
                </a:solidFill>
                <a:latin typeface="Bookman Old Style" pitchFamily="18" charset="0"/>
                <a:sym typeface="Calibri"/>
              </a:rPr>
              <a:t>Greenfield</a:t>
            </a:r>
            <a:r>
              <a:rPr lang="es-ES" sz="14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900" i="1" dirty="0" smtClean="0">
                <a:latin typeface="Bookman Old Style" pitchFamily="18" charset="0"/>
              </a:rPr>
              <a:t>Jewish Family &amp; Life!</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900" dirty="0" smtClean="0">
                <a:latin typeface="Bookman Old Style" pitchFamily="18" charset="0"/>
                <a:hlinkClick r:id="rId4"/>
              </a:rPr>
              <a:t>https://www.nehemiaswall.com/yom-teruah-day-shouting-became-rosh-hashanah</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6"/>
              </a:rPr>
              <a:t>http://</a:t>
            </a:r>
            <a:r>
              <a:rPr lang="en-US" sz="900" dirty="0" smtClean="0">
                <a:solidFill>
                  <a:schemeClr val="tx1">
                    <a:lumMod val="95000"/>
                    <a:lumOff val="5000"/>
                  </a:schemeClr>
                </a:solidFill>
                <a:latin typeface="Bookman Old Style" pitchFamily="18" charset="0"/>
                <a:hlinkClick r:id="rId6"/>
              </a:rPr>
              <a:t>www.psyche.com/psyche/lex/qbl/42letter_name.html</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err="1" smtClean="0">
                <a:hlinkClick r:id="rId7"/>
              </a:rPr>
              <a:t>Toldot</a:t>
            </a:r>
            <a:r>
              <a:rPr lang="en-US" sz="900" dirty="0" smtClean="0">
                <a:hlinkClick r:id="rId7"/>
              </a:rPr>
              <a:t>: The Prophetic Destiny Of </a:t>
            </a:r>
            <a:r>
              <a:rPr lang="en-US" sz="900" dirty="0" err="1" smtClean="0">
                <a:hlinkClick r:id="rId7"/>
              </a:rPr>
              <a:t>Rivka’s</a:t>
            </a:r>
            <a:r>
              <a:rPr lang="en-US" sz="900" dirty="0" smtClean="0">
                <a:hlinkClick r:id="rId7"/>
              </a:rPr>
              <a:t> Twins | The Jewish Press - JewishPress.com | Rav Yehuda </a:t>
            </a:r>
            <a:r>
              <a:rPr lang="en-US" sz="900" dirty="0" err="1" smtClean="0">
                <a:hlinkClick r:id="rId7"/>
              </a:rPr>
              <a:t>Hakohen</a:t>
            </a:r>
            <a:r>
              <a:rPr lang="en-US" sz="900" dirty="0" smtClean="0">
                <a:hlinkClick r:id="rId7"/>
              </a:rPr>
              <a:t> | 1 Kislev 5782 – November 4, 2021 | JewishPress.com</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8"/>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29 </a:t>
            </a:r>
            <a:r>
              <a:rPr lang="es-ES" sz="1600" dirty="0" err="1" smtClean="0">
                <a:latin typeface="Bookman Old Style" pitchFamily="18" charset="0"/>
              </a:rPr>
              <a:t>Jeshván</a:t>
            </a:r>
            <a:r>
              <a:rPr lang="es-ES" sz="1600" dirty="0" smtClean="0">
                <a:latin typeface="Bookman Old Style" pitchFamily="18" charset="0"/>
              </a:rPr>
              <a:t>, </a:t>
            </a:r>
            <a:r>
              <a:rPr lang="es-ES" sz="1600" b="0" i="0" u="none" strike="noStrike" cap="none" dirty="0" smtClean="0">
                <a:solidFill>
                  <a:srgbClr val="898989"/>
                </a:solidFill>
                <a:latin typeface="Bookman Old Style" pitchFamily="18" charset="0"/>
                <a:sym typeface="Calibri"/>
              </a:rPr>
              <a:t>5782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Noviembre </a:t>
            </a:r>
            <a:r>
              <a:rPr lang="es-ES" sz="1600" dirty="0" smtClean="0">
                <a:latin typeface="Bookman Old Style" pitchFamily="18" charset="0"/>
              </a:rPr>
              <a:t>4</a:t>
            </a:r>
            <a:r>
              <a:rPr lang="es-ES" sz="1600" b="0" i="0" u="none" strike="noStrike" cap="none" dirty="0" smtClean="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2020-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9"/>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87015</TotalTime>
  <Words>7130</Words>
  <Application>Microsoft Office PowerPoint</Application>
  <PresentationFormat>Presentación en pantalla (4:3)</PresentationFormat>
  <Paragraphs>613</Paragraphs>
  <Slides>119</Slides>
  <Notes>119</Notes>
  <HiddenSlides>0</HiddenSlides>
  <MMClips>0</MMClips>
  <ScaleCrop>false</ScaleCrop>
  <HeadingPairs>
    <vt:vector size="4" baseType="variant">
      <vt:variant>
        <vt:lpstr>Tema</vt:lpstr>
      </vt:variant>
      <vt:variant>
        <vt:i4>1</vt:i4>
      </vt:variant>
      <vt:variant>
        <vt:lpstr>Títulos de diapositiva</vt:lpstr>
      </vt:variant>
      <vt:variant>
        <vt:i4>119</vt:i4>
      </vt:variant>
    </vt:vector>
  </HeadingPairs>
  <TitlesOfParts>
    <vt:vector size="120" baseType="lpstr">
      <vt:lpstr>Office Theme</vt:lpstr>
      <vt:lpstr> </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Diapositiva 119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662</cp:revision>
  <dcterms:modified xsi:type="dcterms:W3CDTF">2021-11-05T21:50:23Z</dcterms:modified>
</cp:coreProperties>
</file>