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75"/>
  </p:notesMasterIdLst>
  <p:handoutMasterIdLst>
    <p:handoutMasterId r:id="rId76"/>
  </p:handoutMasterIdLst>
  <p:sldIdLst>
    <p:sldId id="256" r:id="rId2"/>
    <p:sldId id="708" r:id="rId3"/>
    <p:sldId id="297" r:id="rId4"/>
    <p:sldId id="1490" r:id="rId5"/>
    <p:sldId id="1489" r:id="rId6"/>
    <p:sldId id="1040" r:id="rId7"/>
    <p:sldId id="1451" r:id="rId8"/>
    <p:sldId id="1452" r:id="rId9"/>
    <p:sldId id="1491" r:id="rId10"/>
    <p:sldId id="1492" r:id="rId11"/>
    <p:sldId id="1493" r:id="rId12"/>
    <p:sldId id="1494" r:id="rId13"/>
    <p:sldId id="1495" r:id="rId14"/>
    <p:sldId id="1496" r:id="rId15"/>
    <p:sldId id="1497" r:id="rId16"/>
    <p:sldId id="1498" r:id="rId17"/>
    <p:sldId id="1499" r:id="rId18"/>
    <p:sldId id="1500" r:id="rId19"/>
    <p:sldId id="1501" r:id="rId20"/>
    <p:sldId id="1502" r:id="rId21"/>
    <p:sldId id="1503" r:id="rId22"/>
    <p:sldId id="1504" r:id="rId23"/>
    <p:sldId id="1506" r:id="rId24"/>
    <p:sldId id="1507" r:id="rId25"/>
    <p:sldId id="1508" r:id="rId26"/>
    <p:sldId id="1509" r:id="rId27"/>
    <p:sldId id="1510" r:id="rId28"/>
    <p:sldId id="1511" r:id="rId29"/>
    <p:sldId id="1512" r:id="rId30"/>
    <p:sldId id="1525" r:id="rId31"/>
    <p:sldId id="1526" r:id="rId32"/>
    <p:sldId id="1527" r:id="rId33"/>
    <p:sldId id="1528" r:id="rId34"/>
    <p:sldId id="1529" r:id="rId35"/>
    <p:sldId id="1530" r:id="rId36"/>
    <p:sldId id="1531" r:id="rId37"/>
    <p:sldId id="1532" r:id="rId38"/>
    <p:sldId id="1533" r:id="rId39"/>
    <p:sldId id="1534" r:id="rId40"/>
    <p:sldId id="1535" r:id="rId41"/>
    <p:sldId id="1536" r:id="rId42"/>
    <p:sldId id="1537" r:id="rId43"/>
    <p:sldId id="1538" r:id="rId44"/>
    <p:sldId id="1539" r:id="rId45"/>
    <p:sldId id="1540" r:id="rId46"/>
    <p:sldId id="1541" r:id="rId47"/>
    <p:sldId id="1542" r:id="rId48"/>
    <p:sldId id="1554" r:id="rId49"/>
    <p:sldId id="1543" r:id="rId50"/>
    <p:sldId id="1544" r:id="rId51"/>
    <p:sldId id="1545" r:id="rId52"/>
    <p:sldId id="1546" r:id="rId53"/>
    <p:sldId id="1547" r:id="rId54"/>
    <p:sldId id="1548" r:id="rId55"/>
    <p:sldId id="1553" r:id="rId56"/>
    <p:sldId id="1549" r:id="rId57"/>
    <p:sldId id="1550" r:id="rId58"/>
    <p:sldId id="1551" r:id="rId59"/>
    <p:sldId id="1552" r:id="rId60"/>
    <p:sldId id="1513" r:id="rId61"/>
    <p:sldId id="1514" r:id="rId62"/>
    <p:sldId id="1515" r:id="rId63"/>
    <p:sldId id="1516" r:id="rId64"/>
    <p:sldId id="1517" r:id="rId65"/>
    <p:sldId id="1518" r:id="rId66"/>
    <p:sldId id="1519" r:id="rId67"/>
    <p:sldId id="1520" r:id="rId68"/>
    <p:sldId id="1521" r:id="rId69"/>
    <p:sldId id="1522" r:id="rId70"/>
    <p:sldId id="1523" r:id="rId71"/>
    <p:sldId id="1524" r:id="rId72"/>
    <p:sldId id="1488" r:id="rId73"/>
    <p:sldId id="296" r:id="rId7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444" autoAdjust="0"/>
  </p:normalViewPr>
  <p:slideViewPr>
    <p:cSldViewPr snapToGrid="0">
      <p:cViewPr>
        <p:scale>
          <a:sx n="75" d="100"/>
          <a:sy n="75" d="100"/>
        </p:scale>
        <p:origin x="-1416" y="-1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22/10/2020</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hyperlink" Target="http://www.shalomhaverim.org/" TargetMode="External"/><Relationship Id="rId3" Type="http://schemas.openxmlformats.org/officeDocument/2006/relationships/image" Target="../media/image1.png"/><Relationship Id="rId7" Type="http://schemas.openxmlformats.org/officeDocument/2006/relationships/hyperlink" Target="http://www.psyche.com/psyche/lex/qbl/42letter_name.html" TargetMode="External"/><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hyperlink" Target="http://www.ascentofsafed.com/cgi-bin/ascent.cgi?Name=mm-kipur" TargetMode="External"/><Relationship Id="rId5" Type="http://schemas.openxmlformats.org/officeDocument/2006/relationships/hyperlink" Target="https://www.nehemiaswall.com/yom-teruah-day-shouting-became-rosh-hashanah"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3200" dirty="0" smtClean="0">
                <a:latin typeface="Bookman Old Style" pitchFamily="18" charset="0"/>
                <a:ea typeface="Calibri"/>
                <a:cs typeface="Calibri"/>
                <a:sym typeface="Calibri"/>
              </a:rPr>
              <a:t>PARASHA BERESHIT NOAH</a:t>
            </a:r>
          </a:p>
          <a:p>
            <a:pPr lvl="0" algn="ctr">
              <a:lnSpc>
                <a:spcPct val="90000"/>
              </a:lnSpc>
            </a:pPr>
            <a:r>
              <a:rPr lang="es-CO" sz="3200" dirty="0" smtClean="0">
                <a:latin typeface="Bookman Old Style" pitchFamily="18" charset="0"/>
                <a:ea typeface="Calibri"/>
                <a:cs typeface="Calibri"/>
                <a:sym typeface="Calibri"/>
              </a:rPr>
              <a:t>Traumas y Sobrevivencia</a:t>
            </a:r>
            <a:endParaRPr lang="es-CO" sz="32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BaYonah</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Parashá Bereshit – Noah</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n-US" sz="2400" dirty="0" smtClean="0">
                <a:latin typeface="Georgia" panose="02040502050405020303" pitchFamily="18" charset="0"/>
              </a:rPr>
              <a:t>Mi </a:t>
            </a:r>
            <a:r>
              <a:rPr lang="en-US" sz="2400" dirty="0" err="1" smtClean="0">
                <a:latin typeface="Georgia" panose="02040502050405020303" pitchFamily="18" charset="0"/>
              </a:rPr>
              <a:t>Sheberaj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117600"/>
            <a:ext cx="8229600" cy="5008700"/>
          </a:xfrm>
          <a:prstGeom prst="rect">
            <a:avLst/>
          </a:prstGeom>
        </p:spPr>
        <p:txBody>
          <a:bodyPr spcFirstLastPara="1" wrap="square" lIns="91425" tIns="45700" rIns="91425" bIns="45700" anchor="t" anchorCtr="0">
            <a:noAutofit/>
          </a:bodyPr>
          <a:lstStyle/>
          <a:p>
            <a:r>
              <a:rPr lang="es-MX" sz="2700" dirty="0" smtClean="0">
                <a:latin typeface="Bookman Old Style" pitchFamily="18" charset="0"/>
              </a:rPr>
              <a:t>Mi </a:t>
            </a:r>
            <a:r>
              <a:rPr lang="es-MX" sz="2700" dirty="0" err="1" smtClean="0">
                <a:latin typeface="Bookman Old Style" pitchFamily="18" charset="0"/>
              </a:rPr>
              <a:t>sheberaj</a:t>
            </a:r>
            <a:r>
              <a:rPr lang="es-MX" sz="2700" dirty="0" smtClean="0">
                <a:latin typeface="Bookman Old Style" pitchFamily="18" charset="0"/>
              </a:rPr>
              <a:t> </a:t>
            </a:r>
            <a:r>
              <a:rPr lang="es-MX" sz="2700" dirty="0" err="1" smtClean="0">
                <a:latin typeface="Bookman Old Style" pitchFamily="18" charset="0"/>
              </a:rPr>
              <a:t>avotenu</a:t>
            </a:r>
            <a:r>
              <a:rPr lang="es-MX" sz="2700" dirty="0" smtClean="0">
                <a:latin typeface="Bookman Old Style" pitchFamily="18" charset="0"/>
              </a:rPr>
              <a:t> Abraham, Yitzjak ve Yacob, Moshe </a:t>
            </a:r>
            <a:r>
              <a:rPr lang="es-MX" sz="2700" dirty="0" err="1" smtClean="0">
                <a:latin typeface="Bookman Old Style" pitchFamily="18" charset="0"/>
              </a:rPr>
              <a:t>veAharón</a:t>
            </a:r>
            <a:r>
              <a:rPr lang="es-MX" sz="2700" dirty="0" smtClean="0">
                <a:latin typeface="Bookman Old Style" pitchFamily="18" charset="0"/>
              </a:rPr>
              <a:t>, David </a:t>
            </a:r>
            <a:r>
              <a:rPr lang="es-MX" sz="2700" dirty="0" err="1" smtClean="0">
                <a:latin typeface="Bookman Old Style" pitchFamily="18" charset="0"/>
              </a:rPr>
              <a:t>veShlomo</a:t>
            </a:r>
            <a:r>
              <a:rPr lang="es-MX" sz="2700" dirty="0" smtClean="0">
                <a:latin typeface="Bookman Old Style" pitchFamily="18" charset="0"/>
              </a:rPr>
              <a:t>, </a:t>
            </a:r>
            <a:r>
              <a:rPr lang="es-MX" sz="2700" dirty="0" err="1" smtClean="0">
                <a:latin typeface="Bookman Old Style" pitchFamily="18" charset="0"/>
              </a:rPr>
              <a:t>hu</a:t>
            </a:r>
            <a:r>
              <a:rPr lang="es-MX" sz="2700" dirty="0" smtClean="0">
                <a:latin typeface="Bookman Old Style" pitchFamily="18" charset="0"/>
              </a:rPr>
              <a:t> </a:t>
            </a:r>
            <a:r>
              <a:rPr lang="es-MX" sz="2700" dirty="0" err="1" smtClean="0">
                <a:latin typeface="Bookman Old Style" pitchFamily="18" charset="0"/>
              </a:rPr>
              <a:t>yirapé</a:t>
            </a:r>
            <a:r>
              <a:rPr lang="es-MX" sz="2700" dirty="0" smtClean="0">
                <a:latin typeface="Bookman Old Style" pitchFamily="18" charset="0"/>
              </a:rPr>
              <a:t> et XAVIER RUIZ  GONZALEZ ben ABRAHAM AVINU  </a:t>
            </a:r>
            <a:r>
              <a:rPr lang="es-MX" sz="2700" dirty="0" err="1" smtClean="0">
                <a:latin typeface="Bookman Old Style" pitchFamily="18" charset="0"/>
              </a:rPr>
              <a:t>ba'avur</a:t>
            </a:r>
            <a:r>
              <a:rPr lang="es-MX" sz="2700" dirty="0" smtClean="0">
                <a:latin typeface="Bookman Old Style" pitchFamily="18" charset="0"/>
              </a:rPr>
              <a:t> </a:t>
            </a:r>
            <a:r>
              <a:rPr lang="es-MX" sz="2700" dirty="0" err="1" smtClean="0">
                <a:latin typeface="Bookman Old Style" pitchFamily="18" charset="0"/>
              </a:rPr>
              <a:t>she</a:t>
            </a:r>
            <a:r>
              <a:rPr lang="es-MX" sz="2700" dirty="0" smtClean="0">
                <a:latin typeface="Bookman Old Style" pitchFamily="18" charset="0"/>
              </a:rPr>
              <a:t>... INGRID MERCEDES BAT SARA IMENU...  </a:t>
            </a:r>
            <a:r>
              <a:rPr lang="es-MX" sz="2700" dirty="0" err="1" smtClean="0">
                <a:latin typeface="Bookman Old Style" pitchFamily="18" charset="0"/>
              </a:rPr>
              <a:t>yitén</a:t>
            </a:r>
            <a:r>
              <a:rPr lang="es-MX" sz="2700" dirty="0" smtClean="0">
                <a:latin typeface="Bookman Old Style" pitchFamily="18" charset="0"/>
              </a:rPr>
              <a:t> </a:t>
            </a:r>
            <a:r>
              <a:rPr lang="es-MX" sz="2700" dirty="0" err="1" smtClean="0">
                <a:latin typeface="Bookman Old Style" pitchFamily="18" charset="0"/>
              </a:rPr>
              <a:t>belí</a:t>
            </a:r>
            <a:r>
              <a:rPr lang="es-MX" sz="2700" dirty="0" smtClean="0">
                <a:latin typeface="Bookman Old Style" pitchFamily="18" charset="0"/>
              </a:rPr>
              <a:t> </a:t>
            </a:r>
            <a:r>
              <a:rPr lang="es-MX" sz="2700" dirty="0" err="1" smtClean="0">
                <a:latin typeface="Bookman Old Style" pitchFamily="18" charset="0"/>
              </a:rPr>
              <a:t>néder</a:t>
            </a:r>
            <a:r>
              <a:rPr lang="es-MX" sz="2700" dirty="0" smtClean="0">
                <a:latin typeface="Bookman Old Style" pitchFamily="18" charset="0"/>
              </a:rPr>
              <a:t> </a:t>
            </a:r>
            <a:r>
              <a:rPr lang="es-MX" sz="2700" dirty="0" err="1" smtClean="0">
                <a:latin typeface="Bookman Old Style" pitchFamily="18" charset="0"/>
              </a:rPr>
              <a:t>litzedaká</a:t>
            </a:r>
            <a:r>
              <a:rPr lang="es-MX" sz="2700" dirty="0" smtClean="0">
                <a:latin typeface="Bookman Old Style" pitchFamily="18" charset="0"/>
              </a:rPr>
              <a:t> </a:t>
            </a:r>
            <a:r>
              <a:rPr lang="es-MX" sz="2700" dirty="0" err="1" smtClean="0">
                <a:latin typeface="Bookman Old Style" pitchFamily="18" charset="0"/>
              </a:rPr>
              <a:t>ba'avuró</a:t>
            </a:r>
            <a:r>
              <a:rPr lang="es-MX" sz="2700" dirty="0" smtClean="0">
                <a:latin typeface="Bookman Old Style" pitchFamily="18" charset="0"/>
              </a:rPr>
              <a:t>, </a:t>
            </a:r>
            <a:r>
              <a:rPr lang="es-MX" sz="2700" dirty="0" err="1" smtClean="0">
                <a:latin typeface="Bookman Old Style" pitchFamily="18" charset="0"/>
              </a:rPr>
              <a:t>bisjar</a:t>
            </a:r>
            <a:r>
              <a:rPr lang="es-MX" sz="2700" dirty="0" smtClean="0">
                <a:latin typeface="Bookman Old Style" pitchFamily="18" charset="0"/>
              </a:rPr>
              <a:t> </a:t>
            </a:r>
            <a:r>
              <a:rPr lang="es-MX" sz="2700" dirty="0" err="1" smtClean="0">
                <a:latin typeface="Bookman Old Style" pitchFamily="18" charset="0"/>
              </a:rPr>
              <a:t>ze</a:t>
            </a:r>
            <a:r>
              <a:rPr lang="es-MX" sz="2700" dirty="0" smtClean="0">
                <a:latin typeface="Bookman Old Style" pitchFamily="18" charset="0"/>
              </a:rPr>
              <a:t> Hakadosh Baruj Hu </a:t>
            </a:r>
            <a:r>
              <a:rPr lang="es-MX" sz="2700" dirty="0" err="1" smtClean="0">
                <a:latin typeface="Bookman Old Style" pitchFamily="18" charset="0"/>
              </a:rPr>
              <a:t>yimalé</a:t>
            </a:r>
            <a:r>
              <a:rPr lang="es-MX" sz="2700" dirty="0" smtClean="0">
                <a:latin typeface="Bookman Old Style" pitchFamily="18" charset="0"/>
              </a:rPr>
              <a:t> </a:t>
            </a:r>
            <a:r>
              <a:rPr lang="es-MX" sz="2700" dirty="0" err="1" smtClean="0">
                <a:latin typeface="Bookman Old Style" pitchFamily="18" charset="0"/>
              </a:rPr>
              <a:t>rajamim</a:t>
            </a:r>
            <a:r>
              <a:rPr lang="es-MX" sz="2700" dirty="0" smtClean="0">
                <a:latin typeface="Bookman Old Style" pitchFamily="18" charset="0"/>
              </a:rPr>
              <a:t> </a:t>
            </a:r>
            <a:r>
              <a:rPr lang="es-MX" sz="2700" dirty="0" err="1" smtClean="0">
                <a:latin typeface="Bookman Old Style" pitchFamily="18" charset="0"/>
              </a:rPr>
              <a:t>alav</a:t>
            </a:r>
            <a:r>
              <a:rPr lang="es-MX" sz="2700" dirty="0" smtClean="0">
                <a:latin typeface="Bookman Old Style" pitchFamily="18" charset="0"/>
              </a:rPr>
              <a:t> </a:t>
            </a:r>
            <a:r>
              <a:rPr lang="es-MX" sz="2700" dirty="0" err="1" smtClean="0">
                <a:latin typeface="Bookman Old Style" pitchFamily="18" charset="0"/>
              </a:rPr>
              <a:t>lehajalimó</a:t>
            </a:r>
            <a:r>
              <a:rPr lang="es-MX" sz="2700" dirty="0" smtClean="0">
                <a:latin typeface="Bookman Old Style" pitchFamily="18" charset="0"/>
              </a:rPr>
              <a:t> </a:t>
            </a:r>
            <a:r>
              <a:rPr lang="es-MX" sz="2700" dirty="0" err="1" smtClean="0">
                <a:latin typeface="Bookman Old Style" pitchFamily="18" charset="0"/>
              </a:rPr>
              <a:t>ulrapotó</a:t>
            </a:r>
            <a:r>
              <a:rPr lang="es-MX" sz="2700" dirty="0" smtClean="0">
                <a:latin typeface="Bookman Old Style" pitchFamily="18" charset="0"/>
              </a:rPr>
              <a:t> </a:t>
            </a:r>
            <a:r>
              <a:rPr lang="es-MX" sz="2700" dirty="0" err="1" smtClean="0">
                <a:latin typeface="Bookman Old Style" pitchFamily="18" charset="0"/>
              </a:rPr>
              <a:t>ulhajazikó</a:t>
            </a:r>
            <a:r>
              <a:rPr lang="es-MX" sz="2700" dirty="0" smtClean="0">
                <a:latin typeface="Bookman Old Style" pitchFamily="18" charset="0"/>
              </a:rPr>
              <a:t> </a:t>
            </a:r>
            <a:r>
              <a:rPr lang="es-MX" sz="2700" dirty="0" err="1" smtClean="0">
                <a:latin typeface="Bookman Old Style" pitchFamily="18" charset="0"/>
              </a:rPr>
              <a:t>ulehajayotó</a:t>
            </a:r>
            <a:r>
              <a:rPr lang="es-MX" sz="2700" dirty="0" smtClean="0">
                <a:latin typeface="Bookman Old Style" pitchFamily="18" charset="0"/>
              </a:rPr>
              <a:t> </a:t>
            </a:r>
            <a:r>
              <a:rPr lang="es-MX" sz="2700" dirty="0" err="1" smtClean="0">
                <a:latin typeface="Bookman Old Style" pitchFamily="18" charset="0"/>
              </a:rPr>
              <a:t>veyishlaj</a:t>
            </a:r>
            <a:r>
              <a:rPr lang="es-MX" sz="2700" dirty="0" smtClean="0">
                <a:latin typeface="Bookman Old Style" pitchFamily="18" charset="0"/>
              </a:rPr>
              <a:t> lo </a:t>
            </a:r>
            <a:r>
              <a:rPr lang="es-MX" sz="2700" dirty="0" err="1" smtClean="0">
                <a:latin typeface="Bookman Old Style" pitchFamily="18" charset="0"/>
              </a:rPr>
              <a:t>meheráh</a:t>
            </a:r>
            <a:r>
              <a:rPr lang="es-MX" sz="2700" dirty="0" smtClean="0">
                <a:latin typeface="Bookman Old Style" pitchFamily="18" charset="0"/>
              </a:rPr>
              <a:t> </a:t>
            </a:r>
            <a:r>
              <a:rPr lang="es-MX" sz="2700" dirty="0" err="1" smtClean="0">
                <a:latin typeface="Bookman Old Style" pitchFamily="18" charset="0"/>
              </a:rPr>
              <a:t>refuáh</a:t>
            </a:r>
            <a:r>
              <a:rPr lang="es-MX" sz="2700" dirty="0" smtClean="0">
                <a:latin typeface="Bookman Old Style" pitchFamily="18" charset="0"/>
              </a:rPr>
              <a:t> </a:t>
            </a:r>
            <a:r>
              <a:rPr lang="es-MX" sz="2700" dirty="0" err="1" smtClean="0">
                <a:latin typeface="Bookman Old Style" pitchFamily="18" charset="0"/>
              </a:rPr>
              <a:t>shelemá</a:t>
            </a:r>
            <a:r>
              <a:rPr lang="es-MX" sz="2700" dirty="0" smtClean="0">
                <a:latin typeface="Bookman Old Style" pitchFamily="18" charset="0"/>
              </a:rPr>
              <a:t> min </a:t>
            </a:r>
            <a:r>
              <a:rPr lang="es-MX" sz="2700" dirty="0" err="1" smtClean="0">
                <a:latin typeface="Bookman Old Style" pitchFamily="18" charset="0"/>
              </a:rPr>
              <a:t>hashamáyim</a:t>
            </a:r>
            <a:r>
              <a:rPr lang="es-MX" sz="2700" dirty="0" smtClean="0">
                <a:latin typeface="Bookman Old Style" pitchFamily="18" charset="0"/>
              </a:rPr>
              <a:t> </a:t>
            </a:r>
            <a:r>
              <a:rPr lang="es-MX" sz="2700" dirty="0" err="1" smtClean="0">
                <a:latin typeface="Bookman Old Style" pitchFamily="18" charset="0"/>
              </a:rPr>
              <a:t>leremaj</a:t>
            </a:r>
            <a:r>
              <a:rPr lang="es-MX" sz="2700" dirty="0" smtClean="0">
                <a:latin typeface="Bookman Old Style" pitchFamily="18" charset="0"/>
              </a:rPr>
              <a:t> </a:t>
            </a:r>
            <a:r>
              <a:rPr lang="es-MX" sz="2700" dirty="0" err="1" smtClean="0">
                <a:latin typeface="Bookman Old Style" pitchFamily="18" charset="0"/>
              </a:rPr>
              <a:t>hevarav</a:t>
            </a:r>
            <a:r>
              <a:rPr lang="es-MX" sz="2700" dirty="0" smtClean="0">
                <a:latin typeface="Bookman Old Style" pitchFamily="18" charset="0"/>
              </a:rPr>
              <a:t> </a:t>
            </a:r>
            <a:r>
              <a:rPr lang="es-MX" sz="2700" dirty="0" err="1" smtClean="0">
                <a:latin typeface="Bookman Old Style" pitchFamily="18" charset="0"/>
              </a:rPr>
              <a:t>beshamá</a:t>
            </a:r>
            <a:r>
              <a:rPr lang="es-MX" sz="2700" dirty="0" smtClean="0">
                <a:latin typeface="Bookman Old Style" pitchFamily="18" charset="0"/>
              </a:rPr>
              <a:t> </a:t>
            </a:r>
            <a:r>
              <a:rPr lang="es-MX" sz="2700" dirty="0" err="1" smtClean="0">
                <a:latin typeface="Bookman Old Style" pitchFamily="18" charset="0"/>
              </a:rPr>
              <a:t>gidav</a:t>
            </a:r>
            <a:r>
              <a:rPr lang="es-MX" sz="2700" dirty="0" smtClean="0">
                <a:latin typeface="Bookman Old Style" pitchFamily="18" charset="0"/>
              </a:rPr>
              <a:t> </a:t>
            </a:r>
            <a:r>
              <a:rPr lang="es-MX" sz="2700" dirty="0" err="1" smtClean="0">
                <a:latin typeface="Bookman Old Style" pitchFamily="18" charset="0"/>
              </a:rPr>
              <a:t>betoj</a:t>
            </a:r>
            <a:r>
              <a:rPr lang="es-MX" sz="2700" dirty="0" smtClean="0">
                <a:latin typeface="Bookman Old Style" pitchFamily="18" charset="0"/>
              </a:rPr>
              <a:t> </a:t>
            </a:r>
            <a:r>
              <a:rPr lang="es-MX" sz="2700" dirty="0" err="1" smtClean="0">
                <a:latin typeface="Bookman Old Style" pitchFamily="18" charset="0"/>
              </a:rPr>
              <a:t>shear</a:t>
            </a:r>
            <a:r>
              <a:rPr lang="es-MX" sz="2700" dirty="0" smtClean="0">
                <a:latin typeface="Bookman Old Style" pitchFamily="18" charset="0"/>
              </a:rPr>
              <a:t> </a:t>
            </a:r>
            <a:r>
              <a:rPr lang="es-MX" sz="2700" dirty="0" err="1" smtClean="0">
                <a:latin typeface="Bookman Old Style" pitchFamily="18" charset="0"/>
              </a:rPr>
              <a:t>jolé</a:t>
            </a:r>
            <a:r>
              <a:rPr lang="es-MX" sz="2700" dirty="0" smtClean="0">
                <a:latin typeface="Bookman Old Style" pitchFamily="18" charset="0"/>
              </a:rPr>
              <a:t> Yisrael </a:t>
            </a:r>
            <a:r>
              <a:rPr lang="es-MX" sz="2700" dirty="0" err="1" smtClean="0">
                <a:latin typeface="Bookman Old Style" pitchFamily="18" charset="0"/>
              </a:rPr>
              <a:t>refuat</a:t>
            </a:r>
            <a:r>
              <a:rPr lang="es-MX" sz="2700" dirty="0" smtClean="0">
                <a:latin typeface="Bookman Old Style" pitchFamily="18" charset="0"/>
              </a:rPr>
              <a:t> </a:t>
            </a:r>
            <a:r>
              <a:rPr lang="es-MX" sz="2700" dirty="0" err="1" smtClean="0">
                <a:latin typeface="Bookman Old Style" pitchFamily="18" charset="0"/>
              </a:rPr>
              <a:t>hanéfesh</a:t>
            </a:r>
            <a:r>
              <a:rPr lang="es-MX" sz="2700" dirty="0" smtClean="0">
                <a:latin typeface="Bookman Old Style" pitchFamily="18" charset="0"/>
              </a:rPr>
              <a:t> </a:t>
            </a:r>
            <a:r>
              <a:rPr lang="es-MX" sz="2700" dirty="0" err="1" smtClean="0">
                <a:latin typeface="Bookman Old Style" pitchFamily="18" charset="0"/>
              </a:rPr>
              <a:t>urfuat</a:t>
            </a:r>
            <a:r>
              <a:rPr lang="es-MX" sz="2700" dirty="0" smtClean="0">
                <a:latin typeface="Bookman Old Style" pitchFamily="18" charset="0"/>
              </a:rPr>
              <a:t> </a:t>
            </a:r>
            <a:r>
              <a:rPr lang="es-MX" sz="2700" dirty="0" err="1" smtClean="0">
                <a:latin typeface="Bookman Old Style" pitchFamily="18" charset="0"/>
              </a:rPr>
              <a:t>haguf</a:t>
            </a:r>
            <a:r>
              <a:rPr lang="es-MX" sz="2700" dirty="0" smtClean="0">
                <a:latin typeface="Bookman Old Style" pitchFamily="18" charset="0"/>
              </a:rPr>
              <a:t>, </a:t>
            </a:r>
            <a:r>
              <a:rPr lang="es-MX" sz="2700" dirty="0" err="1" smtClean="0">
                <a:latin typeface="Bookman Old Style" pitchFamily="18" charset="0"/>
              </a:rPr>
              <a:t>venomar</a:t>
            </a:r>
            <a:r>
              <a:rPr lang="es-MX" sz="2700" dirty="0" smtClean="0">
                <a:latin typeface="Bookman Old Style" pitchFamily="18" charset="0"/>
              </a:rPr>
              <a:t> Amen</a:t>
            </a:r>
            <a:r>
              <a:rPr lang="es-MX" sz="2700" dirty="0" smtClean="0">
                <a:latin typeface="Bookman Old Style" pitchFamily="18" charset="0"/>
              </a:rPr>
              <a:t>.</a:t>
            </a:r>
            <a:endParaRPr lang="en-U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n-US" sz="2400" dirty="0" smtClean="0">
                <a:latin typeface="Georgia" panose="02040502050405020303" pitchFamily="18" charset="0"/>
              </a:rPr>
              <a:t>Mi </a:t>
            </a:r>
            <a:r>
              <a:rPr lang="en-US" sz="2400" dirty="0" err="1" smtClean="0">
                <a:latin typeface="Georgia" panose="02040502050405020303" pitchFamily="18" charset="0"/>
              </a:rPr>
              <a:t>Sheberaj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320800"/>
            <a:ext cx="8229600" cy="4805500"/>
          </a:xfrm>
          <a:prstGeom prst="rect">
            <a:avLst/>
          </a:prstGeom>
        </p:spPr>
        <p:txBody>
          <a:bodyPr spcFirstLastPara="1" wrap="square" lIns="91425" tIns="45700" rIns="91425" bIns="45700" anchor="t" anchorCtr="0">
            <a:noAutofit/>
          </a:bodyPr>
          <a:lstStyle/>
          <a:p>
            <a:r>
              <a:rPr lang="es-MX" sz="2300" dirty="0" smtClean="0">
                <a:latin typeface="Bookman Old Style" pitchFamily="18" charset="0"/>
              </a:rPr>
              <a:t>Que Él que bendijo a nuestros padres Abraham, Isaac y Jacob, Moisés y Aarón, David y Salomón, sane a... et XAVIER RUIZ  GONZALEZ ben ABRAHAM AVINU  </a:t>
            </a:r>
            <a:r>
              <a:rPr lang="es-MX" sz="2300" dirty="0" err="1" smtClean="0">
                <a:latin typeface="Bookman Old Style" pitchFamily="18" charset="0"/>
              </a:rPr>
              <a:t>ba'avur</a:t>
            </a:r>
            <a:r>
              <a:rPr lang="es-MX" sz="2300" dirty="0" smtClean="0">
                <a:latin typeface="Bookman Old Style" pitchFamily="18" charset="0"/>
              </a:rPr>
              <a:t> </a:t>
            </a:r>
            <a:r>
              <a:rPr lang="es-MX" sz="2300" dirty="0" err="1" smtClean="0">
                <a:latin typeface="Bookman Old Style" pitchFamily="18" charset="0"/>
              </a:rPr>
              <a:t>she</a:t>
            </a:r>
            <a:r>
              <a:rPr lang="es-MX" sz="2300" dirty="0" smtClean="0">
                <a:latin typeface="Bookman Old Style" pitchFamily="18" charset="0"/>
              </a:rPr>
              <a:t>... INGRID MERCEDES BAT SARA IMENU... se comprometió a dar caridad, sin un voto, por su bien. En este mérito pueda el Santo, bendito sea, llenarse de misericordia para con él, para restaurar su salud y para curarlo, para fortalecerlo y para satisfacerlo. Y pueda Él apresurar a enviarle desde el cielo una recuperación completa a sus 248 partes corporales y 365 tendones, entre los otros enfermos de Israel, una curación de espíritu y una curación de cuerpo; y digamos, Amén.</a:t>
            </a:r>
            <a:endParaRPr lang="en-US" sz="23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6: 9 - 11: 32  -Yeshayahu 54:1 – 55:5</a:t>
            </a:r>
          </a:p>
          <a:p>
            <a:endParaRPr lang="en-US" b="1" dirty="0" smtClean="0">
              <a:latin typeface="Bookman Old Style" pitchFamily="18" charset="0"/>
            </a:endParaRPr>
          </a:p>
          <a:p>
            <a:r>
              <a:rPr lang="es-CO" b="1" dirty="0" smtClean="0">
                <a:latin typeface="Bookman Old Style" pitchFamily="18" charset="0"/>
              </a:rPr>
              <a:t>6:9</a:t>
            </a:r>
            <a:r>
              <a:rPr lang="es-CO" dirty="0" smtClean="0">
                <a:latin typeface="Bookman Old Style" pitchFamily="18" charset="0"/>
              </a:rPr>
              <a:t>   </a:t>
            </a:r>
            <a:r>
              <a:rPr lang="es-CO" dirty="0" err="1" smtClean="0">
                <a:latin typeface="Bookman Old Style" pitchFamily="18" charset="0"/>
              </a:rPr>
              <a:t>Eleh</a:t>
            </a:r>
            <a:r>
              <a:rPr lang="es-CO" dirty="0" smtClean="0">
                <a:latin typeface="Bookman Old Style" pitchFamily="18" charset="0"/>
              </a:rPr>
              <a:t> </a:t>
            </a:r>
            <a:r>
              <a:rPr lang="es-CO" dirty="0" err="1" smtClean="0">
                <a:latin typeface="Bookman Old Style" pitchFamily="18" charset="0"/>
              </a:rPr>
              <a:t>toldot</a:t>
            </a:r>
            <a:r>
              <a:rPr lang="es-CO" dirty="0" smtClean="0">
                <a:latin typeface="Bookman Old Style" pitchFamily="18" charset="0"/>
              </a:rPr>
              <a:t> Noaj </a:t>
            </a:r>
            <a:r>
              <a:rPr lang="es-CO" dirty="0" err="1" smtClean="0">
                <a:latin typeface="Bookman Old Style" pitchFamily="18" charset="0"/>
              </a:rPr>
              <a:t>Noaj</a:t>
            </a:r>
            <a:r>
              <a:rPr lang="es-CO" dirty="0" smtClean="0">
                <a:latin typeface="Bookman Old Style" pitchFamily="18" charset="0"/>
              </a:rPr>
              <a:t> ish </a:t>
            </a:r>
            <a:r>
              <a:rPr lang="es-CO" dirty="0" err="1" smtClean="0">
                <a:latin typeface="Bookman Old Style" pitchFamily="18" charset="0"/>
              </a:rPr>
              <a:t>tsadik</a:t>
            </a:r>
            <a:r>
              <a:rPr lang="es-CO" dirty="0" smtClean="0">
                <a:latin typeface="Bookman Old Style" pitchFamily="18" charset="0"/>
              </a:rPr>
              <a:t> </a:t>
            </a:r>
            <a:r>
              <a:rPr lang="es-CO" dirty="0" err="1" smtClean="0">
                <a:latin typeface="Bookman Old Style" pitchFamily="18" charset="0"/>
              </a:rPr>
              <a:t>tamim</a:t>
            </a:r>
            <a:r>
              <a:rPr lang="es-CO" dirty="0" smtClean="0">
                <a:latin typeface="Bookman Old Style" pitchFamily="18" charset="0"/>
              </a:rPr>
              <a:t> </a:t>
            </a:r>
            <a:r>
              <a:rPr lang="es-CO" dirty="0" err="1" smtClean="0">
                <a:latin typeface="Bookman Old Style" pitchFamily="18" charset="0"/>
              </a:rPr>
              <a:t>hayah</a:t>
            </a:r>
            <a:r>
              <a:rPr lang="es-CO" dirty="0" smtClean="0">
                <a:latin typeface="Bookman Old Style" pitchFamily="18" charset="0"/>
              </a:rPr>
              <a:t> </a:t>
            </a:r>
            <a:r>
              <a:rPr lang="es-CO" dirty="0" err="1" smtClean="0">
                <a:latin typeface="Bookman Old Style" pitchFamily="18" charset="0"/>
              </a:rPr>
              <a:t>bedorotav</a:t>
            </a:r>
            <a:r>
              <a:rPr lang="es-CO" dirty="0" smtClean="0">
                <a:latin typeface="Bookman Old Style" pitchFamily="18" charset="0"/>
              </a:rPr>
              <a:t> et-</a:t>
            </a:r>
            <a:r>
              <a:rPr lang="es-CO" dirty="0" err="1" smtClean="0">
                <a:latin typeface="Bookman Old Style" pitchFamily="18" charset="0"/>
              </a:rPr>
              <a:t>ha'Elohim</a:t>
            </a:r>
            <a:r>
              <a:rPr lang="es-CO" dirty="0" smtClean="0">
                <a:latin typeface="Bookman Old Style" pitchFamily="18" charset="0"/>
              </a:rPr>
              <a:t> </a:t>
            </a:r>
            <a:r>
              <a:rPr lang="es-CO" dirty="0" err="1" smtClean="0">
                <a:latin typeface="Bookman Old Style" pitchFamily="18" charset="0"/>
              </a:rPr>
              <a:t>hithalej</a:t>
            </a:r>
            <a:r>
              <a:rPr lang="es-CO" dirty="0" smtClean="0">
                <a:latin typeface="Bookman Old Style" pitchFamily="18" charset="0"/>
              </a:rPr>
              <a:t> Noaj.</a:t>
            </a:r>
          </a:p>
          <a:p>
            <a:r>
              <a:rPr lang="es-CO" dirty="0" smtClean="0">
                <a:latin typeface="Bookman Old Style" pitchFamily="18" charset="0"/>
              </a:rPr>
              <a:t>Estas son las </a:t>
            </a:r>
            <a:r>
              <a:rPr lang="es-CO" dirty="0" smtClean="0">
                <a:latin typeface="Bookman Old Style" pitchFamily="18" charset="0"/>
                <a:hlinkClick r:id="rId3"/>
              </a:rPr>
              <a:t>generaciones de Noé</a:t>
            </a:r>
            <a:r>
              <a:rPr lang="es-CO" dirty="0" smtClean="0">
                <a:latin typeface="Bookman Old Style" pitchFamily="18" charset="0"/>
              </a:rPr>
              <a:t>. Noé (fue) un hombre justo, perfecto entre sus generaciones; con Dios anduvo Noé.</a:t>
            </a:r>
          </a:p>
          <a:p>
            <a:pPr marL="0" indent="0" algn="ctr">
              <a:buNone/>
            </a:pPr>
            <a:endParaRPr lang="es-CO" sz="2000" b="1" dirty="0" smtClean="0"/>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8175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44600"/>
            <a:ext cx="8229600" cy="48817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a:t>
            </a:r>
            <a:r>
              <a:rPr lang="es-MX" dirty="0" smtClean="0">
                <a:latin typeface="Bookman Old Style" pitchFamily="18" charset="0"/>
              </a:rPr>
              <a:t>fue un hombre justo, sin mancha en su generación. Noé caminó con Dios.</a:t>
            </a:r>
            <a:endParaRPr lang="en-US" dirty="0" smtClean="0">
              <a:latin typeface="Bookman Old Style" pitchFamily="18" charset="0"/>
            </a:endParaRPr>
          </a:p>
          <a:p>
            <a:r>
              <a:rPr lang="es-MX" dirty="0" smtClean="0">
                <a:latin typeface="Bookman Old Style" pitchFamily="18" charset="0"/>
              </a:rPr>
              <a:t>Dios le dijo a Noé: “Debido a que la tierra está llena de fechorías, corrupción y robo, voy a destruirla. </a:t>
            </a:r>
          </a:p>
          <a:p>
            <a:r>
              <a:rPr lang="es-MX" dirty="0" smtClean="0">
                <a:latin typeface="Bookman Old Style" pitchFamily="18" charset="0"/>
              </a:rPr>
              <a:t>Hazte un arca de madera con recintos para animales y recoge comida para todos a bordo.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Traeré </a:t>
            </a:r>
            <a:r>
              <a:rPr lang="es-MX" dirty="0" smtClean="0">
                <a:latin typeface="Bookman Old Style" pitchFamily="18" charset="0"/>
              </a:rPr>
              <a:t>una inundación a través del agua sobre la tierra y destruiré todo lo que tenga el espíritu de vida ".</a:t>
            </a:r>
            <a:endParaRPr lang="en-US" dirty="0" smtClean="0">
              <a:latin typeface="Bookman Old Style" pitchFamily="18" charset="0"/>
            </a:endParaRPr>
          </a:p>
          <a:p>
            <a:r>
              <a:rPr lang="es-MX" dirty="0" smtClean="0">
                <a:latin typeface="Bookman Old Style" pitchFamily="18" charset="0"/>
              </a:rPr>
              <a:t>Dios dijo: “Es con ustedes, sus esposas e hijos, que mantendré Mi pacto. </a:t>
            </a:r>
          </a:p>
          <a:p>
            <a:r>
              <a:rPr lang="es-MX" dirty="0" smtClean="0">
                <a:latin typeface="Bookman Old Style" pitchFamily="18" charset="0"/>
              </a:rPr>
              <a:t>Eres tú quien has sido justo ante Mí en esta era corrupta.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Ahora ve y busca para el arca siete pares de todos los animales limpios y dos pares de animales inmundos. </a:t>
            </a:r>
          </a:p>
          <a:p>
            <a:r>
              <a:rPr lang="es-MX" dirty="0" smtClean="0">
                <a:latin typeface="Bookman Old Style" pitchFamily="18" charset="0"/>
              </a:rPr>
              <a:t>Cada pareja, masculina y femenina, debe tomarse según su especie. </a:t>
            </a:r>
          </a:p>
          <a:p>
            <a:r>
              <a:rPr lang="es-MX" dirty="0" smtClean="0">
                <a:latin typeface="Bookman Old Style" pitchFamily="18" charset="0"/>
              </a:rPr>
              <a:t>En siete días, borraré todo lo que he creado ".</a:t>
            </a:r>
            <a:endParaRPr lang="en-US" dirty="0" smtClean="0">
              <a:latin typeface="Bookman Old Style" pitchFamily="18" charset="0"/>
            </a:endParaRPr>
          </a:p>
          <a:p>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hizo todo de acuerdo con lo que Dios le había ordenado. </a:t>
            </a:r>
          </a:p>
          <a:p>
            <a:r>
              <a:rPr lang="es-MX" dirty="0" smtClean="0">
                <a:latin typeface="Bookman Old Style" pitchFamily="18" charset="0"/>
              </a:rPr>
              <a:t>Y en siete días las aguas del diluvio vinieron sobre la tierra. </a:t>
            </a:r>
          </a:p>
          <a:p>
            <a:r>
              <a:rPr lang="es-MX" dirty="0" smtClean="0">
                <a:latin typeface="Bookman Old Style" pitchFamily="18" charset="0"/>
              </a:rPr>
              <a:t>Se desgarraron todas las fuentes del gran abismo y se abrieron las compuertas de los cielos. </a:t>
            </a:r>
          </a:p>
          <a:p>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Ese mismo día, Noé y su familia llegaron al arca. </a:t>
            </a:r>
          </a:p>
          <a:p>
            <a:r>
              <a:rPr lang="es-MX" dirty="0" smtClean="0">
                <a:latin typeface="Bookman Old Style" pitchFamily="18" charset="0"/>
              </a:rPr>
              <a:t>Y todas las criaturas vivientes, de dos en dos, hombres y mujeres, llegaron a Noé. </a:t>
            </a:r>
          </a:p>
          <a:p>
            <a:r>
              <a:rPr lang="es-MX" dirty="0" smtClean="0">
                <a:latin typeface="Bookman Old Style" pitchFamily="18" charset="0"/>
              </a:rPr>
              <a:t>Cuando todos estaban en el arca, Dios cerró la puerta en su nombre.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Y la lluvia cayó sobre la tierra durante 40 días y 40 noches, cubriendo las montañas más altas y borrando todos los seres vivos. </a:t>
            </a:r>
          </a:p>
          <a:p>
            <a:r>
              <a:rPr lang="es-MX" dirty="0" smtClean="0">
                <a:latin typeface="Bookman Old Style" pitchFamily="18" charset="0"/>
              </a:rPr>
              <a:t>Entonces, durante 150 días y noches, las aguas asaltaron e invadieron toda la tierra. </a:t>
            </a:r>
          </a:p>
          <a:p>
            <a:r>
              <a:rPr lang="es-MX" dirty="0" smtClean="0">
                <a:latin typeface="Bookman Old Style" pitchFamily="18" charset="0"/>
              </a:rPr>
              <a:t>Solo Noé y los que estaban con él en el arca quedaron ilesos.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Dios se acordó de Noé y el Arca y causó que un viento pasara sobre la tierra y las aguas comenzaron a disminuir. </a:t>
            </a:r>
          </a:p>
          <a:p>
            <a:r>
              <a:rPr lang="es-MX" dirty="0" smtClean="0">
                <a:latin typeface="Bookman Old Style" pitchFamily="18" charset="0"/>
              </a:rPr>
              <a:t>Después de 40 días, Noah abrió una ventana y envió un cuervo, pero regresó por falta de un lugar para aterrizar. </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Después de siete días más, Noé envió una paloma, pero también regresó de volar sobre las aguas. </a:t>
            </a:r>
          </a:p>
          <a:p>
            <a:r>
              <a:rPr lang="es-MX" dirty="0" smtClean="0">
                <a:latin typeface="Bookman Old Style" pitchFamily="18" charset="0"/>
              </a:rPr>
              <a:t>Después de siete días más, Noé envió una paloma. </a:t>
            </a:r>
          </a:p>
          <a:p>
            <a:r>
              <a:rPr lang="es-MX" dirty="0" smtClean="0">
                <a:latin typeface="Bookman Old Style" pitchFamily="18" charset="0"/>
              </a:rPr>
              <a:t>Esta vez la paloma regresó con una hoja de olivo recién arrancada en el pico. </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Noah esperó siete días más antes de enviar la paloma nuevamente. </a:t>
            </a:r>
          </a:p>
          <a:p>
            <a:r>
              <a:rPr lang="es-MX" dirty="0" smtClean="0">
                <a:latin typeface="Bookman Old Style" pitchFamily="18" charset="0"/>
              </a:rPr>
              <a:t>Esta vez la paloma no regresó y Noah sabía que las aguas habían disminuido y la tierra se había secado.</a:t>
            </a:r>
          </a:p>
          <a:p>
            <a:r>
              <a:rPr lang="es-MX" dirty="0" smtClean="0">
                <a:latin typeface="Bookman Old Style" pitchFamily="18" charset="0"/>
              </a:rPr>
              <a:t>Entonces Dios le dijo a Noé: “Ve ahora del arca con tu familia y deja que todos los animales y seres vivos salgan contigo. </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Ha llegado el momento en que te muevas libremente sobre la tierra. </a:t>
            </a:r>
          </a:p>
          <a:p>
            <a:r>
              <a:rPr lang="es-MX" dirty="0" smtClean="0">
                <a:latin typeface="Bookman Old Style" pitchFamily="18" charset="0"/>
              </a:rPr>
              <a:t>Sé fructífero y multiplícate”. </a:t>
            </a:r>
          </a:p>
          <a:p>
            <a:r>
              <a:rPr lang="es-MX" dirty="0" smtClean="0">
                <a:latin typeface="Bookman Old Style" pitchFamily="18" charset="0"/>
              </a:rPr>
              <a:t>De modo que todos los seres vivos, humanos y animales, pájaros y reptiles, todo lo que se mueve sobre la tierra salió del Arca en parejas.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construyó un altar a Dios y luego tomó de cada animal limpio y pájaro limpio e hizo una ofrenda a Dios sobre el Altar.</a:t>
            </a:r>
            <a:endParaRPr lang="en-US" dirty="0" smtClean="0">
              <a:latin typeface="Bookman Old Style" pitchFamily="18" charset="0"/>
            </a:endParaRPr>
          </a:p>
          <a:p>
            <a:r>
              <a:rPr lang="es-MX" dirty="0" smtClean="0">
                <a:latin typeface="Bookman Old Style" pitchFamily="18" charset="0"/>
              </a:rPr>
              <a:t>Dios olió las agradables ofrendas de Altar y Dios se dijo asimismo: "Ya no maldeciré la tierra por causa del hombre, porque la inclinación del corazón del hombre es malvada desde su juventud. </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Tampoco volveré a destruir todos los seres vivos como lo he hecho. </a:t>
            </a:r>
          </a:p>
          <a:p>
            <a:r>
              <a:rPr lang="es-MX" dirty="0" smtClean="0">
                <a:latin typeface="Bookman Old Style" pitchFamily="18" charset="0"/>
              </a:rPr>
              <a:t>Los días de la tierra existirán para siempre: la siembra y la cosecha, el frío y el calor, el verano y el invierno, el día y la noche nunca cesarán".</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Entonces Dios bendijo a Noé y a sus hijos, Sem, Jam y Jafet: “Sé fructífero, multiplícate y llena la tierra. </a:t>
            </a:r>
          </a:p>
          <a:p>
            <a:r>
              <a:rPr lang="en-US" sz="3100" dirty="0" err="1" smtClean="0">
                <a:latin typeface="Bookman Old Style" pitchFamily="18" charset="0"/>
              </a:rPr>
              <a:t>Todo</a:t>
            </a:r>
            <a:r>
              <a:rPr lang="en-US" sz="3100" dirty="0" smtClean="0">
                <a:latin typeface="Bookman Old Style" pitchFamily="18" charset="0"/>
              </a:rPr>
              <a:t> </a:t>
            </a:r>
            <a:r>
              <a:rPr lang="en-US" sz="3100" dirty="0" err="1" smtClean="0">
                <a:latin typeface="Bookman Old Style" pitchFamily="18" charset="0"/>
              </a:rPr>
              <a:t>reptil</a:t>
            </a:r>
            <a:r>
              <a:rPr lang="en-US" sz="3100" dirty="0" smtClean="0">
                <a:latin typeface="Bookman Old Style" pitchFamily="18" charset="0"/>
              </a:rPr>
              <a:t> </a:t>
            </a:r>
            <a:r>
              <a:rPr lang="en-US" sz="3100" dirty="0" err="1" smtClean="0">
                <a:latin typeface="Bookman Old Style" pitchFamily="18" charset="0"/>
              </a:rPr>
              <a:t>que</a:t>
            </a:r>
            <a:r>
              <a:rPr lang="en-US" sz="3100" dirty="0" smtClean="0">
                <a:latin typeface="Bookman Old Style" pitchFamily="18" charset="0"/>
              </a:rPr>
              <a:t> vive, a </a:t>
            </a:r>
            <a:r>
              <a:rPr lang="en-US" sz="3100" dirty="0" err="1" smtClean="0">
                <a:latin typeface="Bookman Old Style" pitchFamily="18" charset="0"/>
              </a:rPr>
              <a:t>vosotros</a:t>
            </a:r>
            <a:r>
              <a:rPr lang="en-US" sz="3100" dirty="0" smtClean="0">
                <a:latin typeface="Bookman Old Style" pitchFamily="18" charset="0"/>
              </a:rPr>
              <a:t> </a:t>
            </a:r>
            <a:r>
              <a:rPr lang="en-US" sz="3100" dirty="0" err="1" smtClean="0">
                <a:latin typeface="Bookman Old Style" pitchFamily="18" charset="0"/>
              </a:rPr>
              <a:t>servirá</a:t>
            </a:r>
            <a:r>
              <a:rPr lang="en-US" sz="3100" dirty="0" smtClean="0">
                <a:latin typeface="Bookman Old Style" pitchFamily="18" charset="0"/>
              </a:rPr>
              <a:t> </a:t>
            </a:r>
            <a:r>
              <a:rPr lang="en-US" sz="3100" dirty="0" err="1" smtClean="0">
                <a:latin typeface="Bookman Old Style" pitchFamily="18" charset="0"/>
              </a:rPr>
              <a:t>para</a:t>
            </a:r>
            <a:r>
              <a:rPr lang="en-US" sz="3100" dirty="0" smtClean="0">
                <a:latin typeface="Bookman Old Style" pitchFamily="18" charset="0"/>
              </a:rPr>
              <a:t> comer, </a:t>
            </a:r>
            <a:r>
              <a:rPr lang="en-US" sz="3100" dirty="0" err="1" smtClean="0">
                <a:latin typeface="Bookman Old Style" pitchFamily="18" charset="0"/>
              </a:rPr>
              <a:t>como</a:t>
            </a:r>
            <a:r>
              <a:rPr lang="en-US" sz="3100" dirty="0" smtClean="0">
                <a:latin typeface="Bookman Old Style" pitchFamily="18" charset="0"/>
              </a:rPr>
              <a:t> la </a:t>
            </a:r>
            <a:r>
              <a:rPr lang="en-US" sz="3100" dirty="0" err="1" smtClean="0">
                <a:latin typeface="Bookman Old Style" pitchFamily="18" charset="0"/>
              </a:rPr>
              <a:t>verdura</a:t>
            </a:r>
            <a:r>
              <a:rPr lang="en-US" sz="3100" dirty="0" smtClean="0">
                <a:latin typeface="Bookman Old Style" pitchFamily="18" charset="0"/>
              </a:rPr>
              <a:t> de </a:t>
            </a:r>
            <a:r>
              <a:rPr lang="en-US" sz="3100" dirty="0" err="1" smtClean="0">
                <a:latin typeface="Bookman Old Style" pitchFamily="18" charset="0"/>
              </a:rPr>
              <a:t>hierba</a:t>
            </a:r>
            <a:r>
              <a:rPr lang="en-US" sz="3100" dirty="0" smtClean="0">
                <a:latin typeface="Bookman Old Style" pitchFamily="18" charset="0"/>
              </a:rPr>
              <a:t> (</a:t>
            </a:r>
            <a:r>
              <a:rPr lang="en-US" sz="3100" dirty="0" err="1" smtClean="0">
                <a:latin typeface="Bookman Old Style" pitchFamily="18" charset="0"/>
              </a:rPr>
              <a:t>que</a:t>
            </a:r>
            <a:r>
              <a:rPr lang="en-US" sz="3100" dirty="0" smtClean="0">
                <a:latin typeface="Bookman Old Style" pitchFamily="18" charset="0"/>
              </a:rPr>
              <a:t> </a:t>
            </a:r>
            <a:r>
              <a:rPr lang="en-US" sz="3100" dirty="0" err="1" smtClean="0">
                <a:latin typeface="Bookman Old Style" pitchFamily="18" charset="0"/>
              </a:rPr>
              <a:t>permití</a:t>
            </a:r>
            <a:r>
              <a:rPr lang="en-US" sz="3100" dirty="0" smtClean="0">
                <a:latin typeface="Bookman Old Style" pitchFamily="18" charset="0"/>
              </a:rPr>
              <a:t> comer a </a:t>
            </a:r>
            <a:r>
              <a:rPr lang="en-US" sz="3100" dirty="0" err="1" smtClean="0">
                <a:latin typeface="Bookman Old Style" pitchFamily="18" charset="0"/>
              </a:rPr>
              <a:t>Adán</a:t>
            </a:r>
            <a:r>
              <a:rPr lang="en-US" sz="3100" dirty="0" smtClean="0">
                <a:latin typeface="Bookman Old Style" pitchFamily="18" charset="0"/>
              </a:rPr>
              <a:t>), </a:t>
            </a:r>
            <a:r>
              <a:rPr lang="en-US" sz="3100" dirty="0" err="1" smtClean="0">
                <a:latin typeface="Bookman Old Style" pitchFamily="18" charset="0"/>
              </a:rPr>
              <a:t>os</a:t>
            </a:r>
            <a:r>
              <a:rPr lang="en-US" sz="3100" dirty="0" smtClean="0">
                <a:latin typeface="Bookman Old Style" pitchFamily="18" charset="0"/>
              </a:rPr>
              <a:t> </a:t>
            </a:r>
            <a:r>
              <a:rPr lang="en-US" sz="3100" dirty="0" err="1" smtClean="0">
                <a:latin typeface="Bookman Old Style" pitchFamily="18" charset="0"/>
              </a:rPr>
              <a:t>di</a:t>
            </a:r>
            <a:r>
              <a:rPr lang="en-US" sz="3100" dirty="0" smtClean="0">
                <a:latin typeface="Bookman Old Style" pitchFamily="18" charset="0"/>
              </a:rPr>
              <a:t> </a:t>
            </a:r>
            <a:r>
              <a:rPr lang="en-US" sz="3100" dirty="0" err="1" smtClean="0">
                <a:latin typeface="Bookman Old Style" pitchFamily="18" charset="0"/>
              </a:rPr>
              <a:t>todo</a:t>
            </a:r>
            <a:r>
              <a:rPr lang="en-US" sz="3100" dirty="0" smtClean="0">
                <a:latin typeface="Bookman Old Style" pitchFamily="18" charset="0"/>
              </a:rPr>
              <a:t> a </a:t>
            </a:r>
            <a:r>
              <a:rPr lang="en-US" sz="3100" dirty="0" err="1" smtClean="0">
                <a:latin typeface="Bookman Old Style" pitchFamily="18" charset="0"/>
              </a:rPr>
              <a:t>vosotros</a:t>
            </a:r>
            <a:r>
              <a:rPr lang="en-US" sz="3100" dirty="0" smtClean="0">
                <a:latin typeface="Bookman Old Style" pitchFamily="18" charset="0"/>
              </a:rPr>
              <a:t>.  </a:t>
            </a:r>
          </a:p>
          <a:p>
            <a:r>
              <a:rPr lang="es-ES" sz="3100" dirty="0" smtClean="0">
                <a:latin typeface="Bookman Old Style" pitchFamily="18" charset="0"/>
              </a:rPr>
              <a:t>Nunca comas la carne o la sangre de una criatura mientras aún está viva.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Solo la sangre del hombre y su alma exigiré. </a:t>
            </a:r>
          </a:p>
          <a:p>
            <a:r>
              <a:rPr lang="es-ES" sz="2800" dirty="0" smtClean="0">
                <a:latin typeface="Bookman Old Style" pitchFamily="18" charset="0"/>
              </a:rPr>
              <a:t>Exigiré el alma de los humanos porque los humanos están hechos a imagen de Dios. </a:t>
            </a:r>
          </a:p>
          <a:p>
            <a:r>
              <a:rPr lang="es-ES" sz="2800" dirty="0" smtClean="0">
                <a:latin typeface="Bookman Old Style" pitchFamily="18" charset="0"/>
              </a:rPr>
              <a:t>Quien derrama la sangre de un humano, por un humano su sangre será derramada.</a:t>
            </a:r>
          </a:p>
          <a:p>
            <a:r>
              <a:rPr lang="es-ES" sz="2800" dirty="0" smtClean="0">
                <a:latin typeface="Bookman Old Style" pitchFamily="18" charset="0"/>
              </a:rPr>
              <a:t>Dios le dijo a Noé y a sus hijos: “En cuanto a mí, estableceré Mi pacto eterno contigo y tus descendientes después de ti y con toda criatura viviente en la tierra.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Nunca más habrá una inundación para destruir la tierra.</a:t>
            </a:r>
          </a:p>
          <a:p>
            <a:r>
              <a:rPr lang="es-ES" sz="3000" dirty="0" smtClean="0">
                <a:latin typeface="Bookman Old Style" pitchFamily="18" charset="0"/>
              </a:rPr>
              <a:t>Dios dijo: "He puesto Mi Arco Iris en la nube y es la señal del Pacto que doy entre Yo y tú y cada ser vivo contigo por todo el tiempo y todas las generaciones". </a:t>
            </a:r>
          </a:p>
          <a:p>
            <a:r>
              <a:rPr lang="es-ES" sz="3000" dirty="0" smtClean="0">
                <a:latin typeface="Bookman Old Style" pitchFamily="18" charset="0"/>
              </a:rPr>
              <a:t>Cuando vea Mi arco iris en las nubes, recordaré el Pacto que existe entre Mí, tú y cada alma viviente en la tierra ".</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se convirtió en un hombre de la tierra y plantó un viñedo. </a:t>
            </a:r>
          </a:p>
          <a:p>
            <a:r>
              <a:rPr lang="es-ES" dirty="0" smtClean="0">
                <a:latin typeface="Bookman Old Style" pitchFamily="18" charset="0"/>
              </a:rPr>
              <a:t>Bebió del vino, se emborrachó y se descubrió dentro de su tienda. </a:t>
            </a:r>
          </a:p>
          <a:p>
            <a:r>
              <a:rPr lang="es-ES" dirty="0" smtClean="0">
                <a:latin typeface="Bookman Old Style" pitchFamily="18" charset="0"/>
              </a:rPr>
              <a:t>Un hijo, Ham vio la desnudez de su padre y les dijo a sus dos hermanos afuera.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Sus hermanos Shem y Jafet tomaron la prenda y la colocaron sobre sus hombros y caminaron hacia atrás y cubrieron la desnudez de su padre. </a:t>
            </a:r>
          </a:p>
          <a:p>
            <a:r>
              <a:rPr lang="es-ES" dirty="0" smtClean="0">
                <a:latin typeface="Bookman Old Style" pitchFamily="18" charset="0"/>
              </a:rPr>
              <a:t>Se enfrentaron lejos de él y no vieron a su padre desnudo.</a:t>
            </a:r>
          </a:p>
          <a:p>
            <a:r>
              <a:rPr lang="es-ES" dirty="0" smtClean="0">
                <a:latin typeface="Bookman Old Style" pitchFamily="18" charset="0"/>
              </a:rPr>
              <a:t>Cuando Noah despertó de su vino, supo lo que su pequeño hijo Ham le había hecho.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dijo: “Maldito sea Canaán, hijo de Ham, esclavo de esclavos será para sus hermanos. </a:t>
            </a:r>
          </a:p>
          <a:p>
            <a:r>
              <a:rPr lang="es-ES" dirty="0" smtClean="0">
                <a:latin typeface="Bookman Old Style" pitchFamily="18" charset="0"/>
              </a:rPr>
              <a:t>Bendito sea Dios, el Dios de Shem y que Dios extienda a Jafet para vivir en las tiendas de Shem. </a:t>
            </a:r>
          </a:p>
          <a:p>
            <a:r>
              <a:rPr lang="es-ES" dirty="0" smtClean="0">
                <a:latin typeface="Bookman Old Style" pitchFamily="18" charset="0"/>
              </a:rPr>
              <a:t>Y para ambos, Canaán será un esclavo.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vivió después del diluvio durante 350 años y murió cuando tenía 950 años y tuvo muchos descendientes.</a:t>
            </a:r>
          </a:p>
          <a:p>
            <a:r>
              <a:rPr lang="es-ES" dirty="0" smtClean="0">
                <a:latin typeface="Bookman Old Style" pitchFamily="18" charset="0"/>
              </a:rPr>
              <a:t>Ahora, toda la tierra tenía un solo idioma y propósitos unificados. Y sucedió que cuando emigraron desde el este, encontraron una llanura y se establecieron allí.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un humano le dijo a otro: “Ven, hagamos ladrillos y construyamos una ciudad y una torre cuya cima llegue al cielo. Hagamos un nombre para nosotros mismos, para que no seamos dispersados ​​por toda la tierra.</a:t>
            </a:r>
          </a:p>
          <a:p>
            <a:r>
              <a:rPr lang="es-ES" dirty="0" smtClean="0">
                <a:latin typeface="Bookman Old Style" pitchFamily="18" charset="0"/>
              </a:rPr>
              <a:t>Dios bajó para ver la ciudad y la torre que los hijos de los hombres estaban construyendo.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Y dijo el Eterno: He aquí un pueblo y una misma lengua para todos ellos; y esto es lo que les hizo comenzar a hacer (su obra); y ahora nada se les imposibilitará de todo cuanto intenten hacer.</a:t>
            </a:r>
          </a:p>
          <a:p>
            <a:r>
              <a:rPr lang="es-ES" sz="3100" dirty="0" smtClean="0">
                <a:latin typeface="Bookman Old Style" pitchFamily="18" charset="0"/>
              </a:rPr>
              <a:t>Ahora pues, </a:t>
            </a:r>
            <a:r>
              <a:rPr lang="es-ES" sz="3100" dirty="0" smtClean="0">
                <a:latin typeface="Bookman Old Style" pitchFamily="18" charset="0"/>
                <a:hlinkClick r:id="rId3"/>
              </a:rPr>
              <a:t>descendamos </a:t>
            </a:r>
            <a:r>
              <a:rPr lang="es-ES" sz="3100" dirty="0" smtClean="0">
                <a:latin typeface="Bookman Old Style" pitchFamily="18" charset="0"/>
              </a:rPr>
              <a:t> y confundamos allí su lengua, para que no entienda cada uno el lenguaje de su compañero.</a:t>
            </a:r>
            <a:endParaRPr lang="en-US" sz="31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Y los dispersó el Eterno de allí sobre la faz de toda la tierra, y pararon de edificar la ciudad.</a:t>
            </a:r>
          </a:p>
          <a:p>
            <a:r>
              <a:rPr lang="es-ES" sz="3000" dirty="0" smtClean="0">
                <a:latin typeface="Bookman Old Style" pitchFamily="18" charset="0"/>
              </a:rPr>
              <a:t>Por eso llamó su nombre </a:t>
            </a:r>
            <a:r>
              <a:rPr lang="es-ES" sz="3000" dirty="0" smtClean="0">
                <a:latin typeface="Bookman Old Style" pitchFamily="18" charset="0"/>
                <a:hlinkClick r:id="rId3"/>
              </a:rPr>
              <a:t>Babel, </a:t>
            </a:r>
            <a:r>
              <a:rPr lang="es-ES" sz="3000" dirty="0" smtClean="0">
                <a:latin typeface="Bookman Old Style" pitchFamily="18" charset="0"/>
              </a:rPr>
              <a:t> pues allí </a:t>
            </a:r>
            <a:r>
              <a:rPr lang="es-ES" sz="3000" dirty="0" smtClean="0">
                <a:latin typeface="Bookman Old Style" pitchFamily="18" charset="0"/>
                <a:hlinkClick r:id="rId3"/>
              </a:rPr>
              <a:t>confundió el Eterno el lenguaje</a:t>
            </a:r>
            <a:r>
              <a:rPr lang="es-ES" sz="3000" dirty="0" smtClean="0">
                <a:latin typeface="Bookman Old Style" pitchFamily="18" charset="0"/>
              </a:rPr>
              <a:t> de toda la tierra; y de allí los dispersó el Eterno sobre la faz de toda la tierra. </a:t>
            </a:r>
          </a:p>
          <a:p>
            <a:r>
              <a:rPr lang="es-CO" sz="3000" i="1" dirty="0" smtClean="0">
                <a:latin typeface="Bookman Old Style" pitchFamily="18" charset="0"/>
              </a:rPr>
              <a:t>Esta palabra dividida en dos, </a:t>
            </a:r>
            <a:r>
              <a:rPr lang="es-CO" sz="3000" i="1" dirty="0" err="1" smtClean="0">
                <a:latin typeface="Bookman Old Style" pitchFamily="18" charset="0"/>
              </a:rPr>
              <a:t>Bab</a:t>
            </a:r>
            <a:r>
              <a:rPr lang="es-CO" sz="3000" i="1" dirty="0" smtClean="0">
                <a:latin typeface="Bookman Old Style" pitchFamily="18" charset="0"/>
              </a:rPr>
              <a:t>-El, significa en el idioma babilonio "puerta de Dios".</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n-US" dirty="0" smtClean="0">
                <a:latin typeface="Bookman Old Style" pitchFamily="18" charset="0"/>
              </a:rPr>
              <a:t>Se </a:t>
            </a:r>
            <a:r>
              <a:rPr lang="en-US" dirty="0" err="1" smtClean="0">
                <a:latin typeface="Bookman Old Style" pitchFamily="18" charset="0"/>
              </a:rPr>
              <a:t>enumeran</a:t>
            </a:r>
            <a:r>
              <a:rPr lang="en-US" dirty="0" smtClean="0">
                <a:latin typeface="Bookman Old Style" pitchFamily="18" charset="0"/>
              </a:rPr>
              <a:t> los </a:t>
            </a:r>
            <a:r>
              <a:rPr lang="en-US" dirty="0" err="1" smtClean="0">
                <a:latin typeface="Bookman Old Style" pitchFamily="18" charset="0"/>
              </a:rPr>
              <a:t>descendientes</a:t>
            </a:r>
            <a:r>
              <a:rPr lang="en-US" dirty="0" smtClean="0">
                <a:latin typeface="Bookman Old Style" pitchFamily="18" charset="0"/>
              </a:rPr>
              <a:t> de Sem, </a:t>
            </a:r>
            <a:r>
              <a:rPr lang="en-US" dirty="0" err="1" smtClean="0">
                <a:latin typeface="Bookman Old Style" pitchFamily="18" charset="0"/>
              </a:rPr>
              <a:t>incluido</a:t>
            </a:r>
            <a:r>
              <a:rPr lang="en-US" dirty="0" smtClean="0">
                <a:latin typeface="Bookman Old Style" pitchFamily="18" charset="0"/>
              </a:rPr>
              <a:t> </a:t>
            </a:r>
            <a:r>
              <a:rPr lang="en-US" dirty="0" err="1" smtClean="0">
                <a:latin typeface="Bookman Old Style" pitchFamily="18" charset="0"/>
              </a:rPr>
              <a:t>Taré</a:t>
            </a:r>
            <a:r>
              <a:rPr lang="en-US" dirty="0" smtClean="0">
                <a:latin typeface="Bookman Old Style" pitchFamily="18" charset="0"/>
              </a:rPr>
              <a:t>, padre de Abram. </a:t>
            </a:r>
          </a:p>
          <a:p>
            <a:r>
              <a:rPr lang="en-US" dirty="0" smtClean="0">
                <a:latin typeface="Bookman Old Style" pitchFamily="18" charset="0"/>
              </a:rPr>
              <a:t>Abram </a:t>
            </a:r>
            <a:r>
              <a:rPr lang="en-US" dirty="0" err="1" smtClean="0">
                <a:latin typeface="Bookman Old Style" pitchFamily="18" charset="0"/>
              </a:rPr>
              <a:t>está</a:t>
            </a:r>
            <a:r>
              <a:rPr lang="en-US" dirty="0" smtClean="0">
                <a:latin typeface="Bookman Old Style" pitchFamily="18" charset="0"/>
              </a:rPr>
              <a:t> </a:t>
            </a:r>
            <a:r>
              <a:rPr lang="en-US" dirty="0" err="1" smtClean="0">
                <a:latin typeface="Bookman Old Style" pitchFamily="18" charset="0"/>
              </a:rPr>
              <a:t>casado</a:t>
            </a:r>
            <a:r>
              <a:rPr lang="en-US" dirty="0" smtClean="0">
                <a:latin typeface="Bookman Old Style" pitchFamily="18" charset="0"/>
              </a:rPr>
              <a:t> con Sarai, </a:t>
            </a:r>
            <a:r>
              <a:rPr lang="en-US" dirty="0" err="1" smtClean="0">
                <a:latin typeface="Bookman Old Style" pitchFamily="18" charset="0"/>
              </a:rPr>
              <a:t>que</a:t>
            </a:r>
            <a:r>
              <a:rPr lang="en-US" dirty="0" smtClean="0">
                <a:latin typeface="Bookman Old Style" pitchFamily="18" charset="0"/>
              </a:rPr>
              <a:t> </a:t>
            </a:r>
            <a:r>
              <a:rPr lang="en-US" dirty="0" err="1" smtClean="0">
                <a:latin typeface="Bookman Old Style" pitchFamily="18" charset="0"/>
              </a:rPr>
              <a:t>nunca</a:t>
            </a:r>
            <a:r>
              <a:rPr lang="en-US" dirty="0" smtClean="0">
                <a:latin typeface="Bookman Old Style" pitchFamily="18" charset="0"/>
              </a:rPr>
              <a:t> ha dado a </a:t>
            </a:r>
            <a:r>
              <a:rPr lang="en-US" dirty="0" err="1" smtClean="0">
                <a:latin typeface="Bookman Old Style" pitchFamily="18" charset="0"/>
              </a:rPr>
              <a:t>luz</a:t>
            </a:r>
            <a:r>
              <a:rPr lang="en-US" dirty="0" smtClean="0">
                <a:latin typeface="Bookman Old Style" pitchFamily="18" charset="0"/>
              </a:rPr>
              <a:t> a un </a:t>
            </a:r>
            <a:r>
              <a:rPr lang="en-US" dirty="0" err="1" smtClean="0">
                <a:latin typeface="Bookman Old Style" pitchFamily="18" charset="0"/>
              </a:rPr>
              <a:t>niño</a:t>
            </a:r>
            <a:r>
              <a:rPr lang="en-US" dirty="0" smtClean="0">
                <a:latin typeface="Bookman Old Style" pitchFamily="18" charset="0"/>
              </a:rPr>
              <a:t>.</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dirty="0" smtClean="0">
                <a:latin typeface="Bookman Old Style" pitchFamily="18" charset="0"/>
              </a:rPr>
              <a:t>Las siguientes ideas han sido tomadas de uno de tantos Shiurim del Doctor en Psicología y Rabino Tzvi Hersh Weinreb.</a:t>
            </a:r>
          </a:p>
          <a:p>
            <a:r>
              <a:rPr lang="es-CO" dirty="0" smtClean="0">
                <a:latin typeface="Bookman Old Style" pitchFamily="18" charset="0"/>
              </a:rPr>
              <a:t>Hay dos palabras que en el día a día nos recuerdan los desafíos de cada persona que transita por este mundo.</a:t>
            </a:r>
            <a:endParaRPr lang="es-CO" smtClean="0">
              <a:latin typeface="Bookman Old Style" pitchFamily="18" charset="0"/>
            </a:endParaRPr>
          </a:p>
          <a:p>
            <a:r>
              <a:rPr lang="es-CO" smtClean="0">
                <a:latin typeface="Bookman Old Style" pitchFamily="18" charset="0"/>
              </a:rPr>
              <a:t>Una </a:t>
            </a:r>
            <a:r>
              <a:rPr lang="es-CO" dirty="0" smtClean="0">
                <a:latin typeface="Bookman Old Style" pitchFamily="18" charset="0"/>
              </a:rPr>
              <a:t>de esas palabras es "sobreviviente". Otra es el "trauma".</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dirty="0" smtClean="0">
                <a:latin typeface="Bookman Old Style" pitchFamily="18" charset="0"/>
              </a:rPr>
              <a:t>Pensamos que</a:t>
            </a:r>
            <a:r>
              <a:rPr lang="es-ES" dirty="0" smtClean="0">
                <a:latin typeface="Bookman Old Style" pitchFamily="18" charset="0"/>
              </a:rPr>
              <a:t> "</a:t>
            </a:r>
            <a:r>
              <a:rPr lang="es-ES" dirty="0" smtClean="0">
                <a:latin typeface="Bookman Old Style" pitchFamily="18" charset="0"/>
              </a:rPr>
              <a:t>sobreviviente" </a:t>
            </a:r>
            <a:r>
              <a:rPr lang="es-ES" dirty="0" smtClean="0">
                <a:latin typeface="Bookman Old Style" pitchFamily="18" charset="0"/>
              </a:rPr>
              <a:t>es reservado </a:t>
            </a:r>
            <a:r>
              <a:rPr lang="es-ES" dirty="0" smtClean="0">
                <a:latin typeface="Bookman Old Style" pitchFamily="18" charset="0"/>
              </a:rPr>
              <a:t>para aquellos que soportaron una crisis severa pero, ya sea por sus habilidades excepcionales o por su buena suerte, salieron de ella con un daño físico mínimo. Reanudaron una vida relativamente normal, pero tuvieron que hacer frente a una variedad de desafíos prácticos y emocionales.</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Hoy en día, la palabra "sobreviviente" se aplica libremente incluso a aquellos que han experimentado las dificultades diarias normales y esperadas a las que se enfrentan todos los seres humanos y que simplemente han seguido viviendo. "Superviviente" se ha convertido así en un término que se adapta fácilmente a todos nosotros.</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Podríamos decir algo similar </a:t>
            </a:r>
            <a:r>
              <a:rPr lang="es-ES" dirty="0" smtClean="0">
                <a:latin typeface="Bookman Old Style" pitchFamily="18" charset="0"/>
              </a:rPr>
              <a:t>sobre la palabra "trauma". </a:t>
            </a:r>
            <a:endParaRPr lang="es-ES" dirty="0" smtClean="0">
              <a:latin typeface="Bookman Old Style" pitchFamily="18" charset="0"/>
            </a:endParaRPr>
          </a:p>
          <a:p>
            <a:r>
              <a:rPr lang="es-ES" dirty="0" smtClean="0">
                <a:latin typeface="Bookman Old Style" pitchFamily="18" charset="0"/>
              </a:rPr>
              <a:t>Originalmente </a:t>
            </a:r>
            <a:r>
              <a:rPr lang="es-ES" dirty="0" smtClean="0">
                <a:latin typeface="Bookman Old Style" pitchFamily="18" charset="0"/>
              </a:rPr>
              <a:t>se utilizó para describir condiciones catastróficas de gran sufrimiento, como guerras, enfermedades potencialmente mortales y desastres naturales. Hoy en día, el término se usa libremente para describir eventos mucho menores.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Tanto </a:t>
            </a:r>
            <a:r>
              <a:rPr lang="es-ES" dirty="0" smtClean="0">
                <a:latin typeface="Bookman Old Style" pitchFamily="18" charset="0"/>
              </a:rPr>
              <a:t>es así que </a:t>
            </a:r>
            <a:r>
              <a:rPr lang="es-ES" dirty="0" smtClean="0">
                <a:latin typeface="Bookman Old Style" pitchFamily="18" charset="0"/>
              </a:rPr>
              <a:t>escuchamos </a:t>
            </a:r>
            <a:r>
              <a:rPr lang="es-ES" dirty="0" smtClean="0">
                <a:latin typeface="Bookman Old Style" pitchFamily="18" charset="0"/>
              </a:rPr>
              <a:t>a un fanático de los deportes referirse a la pérdida de varios juegos consecutivos de pelota de su equipo favorito como un "trauma recurrente</a:t>
            </a:r>
            <a:r>
              <a:rPr lang="es-ES" dirty="0" smtClean="0">
                <a:latin typeface="Bookman Old Style" pitchFamily="18" charset="0"/>
              </a:rPr>
              <a:t>".</a:t>
            </a:r>
          </a:p>
          <a:p>
            <a:r>
              <a:rPr lang="es-CO" dirty="0" smtClean="0">
                <a:latin typeface="Bookman Old Style" pitchFamily="18" charset="0"/>
              </a:rPr>
              <a:t>Si prestamos la debida atención a lo narrado en el Jumash o la Biblia Hebrea, encontramos una larga serie de historias de “sobrevivientes”.</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Una de esas personas es el héroe de la porción de la Torá de esta semana, Noé. </a:t>
            </a:r>
            <a:endParaRPr lang="es-ES" dirty="0" smtClean="0">
              <a:latin typeface="Bookman Old Style" pitchFamily="18" charset="0"/>
            </a:endParaRPr>
          </a:p>
          <a:p>
            <a:r>
              <a:rPr lang="es-ES" dirty="0" smtClean="0">
                <a:latin typeface="Bookman Old Style" pitchFamily="18" charset="0"/>
              </a:rPr>
              <a:t>Noé </a:t>
            </a:r>
            <a:r>
              <a:rPr lang="es-ES" dirty="0" smtClean="0">
                <a:latin typeface="Bookman Old Style" pitchFamily="18" charset="0"/>
              </a:rPr>
              <a:t>sobrevivió a la destrucción de toda la civilización. En palabras de nuestros Sabios, vivió para ver "un mundo construido, un mundo destruido y un mundo reconstruido". Noah fue un "sobreviviente de un trauma", sin duda.</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Hay muchos otros candidatos en la Biblia que merecen el término "sobreviviente del trauma", Adán y Eva sufrieron trauma. </a:t>
            </a:r>
            <a:endParaRPr lang="es-ES" dirty="0" smtClean="0">
              <a:latin typeface="Bookman Old Style" pitchFamily="18" charset="0"/>
            </a:endParaRPr>
          </a:p>
          <a:p>
            <a:r>
              <a:rPr lang="es-ES" dirty="0" smtClean="0">
                <a:latin typeface="Bookman Old Style" pitchFamily="18" charset="0"/>
              </a:rPr>
              <a:t>Vivían </a:t>
            </a:r>
            <a:r>
              <a:rPr lang="es-ES" dirty="0" smtClean="0">
                <a:latin typeface="Bookman Old Style" pitchFamily="18" charset="0"/>
              </a:rPr>
              <a:t>en el paraíso. Pero lo perdieron. Eso es trauma. </a:t>
            </a:r>
            <a:endParaRPr lang="es-ES" dirty="0" smtClean="0">
              <a:latin typeface="Bookman Old Style" pitchFamily="18" charset="0"/>
            </a:endParaRPr>
          </a:p>
          <a:p>
            <a:r>
              <a:rPr lang="es-ES" dirty="0" smtClean="0">
                <a:latin typeface="Bookman Old Style" pitchFamily="18" charset="0"/>
              </a:rPr>
              <a:t>Sobrevivieron </a:t>
            </a:r>
            <a:r>
              <a:rPr lang="es-ES" dirty="0" smtClean="0">
                <a:latin typeface="Bookman Old Style" pitchFamily="18" charset="0"/>
              </a:rPr>
              <a:t>y se ganaron la vida. Eso es supervivencia</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a:t>
            </a:r>
            <a:r>
              <a:rPr lang="es-ES" dirty="0" smtClean="0">
                <a:latin typeface="Bookman Old Style" pitchFamily="18" charset="0"/>
              </a:rPr>
              <a:t>rey David sufrió un trauma y fue un sobreviviente. También Job y Jeremías. En cierto sentido, </a:t>
            </a:r>
            <a:r>
              <a:rPr lang="es-ES" dirty="0" smtClean="0">
                <a:latin typeface="Bookman Old Style" pitchFamily="18" charset="0"/>
              </a:rPr>
              <a:t>Yona o Jonás </a:t>
            </a:r>
            <a:r>
              <a:rPr lang="es-ES" dirty="0" smtClean="0">
                <a:latin typeface="Bookman Old Style" pitchFamily="18" charset="0"/>
              </a:rPr>
              <a:t>también</a:t>
            </a:r>
            <a:r>
              <a:rPr lang="es-ES" dirty="0" smtClean="0">
                <a:latin typeface="Bookman Old Style" pitchFamily="18" charset="0"/>
              </a:rPr>
              <a:t>.</a:t>
            </a:r>
          </a:p>
          <a:p>
            <a:r>
              <a:rPr lang="es-ES" dirty="0" smtClean="0">
                <a:latin typeface="Bookman Old Style" pitchFamily="18" charset="0"/>
              </a:rPr>
              <a:t>Los nombres de los sobrevivientes en la larga historia de nuestro pueblo vienen a la mente fácilmente e incluyen a sabios rabínicos como el rabino Yojanan ben </a:t>
            </a:r>
            <a:r>
              <a:rPr lang="es-ES" dirty="0" err="1" smtClean="0">
                <a:latin typeface="Bookman Old Style" pitchFamily="18" charset="0"/>
              </a:rPr>
              <a:t>Zakkai</a:t>
            </a:r>
            <a:r>
              <a:rPr lang="es-ES" dirty="0" smtClean="0">
                <a:latin typeface="Bookman Old Style" pitchFamily="18" charset="0"/>
              </a:rPr>
              <a:t>, el rabino Akiva y el rabino Shimon bar </a:t>
            </a:r>
            <a:r>
              <a:rPr lang="es-ES" dirty="0" err="1" smtClean="0">
                <a:latin typeface="Bookman Old Style" pitchFamily="18" charset="0"/>
              </a:rPr>
              <a:t>Yochai</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Maimónides </a:t>
            </a:r>
            <a:r>
              <a:rPr lang="es-ES" dirty="0" smtClean="0">
                <a:latin typeface="Bookman Old Style" pitchFamily="18" charset="0"/>
              </a:rPr>
              <a:t>sufrió un trauma y sobrevivió poderosamente, al igual que el rabino Isaac Abarbanel, quien escribe extensamente sobre los varios traumas que vivió y sobrevivió</a:t>
            </a:r>
            <a:r>
              <a:rPr lang="es-ES" dirty="0" smtClean="0">
                <a:latin typeface="Bookman Old Style" pitchFamily="18" charset="0"/>
              </a:rPr>
              <a:t>.</a:t>
            </a:r>
          </a:p>
          <a:p>
            <a:r>
              <a:rPr lang="es-ES" dirty="0" smtClean="0">
                <a:latin typeface="Bookman Old Style" pitchFamily="18" charset="0"/>
              </a:rPr>
              <a:t>La época de la Inquisición dejó a muchos traumados pero sobrevivieron.</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Finalmente</a:t>
            </a:r>
            <a:r>
              <a:rPr lang="es-ES" dirty="0" smtClean="0">
                <a:latin typeface="Bookman Old Style" pitchFamily="18" charset="0"/>
              </a:rPr>
              <a:t>, el horroroso Holocausto, el trauma final, dejó numerosos sobrevivientes, algunas de cuyas memorias son mundialmente famosas, como </a:t>
            </a:r>
            <a:r>
              <a:rPr lang="es-ES" dirty="0" err="1" smtClean="0">
                <a:latin typeface="Bookman Old Style" pitchFamily="18" charset="0"/>
              </a:rPr>
              <a:t>Victor</a:t>
            </a:r>
            <a:r>
              <a:rPr lang="es-ES" dirty="0" smtClean="0">
                <a:latin typeface="Bookman Old Style" pitchFamily="18" charset="0"/>
              </a:rPr>
              <a:t> Frankel, Primo Levy y Eli Wiesel. </a:t>
            </a:r>
            <a:endParaRPr lang="es-ES" dirty="0" smtClean="0">
              <a:latin typeface="Bookman Old Style" pitchFamily="18" charset="0"/>
            </a:endParaRPr>
          </a:p>
          <a:p>
            <a:r>
              <a:rPr lang="es-ES" dirty="0" smtClean="0">
                <a:latin typeface="Bookman Old Style" pitchFamily="18" charset="0"/>
              </a:rPr>
              <a:t>Yo</a:t>
            </a:r>
            <a:r>
              <a:rPr lang="es-ES" dirty="0" smtClean="0">
                <a:latin typeface="Bookman Old Style" pitchFamily="18" charset="0"/>
              </a:rPr>
              <a:t>, por mi parte, </a:t>
            </a:r>
            <a:r>
              <a:rPr lang="es-ES" dirty="0" smtClean="0">
                <a:latin typeface="Bookman Old Style" pitchFamily="18" charset="0"/>
              </a:rPr>
              <a:t>he </a:t>
            </a:r>
            <a:r>
              <a:rPr lang="es-ES" dirty="0" smtClean="0">
                <a:latin typeface="Bookman Old Style" pitchFamily="18" charset="0"/>
              </a:rPr>
              <a:t>conocido a bastantes supervivientes</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En </a:t>
            </a:r>
            <a:r>
              <a:rPr lang="es-ES" sz="3000" dirty="0" smtClean="0">
                <a:latin typeface="Bookman Old Style" pitchFamily="18" charset="0"/>
              </a:rPr>
              <a:t>cierto sentido, todos somos supervivientes. </a:t>
            </a:r>
            <a:endParaRPr lang="es-ES" sz="30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Quién puede enseñarnos las habilidades de supervivencia</a:t>
            </a:r>
            <a:r>
              <a:rPr lang="es-ES" sz="3000" dirty="0" smtClean="0">
                <a:latin typeface="Bookman Old Style" pitchFamily="18" charset="0"/>
              </a:rPr>
              <a:t>?</a:t>
            </a:r>
          </a:p>
          <a:p>
            <a:r>
              <a:rPr lang="es-ES" sz="3000" dirty="0" smtClean="0">
                <a:latin typeface="Bookman Old Style" pitchFamily="18" charset="0"/>
              </a:rPr>
              <a:t>Concibamos a Noé como el superviviente arquetípico. </a:t>
            </a:r>
            <a:endParaRPr lang="es-ES" sz="30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Qué podemos aprender </a:t>
            </a:r>
            <a:r>
              <a:rPr lang="es-ES" sz="3000" dirty="0" smtClean="0">
                <a:latin typeface="Bookman Old Style" pitchFamily="18" charset="0"/>
              </a:rPr>
              <a:t>sobre </a:t>
            </a:r>
            <a:r>
              <a:rPr lang="es-ES" sz="3000" dirty="0" smtClean="0">
                <a:latin typeface="Bookman Old Style" pitchFamily="18" charset="0"/>
              </a:rPr>
              <a:t>la forma en que se enfrentó a los desafíos de supervivencia tras la destrucción casi total del mundo</a:t>
            </a:r>
            <a:r>
              <a:rPr lang="es-ES" sz="3000" dirty="0" smtClean="0">
                <a:latin typeface="Bookman Old Style" pitchFamily="18" charset="0"/>
              </a:rPr>
              <a:t>?</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Conoces </a:t>
            </a:r>
            <a:r>
              <a:rPr lang="es-ES" dirty="0" smtClean="0">
                <a:latin typeface="Bookman Old Style" pitchFamily="18" charset="0"/>
              </a:rPr>
              <a:t>la historia. Noé y los miembros de su familia inmediata encuentran refugio en el Arca del Gran Diluvio. El diluvio termina, las aguas retroceden y finalmente el Todopoderoso le habla a Noé y le dice: "Sal del arca, junto con tu esposa, tus hijos y las mujeres de tus hijos". Salen del arca. Sobreviven al trauma.</a:t>
            </a:r>
          </a:p>
          <a:p>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Pero entonces, ¿qué hace Noah? ¿Cuáles son sus primeras acciones como superviviente? </a:t>
            </a:r>
            <a:endParaRPr lang="es-ES" dirty="0" smtClean="0">
              <a:latin typeface="Bookman Old Style" pitchFamily="18" charset="0"/>
            </a:endParaRPr>
          </a:p>
          <a:p>
            <a:r>
              <a:rPr lang="es-ES" dirty="0" smtClean="0">
                <a:latin typeface="Bookman Old Style" pitchFamily="18" charset="0"/>
              </a:rPr>
              <a:t>Comienza </a:t>
            </a:r>
            <a:r>
              <a:rPr lang="es-ES" dirty="0" smtClean="0">
                <a:latin typeface="Bookman Old Style" pitchFamily="18" charset="0"/>
              </a:rPr>
              <a:t>con el proverbial pie derecho. "Noé edificó un altar al Señor ... </a:t>
            </a:r>
            <a:endParaRPr lang="es-ES" dirty="0" smtClean="0">
              <a:latin typeface="Bookman Old Style" pitchFamily="18" charset="0"/>
            </a:endParaRPr>
          </a:p>
          <a:p>
            <a:r>
              <a:rPr lang="es-ES" dirty="0" smtClean="0">
                <a:latin typeface="Bookman Old Style" pitchFamily="18" charset="0"/>
              </a:rPr>
              <a:t>Ofreció </a:t>
            </a:r>
            <a:r>
              <a:rPr lang="es-ES" dirty="0" smtClean="0">
                <a:latin typeface="Bookman Old Style" pitchFamily="18" charset="0"/>
              </a:rPr>
              <a:t>holocaustos sobre el altar". Noé expresa su gratitud al Todopoderoso</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a:t>
            </a:r>
            <a:r>
              <a:rPr lang="es-ES" dirty="0" smtClean="0">
                <a:latin typeface="Bookman Old Style" pitchFamily="18" charset="0"/>
              </a:rPr>
              <a:t>Todopoderoso responde de la misma manera. Él dice: "Nunca más condenaré la tierra por causa del hombre ... Ni nunca más destruiré a todo ser viviente, como lo he hecho</a:t>
            </a:r>
            <a:r>
              <a:rPr lang="es-ES" dirty="0" smtClean="0">
                <a:latin typeface="Bookman Old Style" pitchFamily="18" charset="0"/>
              </a:rPr>
              <a:t>".</a:t>
            </a:r>
          </a:p>
          <a:p>
            <a:r>
              <a:rPr lang="es-ES" dirty="0" smtClean="0">
                <a:latin typeface="Bookman Old Style" pitchFamily="18" charset="0"/>
              </a:rPr>
              <a:t>El Todopoderoso no se detiene ahí. Continúa bendiciendo a Noé y sus hijos y establece un pacto eterno con ellos</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Hasta </a:t>
            </a:r>
            <a:r>
              <a:rPr lang="es-ES" dirty="0" smtClean="0">
                <a:latin typeface="Bookman Old Style" pitchFamily="18" charset="0"/>
              </a:rPr>
              <a:t>ahora </a:t>
            </a:r>
            <a:r>
              <a:rPr lang="es-ES" dirty="0" smtClean="0">
                <a:latin typeface="Bookman Old Style" pitchFamily="18" charset="0"/>
              </a:rPr>
              <a:t>todo va bien. </a:t>
            </a:r>
          </a:p>
          <a:p>
            <a:r>
              <a:rPr lang="es-ES" dirty="0" smtClean="0">
                <a:latin typeface="Bookman Old Style" pitchFamily="18" charset="0"/>
              </a:rPr>
              <a:t>Pero </a:t>
            </a:r>
            <a:r>
              <a:rPr lang="es-ES" dirty="0" smtClean="0">
                <a:latin typeface="Bookman Old Style" pitchFamily="18" charset="0"/>
              </a:rPr>
              <a:t>de repente nos enteramos de la debilidad de Noah. </a:t>
            </a:r>
            <a:endParaRPr lang="es-ES" dirty="0" smtClean="0">
              <a:latin typeface="Bookman Old Style" pitchFamily="18" charset="0"/>
            </a:endParaRPr>
          </a:p>
          <a:p>
            <a:r>
              <a:rPr lang="es-ES" dirty="0" smtClean="0">
                <a:latin typeface="Bookman Old Style" pitchFamily="18" charset="0"/>
              </a:rPr>
              <a:t>Leemos</a:t>
            </a:r>
            <a:r>
              <a:rPr lang="es-ES" dirty="0" smtClean="0">
                <a:latin typeface="Bookman Old Style" pitchFamily="18" charset="0"/>
              </a:rPr>
              <a:t>: "Noé, el labrador de la tierra, fue el primero en plantar una viña. Bebió del vino y se emborrachó y se descubrió dentro de su tienda (Génesis 9: 20-21)".</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Noah recurre a la bebida para lidiar con los desafíos que enfrentan todos los sobrevivientes posteriores de un trauma. </a:t>
            </a:r>
            <a:endParaRPr lang="es-ES" dirty="0" smtClean="0">
              <a:latin typeface="Bookman Old Style" pitchFamily="18" charset="0"/>
            </a:endParaRPr>
          </a:p>
          <a:p>
            <a:r>
              <a:rPr lang="es-ES" dirty="0" smtClean="0">
                <a:latin typeface="Bookman Old Style" pitchFamily="18" charset="0"/>
              </a:rPr>
              <a:t>Fue </a:t>
            </a:r>
            <a:r>
              <a:rPr lang="es-ES" dirty="0" smtClean="0">
                <a:latin typeface="Bookman Old Style" pitchFamily="18" charset="0"/>
              </a:rPr>
              <a:t>el primer sobreviviente que recurrió a sustancias intoxicantes para hacer frente a las secuelas del trauma, pero ciertamente no fue el último</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t>
            </a:r>
            <a:r>
              <a:rPr lang="es-ES" dirty="0" smtClean="0">
                <a:latin typeface="Bookman Old Style" pitchFamily="18" charset="0"/>
              </a:rPr>
              <a:t>Es la intoxicación el único método de afrontamiento disponible para los supervivientes? </a:t>
            </a:r>
            <a:endParaRPr lang="es-ES" dirty="0" smtClean="0">
              <a:latin typeface="Bookman Old Style" pitchFamily="18" charset="0"/>
            </a:endParaRPr>
          </a:p>
          <a:p>
            <a:r>
              <a:rPr lang="es-ES" dirty="0" smtClean="0">
                <a:latin typeface="Bookman Old Style" pitchFamily="18" charset="0"/>
              </a:rPr>
              <a:t>Es </a:t>
            </a:r>
            <a:r>
              <a:rPr lang="es-ES" dirty="0" smtClean="0">
                <a:latin typeface="Bookman Old Style" pitchFamily="18" charset="0"/>
              </a:rPr>
              <a:t>aquí donde me gustaría poner en juego una visión del rabino Samson Raphael Hirsch</a:t>
            </a:r>
            <a:r>
              <a:rPr lang="es-ES" dirty="0" smtClean="0">
                <a:latin typeface="Bookman Old Style" pitchFamily="18" charset="0"/>
              </a:rPr>
              <a:t>.</a:t>
            </a:r>
          </a:p>
          <a:p>
            <a:r>
              <a:rPr lang="es-ES" dirty="0" smtClean="0">
                <a:latin typeface="Bookman Old Style" pitchFamily="18" charset="0"/>
              </a:rPr>
              <a:t>Señala que la palabra hebrea en nuestro versículo para "se emborrachó" es </a:t>
            </a:r>
            <a:r>
              <a:rPr lang="es-ES" b="1" i="1" dirty="0" smtClean="0">
                <a:latin typeface="Bookman Old Style" pitchFamily="18" charset="0"/>
              </a:rPr>
              <a:t>vayishkar</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he-IL" dirty="0" smtClean="0"/>
              <a:t>וַיֵּ֥שְׁתְּ מִן־הַיַּ֖יִן וַיִּשְׁכָּ֑ר וַיִּתְגַּ֖ל בְּת֥וֹךְ </a:t>
            </a:r>
            <a:r>
              <a:rPr lang="he-IL" dirty="0" smtClean="0"/>
              <a:t>אָהֳלֹֽה</a:t>
            </a:r>
            <a:r>
              <a:rPr lang="en-US" dirty="0" smtClean="0"/>
              <a:t> </a:t>
            </a:r>
          </a:p>
          <a:p>
            <a:r>
              <a:rPr lang="en-US" b="1" dirty="0" smtClean="0">
                <a:latin typeface="Bookman Old Style" pitchFamily="18" charset="0"/>
              </a:rPr>
              <a:t>9:21  </a:t>
            </a:r>
            <a:r>
              <a:rPr lang="en-US" i="1" dirty="0" err="1" smtClean="0">
                <a:latin typeface="Bookman Old Style" pitchFamily="18" charset="0"/>
              </a:rPr>
              <a:t>Vayesht</a:t>
            </a:r>
            <a:r>
              <a:rPr lang="en-US" i="1" dirty="0" smtClean="0">
                <a:latin typeface="Bookman Old Style" pitchFamily="18" charset="0"/>
              </a:rPr>
              <a:t> </a:t>
            </a:r>
            <a:r>
              <a:rPr lang="en-US" i="1" dirty="0" smtClean="0">
                <a:latin typeface="Bookman Old Style" pitchFamily="18" charset="0"/>
              </a:rPr>
              <a:t>min-</a:t>
            </a:r>
            <a:r>
              <a:rPr lang="en-US" i="1" dirty="0" err="1" smtClean="0">
                <a:latin typeface="Bookman Old Style" pitchFamily="18" charset="0"/>
              </a:rPr>
              <a:t>hayayin</a:t>
            </a:r>
            <a:r>
              <a:rPr lang="en-US" i="1" dirty="0" smtClean="0">
                <a:latin typeface="Bookman Old Style" pitchFamily="18" charset="0"/>
              </a:rPr>
              <a:t> </a:t>
            </a:r>
            <a:r>
              <a:rPr lang="en-US" b="1" i="1" dirty="0" smtClean="0">
                <a:latin typeface="Bookman Old Style" pitchFamily="18" charset="0"/>
              </a:rPr>
              <a:t>vayi</a:t>
            </a:r>
            <a:r>
              <a:rPr lang="en-US" b="1" i="1" dirty="0" smtClean="0">
                <a:solidFill>
                  <a:srgbClr val="FF0000"/>
                </a:solidFill>
                <a:latin typeface="Bookman Old Style" pitchFamily="18" charset="0"/>
              </a:rPr>
              <a:t>shkar</a:t>
            </a:r>
            <a:r>
              <a:rPr lang="en-US" i="1" dirty="0" smtClean="0">
                <a:latin typeface="Bookman Old Style" pitchFamily="18" charset="0"/>
              </a:rPr>
              <a:t> </a:t>
            </a:r>
            <a:r>
              <a:rPr lang="en-US" i="1" dirty="0" err="1" smtClean="0">
                <a:latin typeface="Bookman Old Style" pitchFamily="18" charset="0"/>
              </a:rPr>
              <a:t>vayitgal</a:t>
            </a:r>
            <a:r>
              <a:rPr lang="en-US" i="1" dirty="0" smtClean="0">
                <a:latin typeface="Bookman Old Style" pitchFamily="18" charset="0"/>
              </a:rPr>
              <a:t> </a:t>
            </a:r>
            <a:r>
              <a:rPr lang="en-US" i="1" dirty="0" err="1" smtClean="0">
                <a:latin typeface="Bookman Old Style" pitchFamily="18" charset="0"/>
              </a:rPr>
              <a:t>betoj</a:t>
            </a:r>
            <a:r>
              <a:rPr lang="en-US" i="1" dirty="0" smtClean="0">
                <a:latin typeface="Bookman Old Style" pitchFamily="18" charset="0"/>
              </a:rPr>
              <a:t> </a:t>
            </a:r>
            <a:r>
              <a:rPr lang="en-US" i="1" dirty="0" err="1" smtClean="0">
                <a:latin typeface="Bookman Old Style" pitchFamily="18" charset="0"/>
              </a:rPr>
              <a:t>aholoh</a:t>
            </a:r>
            <a:endParaRPr lang="en-US" i="1" dirty="0" smtClean="0">
              <a:latin typeface="Bookman Old Style" pitchFamily="18" charset="0"/>
            </a:endParaRPr>
          </a:p>
          <a:p>
            <a:r>
              <a:rPr lang="es-ES" dirty="0" smtClean="0">
                <a:latin typeface="Bookman Old Style" pitchFamily="18" charset="0"/>
              </a:rPr>
              <a:t>y </a:t>
            </a:r>
            <a:r>
              <a:rPr lang="es-ES" dirty="0" smtClean="0">
                <a:latin typeface="Bookman Old Style" pitchFamily="18" charset="0"/>
              </a:rPr>
              <a:t>bebió del vino, y </a:t>
            </a:r>
            <a:r>
              <a:rPr lang="es-ES" dirty="0" smtClean="0">
                <a:latin typeface="Bookman Old Style" pitchFamily="18" charset="0"/>
                <a:hlinkClick r:id="rId3"/>
              </a:rPr>
              <a:t>se embriagó, </a:t>
            </a:r>
            <a:r>
              <a:rPr lang="es-ES" dirty="0" smtClean="0">
                <a:latin typeface="Bookman Old Style" pitchFamily="18" charset="0"/>
              </a:rPr>
              <a:t> y quedó descubierto en el interior de su tienda</a:t>
            </a:r>
            <a:r>
              <a:rPr lang="es-ES" dirty="0" smtClean="0">
                <a:latin typeface="Bookman Old Style" pitchFamily="18" charset="0"/>
              </a:rPr>
              <a:t>.</a:t>
            </a:r>
            <a:endParaRPr lang="en-US" b="1"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a:t>
            </a:r>
            <a:r>
              <a:rPr lang="es-ES" dirty="0" smtClean="0">
                <a:latin typeface="Bookman Old Style" pitchFamily="18" charset="0"/>
              </a:rPr>
              <a:t>letras raíz de esta palabra son </a:t>
            </a:r>
            <a:r>
              <a:rPr lang="es-ES" dirty="0" err="1" smtClean="0">
                <a:latin typeface="Bookman Old Style" pitchFamily="18" charset="0"/>
              </a:rPr>
              <a:t>sh</a:t>
            </a:r>
            <a:r>
              <a:rPr lang="es-ES" dirty="0" smtClean="0">
                <a:latin typeface="Bookman Old Style" pitchFamily="18" charset="0"/>
              </a:rPr>
              <a:t>-</a:t>
            </a:r>
            <a:r>
              <a:rPr lang="es-ES" dirty="0" err="1" smtClean="0">
                <a:latin typeface="Bookman Old Style" pitchFamily="18" charset="0"/>
              </a:rPr>
              <a:t>kh</a:t>
            </a:r>
            <a:r>
              <a:rPr lang="es-ES" dirty="0" smtClean="0">
                <a:latin typeface="Bookman Old Style" pitchFamily="18" charset="0"/>
              </a:rPr>
              <a:t>-r : </a:t>
            </a:r>
            <a:r>
              <a:rPr lang="es-ES" dirty="0" err="1" smtClean="0">
                <a:latin typeface="Bookman Old Style" pitchFamily="18" charset="0"/>
              </a:rPr>
              <a:t>Shin</a:t>
            </a:r>
            <a:r>
              <a:rPr lang="es-ES" dirty="0" smtClean="0">
                <a:latin typeface="Bookman Old Style" pitchFamily="18" charset="0"/>
              </a:rPr>
              <a:t> </a:t>
            </a:r>
            <a:r>
              <a:rPr lang="es-ES" dirty="0" err="1" smtClean="0">
                <a:latin typeface="Bookman Old Style" pitchFamily="18" charset="0"/>
              </a:rPr>
              <a:t>Kaf</a:t>
            </a:r>
            <a:r>
              <a:rPr lang="es-ES" dirty="0" smtClean="0">
                <a:latin typeface="Bookman Old Style" pitchFamily="18" charset="0"/>
              </a:rPr>
              <a:t> Resh </a:t>
            </a:r>
            <a:r>
              <a:rPr lang="he-IL" b="1" i="1" dirty="0" smtClean="0">
                <a:latin typeface="Bookman Old Style" pitchFamily="18" charset="0"/>
              </a:rPr>
              <a:t>ש כ ר</a:t>
            </a:r>
            <a:r>
              <a:rPr lang="es-ES" dirty="0" smtClean="0">
                <a:latin typeface="Bookman Old Style" pitchFamily="18" charset="0"/>
              </a:rPr>
              <a:t>. </a:t>
            </a:r>
          </a:p>
          <a:p>
            <a:r>
              <a:rPr lang="es-ES" dirty="0" smtClean="0">
                <a:latin typeface="Bookman Old Style" pitchFamily="18" charset="0"/>
              </a:rPr>
              <a:t>Rav </a:t>
            </a:r>
            <a:r>
              <a:rPr lang="es-ES" dirty="0" smtClean="0">
                <a:latin typeface="Bookman Old Style" pitchFamily="18" charset="0"/>
              </a:rPr>
              <a:t>Hirsch señala que hay varias otras palabras en hebreo con letras raíz similares.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Dos </a:t>
            </a:r>
            <a:r>
              <a:rPr lang="es-ES" dirty="0" smtClean="0">
                <a:latin typeface="Bookman Old Style" pitchFamily="18" charset="0"/>
              </a:rPr>
              <a:t>de </a:t>
            </a:r>
            <a:r>
              <a:rPr lang="es-ES" dirty="0" smtClean="0">
                <a:latin typeface="Bookman Old Style" pitchFamily="18" charset="0"/>
              </a:rPr>
              <a:t>ellas </a:t>
            </a:r>
            <a:r>
              <a:rPr lang="es-ES" dirty="0" smtClean="0">
                <a:latin typeface="Bookman Old Style" pitchFamily="18" charset="0"/>
              </a:rPr>
              <a:t>son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canción o poema, y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falsedad. </a:t>
            </a:r>
            <a:endParaRPr lang="es-ES" dirty="0" smtClean="0">
              <a:latin typeface="Bookman Old Style" pitchFamily="18" charset="0"/>
            </a:endParaRPr>
          </a:p>
          <a:p>
            <a:r>
              <a:rPr lang="es-ES" dirty="0" smtClean="0">
                <a:latin typeface="Bookman Old Style" pitchFamily="18" charset="0"/>
              </a:rPr>
              <a:t>Continúa </a:t>
            </a:r>
            <a:r>
              <a:rPr lang="es-ES" dirty="0" smtClean="0">
                <a:latin typeface="Bookman Old Style" pitchFamily="18" charset="0"/>
              </a:rPr>
              <a:t>explicando que estos tres términos representan tres modos diferentes de relación entre la verdad y la realidad</a:t>
            </a:r>
            <a:r>
              <a:rPr lang="es-ES" dirty="0" smtClean="0">
                <a:latin typeface="Bookman Old Style" pitchFamily="18" charset="0"/>
              </a:rPr>
              <a:t>.</a:t>
            </a:r>
          </a:p>
          <a:p>
            <a:r>
              <a:rPr lang="es-ES" dirty="0" smtClean="0">
                <a:latin typeface="Bookman Old Style" pitchFamily="18" charset="0"/>
              </a:rPr>
              <a:t>Para Rav Hirsch, la verdad no es sinónimo de realidad.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b="1" i="1" dirty="0" smtClean="0">
                <a:latin typeface="Bookman Old Style" pitchFamily="18" charset="0"/>
              </a:rPr>
              <a:t>La </a:t>
            </a:r>
            <a:r>
              <a:rPr lang="es-ES" b="1" i="1" dirty="0" smtClean="0">
                <a:latin typeface="Bookman Old Style" pitchFamily="18" charset="0"/>
              </a:rPr>
              <a:t>realidad es lo que es, mientras que la verdad es lo que puede ser. </a:t>
            </a:r>
            <a:endParaRPr lang="es-ES" b="1" i="1"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persona que usa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a:t>
            </a:r>
            <a:r>
              <a:rPr lang="he-IL" dirty="0" smtClean="0">
                <a:latin typeface="Bookman Old Style" pitchFamily="18" charset="0"/>
              </a:rPr>
              <a:t> </a:t>
            </a:r>
            <a:r>
              <a:rPr lang="he-IL" b="1" i="1" dirty="0" smtClean="0">
                <a:latin typeface="Bookman Old Style" pitchFamily="18" charset="0"/>
              </a:rPr>
              <a:t>שיר</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a:t>
            </a:r>
            <a:r>
              <a:rPr lang="es-ES" dirty="0" smtClean="0">
                <a:latin typeface="Bookman Old Style" pitchFamily="18" charset="0"/>
              </a:rPr>
              <a:t>la imaginación poética, sabe que puede transformar la verdad que a menudo se esconde en el presente en una nueva realidad futura. </a:t>
            </a:r>
            <a:endParaRPr lang="es-ES" dirty="0" smtClean="0">
              <a:latin typeface="Bookman Old Style" pitchFamily="18" charset="0"/>
            </a:endParaRPr>
          </a:p>
          <a:p>
            <a:r>
              <a:rPr lang="es-ES" dirty="0" smtClean="0">
                <a:latin typeface="Bookman Old Style" pitchFamily="18" charset="0"/>
              </a:rPr>
              <a:t>No </a:t>
            </a:r>
            <a:r>
              <a:rPr lang="es-ES" dirty="0" smtClean="0">
                <a:latin typeface="Bookman Old Style" pitchFamily="18" charset="0"/>
              </a:rPr>
              <a:t>necesita vivir para siempre en una condición de estrés postraumático.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Puede </a:t>
            </a:r>
            <a:r>
              <a:rPr lang="es-ES" dirty="0" smtClean="0">
                <a:latin typeface="Bookman Old Style" pitchFamily="18" charset="0"/>
              </a:rPr>
              <a:t>utilizar la verdad de su imaginación poética, de sus esperanzas y sueños, para construir una nueva y mejor realidad. </a:t>
            </a:r>
            <a:endParaRPr lang="es-ES" dirty="0" smtClean="0">
              <a:latin typeface="Bookman Old Style" pitchFamily="18" charset="0"/>
            </a:endParaRPr>
          </a:p>
          <a:p>
            <a:r>
              <a:rPr lang="es-ES" dirty="0" smtClean="0">
                <a:latin typeface="Bookman Old Style" pitchFamily="18" charset="0"/>
              </a:rPr>
              <a:t>Este </a:t>
            </a:r>
            <a:r>
              <a:rPr lang="es-ES" dirty="0" smtClean="0">
                <a:latin typeface="Bookman Old Style" pitchFamily="18" charset="0"/>
              </a:rPr>
              <a:t>es el modo preferido por el sobreviviente de un trauma</a:t>
            </a:r>
            <a:r>
              <a:rPr lang="es-ES" dirty="0" smtClean="0">
                <a:latin typeface="Bookman Old Style" pitchFamily="18" charset="0"/>
              </a:rPr>
              <a:t>.</a:t>
            </a:r>
          </a:p>
          <a:p>
            <a:r>
              <a:rPr lang="es-ES" dirty="0" smtClean="0">
                <a:latin typeface="Bookman Old Style" pitchFamily="18" charset="0"/>
              </a:rPr>
              <a:t>Noah, sin embargo, eligió un modo completamente diferente.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Eligió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a:t>
            </a:r>
            <a:r>
              <a:rPr lang="he-IL" b="1" i="1" dirty="0" smtClean="0">
                <a:latin typeface="Bookman Old Style" pitchFamily="18" charset="0"/>
              </a:rPr>
              <a:t>שכור</a:t>
            </a:r>
            <a:r>
              <a:rPr lang="es-ES" dirty="0" smtClean="0">
                <a:latin typeface="Bookman Old Style" pitchFamily="18" charset="0"/>
              </a:rPr>
              <a:t> </a:t>
            </a:r>
            <a:r>
              <a:rPr lang="es-ES" i="1" dirty="0" err="1" smtClean="0">
                <a:latin typeface="Bookman Old Style" pitchFamily="18" charset="0"/>
              </a:rPr>
              <a:t>shikor</a:t>
            </a:r>
            <a:r>
              <a:rPr lang="es-ES" i="1" dirty="0" smtClean="0">
                <a:latin typeface="Bookman Old Style" pitchFamily="18" charset="0"/>
              </a:rPr>
              <a:t>-beber</a:t>
            </a:r>
            <a:r>
              <a:rPr lang="es-ES" dirty="0" smtClean="0">
                <a:latin typeface="Bookman Old Style" pitchFamily="18" charset="0"/>
              </a:rPr>
              <a:t>. Ante una realidad traumática, crea para sí mismo una realidad de fantasía, estimulada por sustancias embriagantes. Opta por una realidad distorsionada por la bebida, una realidad artificial, una ilusión que se desvanece rápidamente con el tiempo. Ésta no es una solución al problema de la supervivencia postraumática.</a:t>
            </a:r>
          </a:p>
          <a:p>
            <a:endParaRPr lang="es-ES" dirty="0" smtClean="0">
              <a:latin typeface="Bookman Old Style" pitchFamily="18" charset="0"/>
            </a:endParaRPr>
          </a:p>
          <a:p>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Luego hay un tercer modo, el modo de </a:t>
            </a:r>
            <a:r>
              <a:rPr lang="he-IL" b="1" i="1" dirty="0" smtClean="0">
                <a:latin typeface="Bookman Old Style" pitchFamily="18" charset="0"/>
              </a:rPr>
              <a:t>שקר</a:t>
            </a:r>
            <a:r>
              <a:rPr lang="en-U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a:t>
            </a:r>
            <a:r>
              <a:rPr lang="es-ES" i="1" dirty="0" err="1" smtClean="0">
                <a:latin typeface="Bookman Old Style" pitchFamily="18" charset="0"/>
              </a:rPr>
              <a:t>sheker</a:t>
            </a:r>
            <a:r>
              <a:rPr lang="es-ES" i="1" dirty="0" smtClean="0">
                <a:latin typeface="Bookman Old Style" pitchFamily="18" charset="0"/>
              </a:rPr>
              <a:t>- falsedad</a:t>
            </a:r>
            <a:r>
              <a:rPr lang="es-ES" dirty="0" smtClean="0">
                <a:latin typeface="Bookman Old Style" pitchFamily="18" charset="0"/>
              </a:rPr>
              <a:t>, </a:t>
            </a:r>
            <a:r>
              <a:rPr lang="es-ES" i="1" dirty="0" smtClean="0">
                <a:latin typeface="Bookman Old Style" pitchFamily="18" charset="0"/>
              </a:rPr>
              <a:t>mentira</a:t>
            </a:r>
            <a:r>
              <a:rPr lang="es-ES" dirty="0" smtClean="0">
                <a:latin typeface="Bookman Old Style" pitchFamily="18" charset="0"/>
              </a:rPr>
              <a:t>. </a:t>
            </a:r>
          </a:p>
          <a:p>
            <a:r>
              <a:rPr lang="es-ES" sz="3000" dirty="0" smtClean="0">
                <a:latin typeface="Bookman Old Style" pitchFamily="18" charset="0"/>
              </a:rPr>
              <a:t>Este </a:t>
            </a:r>
            <a:r>
              <a:rPr lang="es-ES" sz="3000" dirty="0" smtClean="0">
                <a:latin typeface="Bookman Old Style" pitchFamily="18" charset="0"/>
              </a:rPr>
              <a:t>modo viene en muchas variedades. Ahora tenemos un vocabulario para esas variedades: negación, ideologías falsas, hechos alternativos, recuerdos ficticios. Estos mecanismos no disiparán los efectos perniciosos de las experiencias traumáticas</a:t>
            </a:r>
            <a:r>
              <a:rPr lang="es-ES" sz="3000" dirty="0" smtClean="0">
                <a:latin typeface="Bookman Old Style" pitchFamily="18" charset="0"/>
              </a:rPr>
              <a:t>.</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Claramente</a:t>
            </a:r>
            <a:r>
              <a:rPr lang="es-ES" dirty="0" smtClean="0">
                <a:latin typeface="Bookman Old Style" pitchFamily="18" charset="0"/>
              </a:rPr>
              <a:t>, Rav Hirsch recomienda el método de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a:t>
            </a:r>
            <a:r>
              <a:rPr lang="he-IL" i="1" dirty="0" smtClean="0">
                <a:latin typeface="Bookman Old Style" pitchFamily="18" charset="0"/>
              </a:rPr>
              <a:t>שיר</a:t>
            </a:r>
            <a:r>
              <a:rPr lang="es-ES" dirty="0" smtClean="0">
                <a:latin typeface="Bookman Old Style" pitchFamily="18" charset="0"/>
              </a:rPr>
              <a:t> </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a:t>
            </a:r>
            <a:r>
              <a:rPr lang="es-ES" dirty="0" smtClean="0">
                <a:latin typeface="Bookman Old Style" pitchFamily="18" charset="0"/>
              </a:rPr>
              <a:t>el cultivo de los procesos positivos que todos poseemos, pero de los que rara vez somos conscientes: imaginación creativa, que consigue la cooperación de los demás, coraje y, sobre todo, esperanza.</a:t>
            </a:r>
          </a:p>
          <a:p>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he-IL" sz="2000" dirty="0" smtClean="0"/>
              <a:t>וַיֵּ֥שְׁתְּ מִן־הַיַּ֖יִן וַיִּשְׁכָּ֑ר וַיִּתְגַּ֖ל בְּת֥וֹךְ אָהֳלֹֽה</a:t>
            </a:r>
            <a:r>
              <a:rPr lang="en-US" sz="2000" dirty="0" smtClean="0"/>
              <a:t> </a:t>
            </a:r>
          </a:p>
          <a:p>
            <a:r>
              <a:rPr lang="en-US" sz="2000" b="1" dirty="0" smtClean="0">
                <a:latin typeface="Bookman Old Style" pitchFamily="18" charset="0"/>
              </a:rPr>
              <a:t>9:21  </a:t>
            </a:r>
            <a:r>
              <a:rPr lang="en-US" sz="2000" i="1" dirty="0" err="1" smtClean="0">
                <a:latin typeface="Bookman Old Style" pitchFamily="18" charset="0"/>
              </a:rPr>
              <a:t>Vayesht</a:t>
            </a:r>
            <a:r>
              <a:rPr lang="en-US" sz="2000" i="1" dirty="0" smtClean="0">
                <a:latin typeface="Bookman Old Style" pitchFamily="18" charset="0"/>
              </a:rPr>
              <a:t> min-</a:t>
            </a:r>
            <a:r>
              <a:rPr lang="en-US" sz="2000" i="1" dirty="0" err="1" smtClean="0">
                <a:latin typeface="Bookman Old Style" pitchFamily="18" charset="0"/>
              </a:rPr>
              <a:t>hayayin</a:t>
            </a:r>
            <a:r>
              <a:rPr lang="en-US" sz="2000" i="1" dirty="0" smtClean="0">
                <a:latin typeface="Bookman Old Style" pitchFamily="18" charset="0"/>
              </a:rPr>
              <a:t> </a:t>
            </a:r>
            <a:r>
              <a:rPr lang="en-US" sz="2000" b="1" i="1" dirty="0" smtClean="0">
                <a:latin typeface="Bookman Old Style" pitchFamily="18" charset="0"/>
              </a:rPr>
              <a:t>vayi</a:t>
            </a:r>
            <a:r>
              <a:rPr lang="en-US" sz="2000" b="1" i="1" dirty="0" smtClean="0">
                <a:solidFill>
                  <a:srgbClr val="FF0000"/>
                </a:solidFill>
                <a:latin typeface="Bookman Old Style" pitchFamily="18" charset="0"/>
              </a:rPr>
              <a:t>shkar</a:t>
            </a:r>
            <a:r>
              <a:rPr lang="en-US" sz="2000" i="1" dirty="0" smtClean="0">
                <a:latin typeface="Bookman Old Style" pitchFamily="18" charset="0"/>
              </a:rPr>
              <a:t> </a:t>
            </a:r>
            <a:r>
              <a:rPr lang="en-US" sz="2000" i="1" dirty="0" err="1" smtClean="0">
                <a:latin typeface="Bookman Old Style" pitchFamily="18" charset="0"/>
              </a:rPr>
              <a:t>vayitgal</a:t>
            </a:r>
            <a:r>
              <a:rPr lang="en-US" sz="2000" i="1" dirty="0" smtClean="0">
                <a:latin typeface="Bookman Old Style" pitchFamily="18" charset="0"/>
              </a:rPr>
              <a:t> </a:t>
            </a:r>
            <a:r>
              <a:rPr lang="en-US" sz="2000" i="1" dirty="0" err="1" smtClean="0">
                <a:latin typeface="Bookman Old Style" pitchFamily="18" charset="0"/>
              </a:rPr>
              <a:t>betoj</a:t>
            </a:r>
            <a:r>
              <a:rPr lang="en-US" sz="2000" i="1" dirty="0" smtClean="0">
                <a:latin typeface="Bookman Old Style" pitchFamily="18" charset="0"/>
              </a:rPr>
              <a:t> </a:t>
            </a:r>
            <a:r>
              <a:rPr lang="en-US" sz="2000" i="1" dirty="0" err="1" smtClean="0">
                <a:latin typeface="Bookman Old Style" pitchFamily="18" charset="0"/>
              </a:rPr>
              <a:t>aholoh</a:t>
            </a:r>
            <a:endParaRPr lang="en-US" sz="2000" i="1" dirty="0" smtClean="0">
              <a:latin typeface="Bookman Old Style" pitchFamily="18" charset="0"/>
            </a:endParaRPr>
          </a:p>
          <a:p>
            <a:r>
              <a:rPr lang="es-ES" sz="2000" dirty="0" smtClean="0">
                <a:latin typeface="Bookman Old Style" pitchFamily="18" charset="0"/>
              </a:rPr>
              <a:t>y bebió del vino, y </a:t>
            </a:r>
            <a:r>
              <a:rPr lang="es-ES" sz="2000" dirty="0" smtClean="0">
                <a:latin typeface="Bookman Old Style" pitchFamily="18" charset="0"/>
                <a:hlinkClick r:id="rId3"/>
              </a:rPr>
              <a:t>se embriagó, </a:t>
            </a:r>
            <a:r>
              <a:rPr lang="es-ES" sz="2000" dirty="0" smtClean="0">
                <a:latin typeface="Bookman Old Style" pitchFamily="18" charset="0"/>
              </a:rPr>
              <a:t> y quedó descubierto en el interior de su tienda.</a:t>
            </a:r>
            <a:endParaRPr lang="en-US" sz="2000" b="1" i="1" dirty="0" smtClean="0">
              <a:latin typeface="Bookman Old Style" pitchFamily="18" charset="0"/>
            </a:endParaRPr>
          </a:p>
          <a:p>
            <a:r>
              <a:rPr lang="he-IL" b="1" i="1" dirty="0" smtClean="0">
                <a:latin typeface="Bookman Old Style" pitchFamily="18" charset="0"/>
              </a:rPr>
              <a:t>שכור</a:t>
            </a:r>
            <a:r>
              <a:rPr lang="es-E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a:t>
            </a:r>
            <a:r>
              <a:rPr lang="es-ES" i="1" dirty="0" err="1" smtClean="0">
                <a:latin typeface="Bookman Old Style" pitchFamily="18" charset="0"/>
              </a:rPr>
              <a:t>shikor</a:t>
            </a:r>
            <a:r>
              <a:rPr lang="es-ES" i="1" dirty="0" smtClean="0">
                <a:latin typeface="Bookman Old Style" pitchFamily="18" charset="0"/>
              </a:rPr>
              <a:t>-beber</a:t>
            </a:r>
            <a:r>
              <a:rPr lang="es-ES" dirty="0" smtClean="0">
                <a:latin typeface="Bookman Old Style" pitchFamily="18" charset="0"/>
              </a:rPr>
              <a:t>.</a:t>
            </a:r>
            <a:endParaRPr lang="en-US" b="1" i="1" dirty="0" smtClean="0">
              <a:latin typeface="Bookman Old Style" pitchFamily="18" charset="0"/>
            </a:endParaRPr>
          </a:p>
          <a:p>
            <a:r>
              <a:rPr lang="he-IL" b="1" i="1" dirty="0" smtClean="0">
                <a:latin typeface="Bookman Old Style" pitchFamily="18" charset="0"/>
              </a:rPr>
              <a:t>שקר</a:t>
            </a:r>
            <a:r>
              <a:rPr lang="en-U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a:t>
            </a:r>
            <a:r>
              <a:rPr lang="es-ES" i="1" dirty="0" err="1" smtClean="0">
                <a:latin typeface="Bookman Old Style" pitchFamily="18" charset="0"/>
              </a:rPr>
              <a:t>sheker</a:t>
            </a:r>
            <a:r>
              <a:rPr lang="es-ES" i="1" dirty="0" smtClean="0">
                <a:latin typeface="Bookman Old Style" pitchFamily="18" charset="0"/>
              </a:rPr>
              <a:t>- falsedad</a:t>
            </a:r>
            <a:r>
              <a:rPr lang="es-ES" dirty="0" smtClean="0">
                <a:latin typeface="Bookman Old Style" pitchFamily="18" charset="0"/>
              </a:rPr>
              <a:t>, </a:t>
            </a:r>
            <a:r>
              <a:rPr lang="es-ES" i="1" dirty="0" smtClean="0">
                <a:latin typeface="Bookman Old Style" pitchFamily="18" charset="0"/>
              </a:rPr>
              <a:t>mentira</a:t>
            </a:r>
            <a:r>
              <a:rPr lang="es-ES" dirty="0" smtClean="0">
                <a:latin typeface="Bookman Old Style" pitchFamily="18" charset="0"/>
              </a:rPr>
              <a:t>.</a:t>
            </a:r>
            <a:endParaRPr lang="es-ES" b="1" i="1" dirty="0" smtClean="0">
              <a:latin typeface="Bookman Old Style" pitchFamily="18" charset="0"/>
            </a:endParaRPr>
          </a:p>
          <a:p>
            <a:r>
              <a:rPr lang="he-IL" b="1" i="1" dirty="0" smtClean="0">
                <a:latin typeface="Bookman Old Style" pitchFamily="18" charset="0"/>
              </a:rPr>
              <a:t>שיר</a:t>
            </a:r>
            <a:r>
              <a:rPr lang="es-ES" b="1"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a:t>
            </a:r>
            <a:r>
              <a:rPr lang="es-ES" dirty="0" smtClean="0">
                <a:latin typeface="Bookman Old Style" pitchFamily="18" charset="0"/>
              </a:rPr>
              <a:t>el cultivo de los procesos positivos que todos poseemos, pero de los que rara vez somos </a:t>
            </a:r>
            <a:r>
              <a:rPr lang="es-ES" dirty="0" smtClean="0">
                <a:latin typeface="Bookman Old Style" pitchFamily="18" charset="0"/>
              </a:rPr>
              <a:t>conscientes</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Como suele explicar el rabino Jonathan Sacks, </a:t>
            </a:r>
            <a:r>
              <a:rPr lang="es-ES" i="1" dirty="0" smtClean="0">
                <a:latin typeface="Bookman Old Style" pitchFamily="18" charset="0"/>
              </a:rPr>
              <a:t>"La esperanza no es optimismo y el optimismo no es esperanza. </a:t>
            </a:r>
            <a:endParaRPr lang="es-ES" i="1" dirty="0" smtClean="0">
              <a:latin typeface="Bookman Old Style" pitchFamily="18" charset="0"/>
            </a:endParaRPr>
          </a:p>
          <a:p>
            <a:r>
              <a:rPr lang="es-ES" i="1" dirty="0" smtClean="0">
                <a:latin typeface="Bookman Old Style" pitchFamily="18" charset="0"/>
              </a:rPr>
              <a:t>El </a:t>
            </a:r>
            <a:r>
              <a:rPr lang="es-ES" i="1" dirty="0" smtClean="0">
                <a:latin typeface="Bookman Old Style" pitchFamily="18" charset="0"/>
              </a:rPr>
              <a:t>optimismo es la convicción de que las cosas irán mejor. </a:t>
            </a:r>
            <a:endParaRPr lang="es-ES" i="1" dirty="0" smtClean="0">
              <a:latin typeface="Bookman Old Style" pitchFamily="18" charset="0"/>
            </a:endParaRPr>
          </a:p>
          <a:p>
            <a:r>
              <a:rPr lang="es-ES" i="1" dirty="0" smtClean="0">
                <a:latin typeface="Bookman Old Style" pitchFamily="18" charset="0"/>
              </a:rPr>
              <a:t>La </a:t>
            </a:r>
            <a:r>
              <a:rPr lang="es-ES" i="1" dirty="0" smtClean="0">
                <a:latin typeface="Bookman Old Style" pitchFamily="18" charset="0"/>
              </a:rPr>
              <a:t>esperanza es la convicción de que podemos mejorar las cosas</a:t>
            </a:r>
            <a:r>
              <a:rPr lang="es-ES" i="1" dirty="0" smtClean="0">
                <a:latin typeface="Bookman Old Style" pitchFamily="18" charset="0"/>
              </a:rPr>
              <a:t>".</a:t>
            </a:r>
            <a:endParaRPr lang="es-E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a:t>
            </a:r>
            <a:r>
              <a:rPr lang="es-ES" dirty="0" smtClean="0">
                <a:latin typeface="Bookman Old Style" pitchFamily="18" charset="0"/>
              </a:rPr>
              <a:t>sobreviviente que se ocupa de manera eficaz de los traumas de su pasado se esfuerza por mejorar las cosas y, en el proceso, no solo sobrevive sino que prospera, trasciende los dolorosos recuerdos del pasado y construye con esmero un futuro mejor.</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Noah fracasó como sobreviviente. </a:t>
            </a:r>
            <a:endParaRPr lang="es-ES" dirty="0" smtClean="0">
              <a:latin typeface="Bookman Old Style" pitchFamily="18" charset="0"/>
            </a:endParaRPr>
          </a:p>
          <a:p>
            <a:r>
              <a:rPr lang="es-ES" dirty="0" smtClean="0">
                <a:latin typeface="Bookman Old Style" pitchFamily="18" charset="0"/>
              </a:rPr>
              <a:t>Quizás </a:t>
            </a:r>
            <a:r>
              <a:rPr lang="es-ES" dirty="0" smtClean="0">
                <a:latin typeface="Bookman Old Style" pitchFamily="18" charset="0"/>
              </a:rPr>
              <a:t>esa sea quizás la distinción esencial entre él y el héroe de la porción de la Torá de la próxima semana, Abraham. Él también sobrevivió a traumas, diez pruebas según el recuento de nuestros rabinos, pero fue capaz de emplear el modo de </a:t>
            </a:r>
            <a:r>
              <a:rPr lang="es-ES" b="1" i="1" dirty="0" err="1" smtClean="0">
                <a:solidFill>
                  <a:srgbClr val="FF0000"/>
                </a:solidFill>
                <a:latin typeface="Bookman Old Style" pitchFamily="18" charset="0"/>
              </a:rPr>
              <a:t>sh</a:t>
            </a:r>
            <a:r>
              <a:rPr lang="es-ES" b="1" i="1" dirty="0" smtClean="0">
                <a:solidFill>
                  <a:srgbClr val="FF0000"/>
                </a:solidFill>
                <a:latin typeface="Bookman Old Style" pitchFamily="18" charset="0"/>
              </a:rPr>
              <a:t>-y-r</a:t>
            </a:r>
            <a:r>
              <a:rPr lang="es-ES" dirty="0" smtClean="0">
                <a:latin typeface="Bookman Old Style" pitchFamily="18" charset="0"/>
              </a:rPr>
              <a:t>, no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y no </a:t>
            </a:r>
            <a:r>
              <a:rPr lang="es-ES" b="1" i="1" dirty="0" err="1" smtClean="0">
                <a:latin typeface="Bookman Old Style" pitchFamily="18" charset="0"/>
              </a:rPr>
              <a:t>sh</a:t>
            </a:r>
            <a:r>
              <a:rPr lang="es-ES" b="1" i="1" dirty="0" smtClean="0">
                <a:latin typeface="Bookman Old Style" pitchFamily="18" charset="0"/>
              </a:rPr>
              <a:t>-k-r</a:t>
            </a:r>
            <a:r>
              <a:rPr lang="es-ES" b="1" i="1" dirty="0" smtClean="0">
                <a:latin typeface="Bookman Old Style" pitchFamily="18" charset="0"/>
              </a:rPr>
              <a:t>.</a:t>
            </a:r>
            <a:endParaRPr lang="es-ES" b="1"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a:p>
            <a:r>
              <a:rPr lang="es-ES" dirty="0" smtClean="0">
                <a:latin typeface="Bookman Old Style" pitchFamily="18" charset="0"/>
              </a:rPr>
              <a:t> Utilizó la verdad para crear una nueva realidad, la realidad del monoteísmo y, finalmente, la realidad del pueblo judío.</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marL="0" indent="0" algn="ctr">
              <a:buNone/>
            </a:pPr>
            <a:r>
              <a:rPr lang="es-ES" dirty="0" smtClean="0">
                <a:latin typeface="Bookman Old Style" pitchFamily="18" charset="0"/>
              </a:rPr>
              <a:t>Haftará Noaj</a:t>
            </a:r>
          </a:p>
          <a:p>
            <a:r>
              <a:rPr lang="es-ES" dirty="0" smtClean="0">
                <a:latin typeface="Bookman Old Style" pitchFamily="18" charset="0"/>
              </a:rPr>
              <a:t>Isaías 54: 1-55: 5 tiene varias capas de metáforas alusivas al gran diluvio.</a:t>
            </a:r>
          </a:p>
          <a:p>
            <a:r>
              <a:rPr lang="es-ES" dirty="0" smtClean="0">
                <a:latin typeface="Bookman Old Style" pitchFamily="18" charset="0"/>
              </a:rPr>
              <a:t>La Haftará semanal es a menudo una metáfora resuelta para la porción de la Torá de la semana. Sin embargo, en Haftará Noah, Isaías emplea metáforas propias en varias capas.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Él habla de la nación exiliada de Israel como una mujer incapaz de tener hijos, varada en la desesperación, pero a punto de ser redimida.</a:t>
            </a:r>
          </a:p>
          <a:p>
            <a:r>
              <a:rPr lang="es-ES" dirty="0" smtClean="0">
                <a:latin typeface="Bookman Old Style" pitchFamily="18" charset="0"/>
              </a:rPr>
              <a:t>"¡Canta, oh mujer estéril!", Proclama (Isaías 54: 1), antes de instruirla para que prepare su casa para los niños, haciéndole saber que pronto ya no será estéril.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"Amplía el espacio de tu tienda ... alarga las cuerdas y fortalece tus clavijas, porque hacia el sur y hacia el norte te extenderás poderosamente; tus hijos desposeerán naciones “</a:t>
            </a:r>
          </a:p>
          <a:p>
            <a:r>
              <a:rPr lang="es-ES" dirty="0" smtClean="0">
                <a:latin typeface="Bookman Old Style" pitchFamily="18" charset="0"/>
              </a:rPr>
              <a:t>Isaías no está hablando de una mujer literalmente estéril.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Él está profetizando a la nación exiliada de Israel, diciéndoles que estén listos porque su redención del exilio de Babilonia será inminente. </a:t>
            </a:r>
          </a:p>
          <a:p>
            <a:r>
              <a:rPr lang="es-ES" dirty="0" smtClean="0">
                <a:latin typeface="Bookman Old Style" pitchFamily="18" charset="0"/>
              </a:rPr>
              <a:t>También puede estar dirigiéndose a la tierra de Israel, diciendo: "Prepárense, porque volveremos".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 el versículo 9, Isaías hace explícito el paralelo a la historia de Noé. "Como prometí nunca más volverán a pasar los días de Noé sobre la Tierra, también prometí no ser iracundo contigo ni reprenderte", dice. </a:t>
            </a:r>
          </a:p>
          <a:p>
            <a:r>
              <a:rPr lang="es-ES" dirty="0" smtClean="0">
                <a:latin typeface="Bookman Old Style" pitchFamily="18" charset="0"/>
              </a:rPr>
              <a:t>En papel (o en pergamino), hay un juego de palabras adicional en las palabras de Isaías: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la frase hebrea "como las aguas de Noé", o </a:t>
            </a:r>
            <a:r>
              <a:rPr lang="es-ES" sz="2800" b="1" i="1" dirty="0" err="1" smtClean="0">
                <a:latin typeface="Bookman Old Style" pitchFamily="18" charset="0"/>
              </a:rPr>
              <a:t>ki'may</a:t>
            </a:r>
            <a:r>
              <a:rPr lang="es-ES" sz="2800" b="1" i="1" dirty="0" smtClean="0">
                <a:latin typeface="Bookman Old Style" pitchFamily="18" charset="0"/>
              </a:rPr>
              <a:t> Noé</a:t>
            </a:r>
            <a:r>
              <a:rPr lang="es-ES" sz="2800" dirty="0" smtClean="0">
                <a:latin typeface="Bookman Old Style" pitchFamily="18" charset="0"/>
              </a:rPr>
              <a:t>, también se puede leer, </a:t>
            </a:r>
            <a:r>
              <a:rPr lang="es-ES" sz="2800" b="1" i="1" dirty="0" err="1" smtClean="0">
                <a:latin typeface="Bookman Old Style" pitchFamily="18" charset="0"/>
              </a:rPr>
              <a:t>ki'yemei</a:t>
            </a:r>
            <a:r>
              <a:rPr lang="es-ES" sz="2800" b="1" i="1" dirty="0" smtClean="0">
                <a:latin typeface="Bookman Old Style" pitchFamily="18" charset="0"/>
              </a:rPr>
              <a:t> Noé</a:t>
            </a:r>
            <a:r>
              <a:rPr lang="es-ES" sz="2800" dirty="0" smtClean="0">
                <a:latin typeface="Bookman Old Style" pitchFamily="18" charset="0"/>
              </a:rPr>
              <a:t>, como en "los tiempos de Noé". </a:t>
            </a:r>
          </a:p>
          <a:p>
            <a:r>
              <a:rPr lang="es-ES" sz="2800" dirty="0" smtClean="0">
                <a:latin typeface="Bookman Old Style" pitchFamily="18" charset="0"/>
              </a:rPr>
              <a:t>A partir de ahí, Isaías enfatiza la temporalidad de todo, incluso la naturaleza: "Las montañas pueden ser movidas y las colinas pueden tambalearse, pero mi amabilidad no será quitada de ti y mi pacto de paz no flaqueará </a:t>
            </a:r>
            <a:r>
              <a:rPr lang="es-ES" sz="1600" dirty="0" smtClean="0">
                <a:latin typeface="Bookman Old Style" pitchFamily="18" charset="0"/>
              </a:rPr>
              <a:t>(54:10)".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aunque no todo lo malo viene de Dios: "Si alguien te ataca, no será mi culpa (54:15)". </a:t>
            </a:r>
          </a:p>
          <a:p>
            <a:r>
              <a:rPr lang="es-ES" dirty="0" smtClean="0">
                <a:latin typeface="Bookman Old Style" pitchFamily="18" charset="0"/>
              </a:rPr>
              <a:t>Dios promete siempre, al final, intervenir y salvar el día: "Ciertamente tendrán miedo los que se aparten de Mí; todos los que te atacaren, delante de ti caerán.(54:15)".</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promete algo muy valioso para todos:</a:t>
            </a:r>
          </a:p>
          <a:p>
            <a:r>
              <a:rPr lang="es-ES" dirty="0" smtClean="0">
                <a:latin typeface="Bookman Old Style" pitchFamily="18" charset="0"/>
              </a:rPr>
              <a:t>“Ningún arma forjada contra ti prosperará, y a toda lengua que en juicio se levantare contra ti, tú la condenarás. Esta es la herencia de los siervos del Eterno, y su justicia que de Mí procede, dice el Eterno.”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Estas son promesas exuberantes y fructíferas, pero la situación en la época de Isaías era, en cierto modo, grave y esperanzadora. </a:t>
            </a:r>
          </a:p>
          <a:p>
            <a:r>
              <a:rPr lang="es-ES" sz="2900" dirty="0" smtClean="0">
                <a:latin typeface="Bookman Old Style" pitchFamily="18" charset="0"/>
              </a:rPr>
              <a:t>Toda la nación de judíos fue exiliada en Babilonia, llevada a lo más bajo de lo más bajo, pero los eventos mundiales y la avalancha de profecías de Isaías predijeron una inversión dramática de la fortuna y el eventual retorno de los judíos.</a:t>
            </a:r>
            <a:endParaRPr lang="en-U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Esto también es un paralelo a la porción de la Torá. Dios comenzó con una creación perfecta e idílica; luego, poco a poco, Adán y Eva comiendo la fruta; El asesinato de Abel; la anarquía y la violencia de la era de Noé: el mundo creció cada vez más lejos de la perfección, hasta que Dios decidió comenzar el mundo de nuevo.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Al comparar estas similitudes, los rabinos e Isaías esperaban hacer una comparación entre la renovación de la Tierra después del Diluvio, el regreso a Sión profetizado por Isaías y la redención final y definitiva del Mesías y el Mundo por Venir. </a:t>
            </a:r>
          </a:p>
          <a:p>
            <a:r>
              <a:rPr lang="es-ES" dirty="0" smtClean="0">
                <a:latin typeface="Bookman Old Style" pitchFamily="18" charset="0"/>
              </a:rPr>
              <a:t>La Haftará termina con una nota que es en parte profecía, en parte comando: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"Una nación que no conocías correrá hacia ti, por el bien de tu Dios".</a:t>
            </a:r>
          </a:p>
          <a:p>
            <a:r>
              <a:rPr lang="es-ES" dirty="0" smtClean="0">
                <a:latin typeface="Bookman Old Style" pitchFamily="18" charset="0"/>
              </a:rPr>
              <a:t>"Un día, la nación judía será la inspiración para otros, incluso naciones que nunca antes habían conocido a un judío.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000" b="1" dirty="0" smtClean="0">
                <a:latin typeface="Bookman Old Style" pitchFamily="18" charset="0"/>
              </a:rPr>
              <a:t>Preguntas de debate para Parashat Noah</a:t>
            </a:r>
            <a:endParaRPr lang="en-US" sz="2000" b="1" dirty="0" smtClean="0">
              <a:latin typeface="Bookman Old Style" pitchFamily="18" charset="0"/>
            </a:endParaRPr>
          </a:p>
          <a:p>
            <a:r>
              <a:rPr lang="es-MX" dirty="0" smtClean="0">
                <a:latin typeface="Bookman Old Style" pitchFamily="18" charset="0"/>
              </a:rPr>
              <a:t>1) ¿Dios todavía destruye?</a:t>
            </a:r>
            <a:endParaRPr lang="en-US" dirty="0" smtClean="0">
              <a:latin typeface="Bookman Old Style" pitchFamily="18" charset="0"/>
            </a:endParaRPr>
          </a:p>
          <a:p>
            <a:r>
              <a:rPr lang="es-MX" dirty="0" smtClean="0">
                <a:latin typeface="Bookman Old Style" pitchFamily="18" charset="0"/>
              </a:rPr>
              <a:t>2) ¿Alguna vez has sentido el "cielo en la tierra"?</a:t>
            </a:r>
            <a:endParaRPr lang="en-US" dirty="0" smtClean="0">
              <a:latin typeface="Bookman Old Style" pitchFamily="18" charset="0"/>
            </a:endParaRPr>
          </a:p>
          <a:p>
            <a:r>
              <a:rPr lang="es-MX" dirty="0" smtClean="0">
                <a:latin typeface="Bookman Old Style" pitchFamily="18" charset="0"/>
              </a:rPr>
              <a:t>3) ¿Qué te confunde?</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5"/>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6"/>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7"/>
              </a:rPr>
              <a:t>http://</a:t>
            </a:r>
            <a:r>
              <a:rPr lang="en-US" sz="1000" dirty="0" smtClean="0">
                <a:solidFill>
                  <a:schemeClr val="tx1">
                    <a:lumMod val="95000"/>
                    <a:lumOff val="5000"/>
                  </a:schemeClr>
                </a:solidFill>
                <a:latin typeface="Bookman Old Style" pitchFamily="18" charset="0"/>
                <a:hlinkClick r:id="rId7"/>
              </a:rPr>
              <a:t>www.psyche.com/psyche/lex/qbl/42letter_name.html</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smtClean="0">
                <a:solidFill>
                  <a:srgbClr val="898989"/>
                </a:solidFill>
                <a:latin typeface="Bookman Old Style" pitchFamily="18" charset="0"/>
                <a:sym typeface="Calibri"/>
              </a:rPr>
              <a:t>Derechos </a:t>
            </a:r>
            <a:r>
              <a:rPr lang="es-ES" sz="2400" b="0" i="0" u="none" strike="noStrike" cap="none" dirty="0">
                <a:solidFill>
                  <a:srgbClr val="898989"/>
                </a:solidFill>
                <a:latin typeface="Bookman Old Style" pitchFamily="18" charset="0"/>
                <a:sym typeface="Calibri"/>
              </a:rPr>
              <a:t>Reservados Shalom Haverim Org</a:t>
            </a:r>
            <a:endParaRPr sz="24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400" b="0" i="0" u="sng" strike="noStrike" cap="none" dirty="0">
                <a:solidFill>
                  <a:schemeClr val="hlink"/>
                </a:solidFill>
                <a:latin typeface="Bookman Old Style" pitchFamily="18" charset="0"/>
                <a:sym typeface="Calibri"/>
                <a:hlinkClick r:id="rId8"/>
              </a:rPr>
              <a:t>http://www.shalomhaverim.org</a:t>
            </a:r>
            <a:endParaRPr sz="24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a:solidFill>
                  <a:srgbClr val="898989"/>
                </a:solidFill>
                <a:latin typeface="Bookman Old Style" pitchFamily="18" charset="0"/>
                <a:sym typeface="Calibri"/>
              </a:rPr>
              <a:t>Director: -</a:t>
            </a:r>
            <a:endParaRPr sz="24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a:solidFill>
                  <a:srgbClr val="898989"/>
                </a:solidFill>
                <a:latin typeface="Bookman Old Style" pitchFamily="18" charset="0"/>
                <a:sym typeface="Calibri"/>
              </a:rPr>
              <a:t>ELIYAHU BAYONA BEN YOSEF</a:t>
            </a:r>
            <a:endParaRPr sz="24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4</a:t>
            </a:r>
            <a:r>
              <a:rPr lang="es-ES" sz="1800" dirty="0" smtClean="0">
                <a:latin typeface="Bookman Old Style" pitchFamily="18" charset="0"/>
              </a:rPr>
              <a:t> </a:t>
            </a:r>
            <a:r>
              <a:rPr lang="es-ES" sz="1800" dirty="0" smtClean="0">
                <a:latin typeface="Bookman Old Style" pitchFamily="18" charset="0"/>
              </a:rPr>
              <a:t>de Jeshvan, </a:t>
            </a:r>
            <a:r>
              <a:rPr lang="es-ES" sz="1800" b="0" i="0" u="none" strike="noStrike" cap="none" dirty="0" smtClean="0">
                <a:solidFill>
                  <a:srgbClr val="898989"/>
                </a:solidFill>
                <a:latin typeface="Bookman Old Style" pitchFamily="18" charset="0"/>
                <a:sym typeface="Calibri"/>
              </a:rPr>
              <a:t>5781  </a:t>
            </a:r>
            <a:r>
              <a:rPr lang="es-ES" sz="1800" b="0" i="0" u="none" strike="noStrike" cap="none" dirty="0">
                <a:solidFill>
                  <a:srgbClr val="898989"/>
                </a:solidFill>
                <a:latin typeface="Bookman Old Style" pitchFamily="18" charset="0"/>
                <a:sym typeface="Calibri"/>
              </a:rPr>
              <a:t>–  </a:t>
            </a:r>
            <a:r>
              <a:rPr lang="es-ES" sz="1800" dirty="0" smtClean="0">
                <a:latin typeface="Bookman Old Style" pitchFamily="18" charset="0"/>
              </a:rPr>
              <a:t>Octubre </a:t>
            </a:r>
            <a:r>
              <a:rPr lang="es-ES" sz="1800" dirty="0" smtClean="0">
                <a:latin typeface="Bookman Old Style" pitchFamily="18" charset="0"/>
              </a:rPr>
              <a:t>22</a:t>
            </a:r>
            <a:r>
              <a:rPr lang="es-ES" sz="1800" b="0" i="0" u="none" strike="noStrike" cap="none" dirty="0" smtClean="0">
                <a:solidFill>
                  <a:srgbClr val="898989"/>
                </a:solidFill>
                <a:latin typeface="Bookman Old Style" pitchFamily="18" charset="0"/>
                <a:sym typeface="Calibri"/>
              </a:rPr>
              <a:t>, 2020-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81833</TotalTime>
  <Words>4088</Words>
  <Application>Microsoft Office PowerPoint</Application>
  <PresentationFormat>Presentación en pantalla (4:3)</PresentationFormat>
  <Paragraphs>336</Paragraphs>
  <Slides>73</Slides>
  <Notes>73</Notes>
  <HiddenSlides>0</HiddenSlides>
  <MMClips>0</MMClips>
  <ScaleCrop>false</ScaleCrop>
  <HeadingPairs>
    <vt:vector size="4" baseType="variant">
      <vt:variant>
        <vt:lpstr>Tema</vt:lpstr>
      </vt:variant>
      <vt:variant>
        <vt:i4>1</vt:i4>
      </vt:variant>
      <vt:variant>
        <vt:lpstr>Títulos de diapositiva</vt:lpstr>
      </vt:variant>
      <vt:variant>
        <vt:i4>73</vt:i4>
      </vt:variant>
    </vt:vector>
  </HeadingPairs>
  <TitlesOfParts>
    <vt:vector size="74" baseType="lpstr">
      <vt:lpstr>Office Theme</vt:lpstr>
      <vt:lpstr> </vt:lpstr>
      <vt:lpstr>Parashá Bereshit – Noah</vt:lpstr>
      <vt:lpstr>Mi Sheberaj</vt:lpstr>
      <vt:lpstr>Mi Sheberaj</vt:lpstr>
      <vt:lpstr>Parashá Bereshit – Noah</vt:lpstr>
      <vt:lpstr>Parashá Bereshit – Noah</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Parashá Bereshit – Noah</vt:lpstr>
      <vt:lpstr>Diapositiva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Windows User</cp:lastModifiedBy>
  <cp:revision>497</cp:revision>
  <dcterms:modified xsi:type="dcterms:W3CDTF">2020-10-23T12:03:28Z</dcterms:modified>
</cp:coreProperties>
</file>