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1"/>
  </p:notesMasterIdLst>
  <p:sldIdLst>
    <p:sldId id="256" r:id="rId2"/>
    <p:sldId id="543" r:id="rId3"/>
    <p:sldId id="507" r:id="rId4"/>
    <p:sldId id="896" r:id="rId5"/>
    <p:sldId id="885" r:id="rId6"/>
    <p:sldId id="886" r:id="rId7"/>
    <p:sldId id="887" r:id="rId8"/>
    <p:sldId id="888" r:id="rId9"/>
    <p:sldId id="889" r:id="rId10"/>
    <p:sldId id="897" r:id="rId11"/>
    <p:sldId id="900" r:id="rId12"/>
    <p:sldId id="898" r:id="rId13"/>
    <p:sldId id="899" r:id="rId14"/>
    <p:sldId id="901" r:id="rId15"/>
    <p:sldId id="902" r:id="rId16"/>
    <p:sldId id="904" r:id="rId17"/>
    <p:sldId id="903" r:id="rId18"/>
    <p:sldId id="905" r:id="rId19"/>
    <p:sldId id="906" r:id="rId20"/>
    <p:sldId id="907" r:id="rId21"/>
    <p:sldId id="908" r:id="rId22"/>
    <p:sldId id="909" r:id="rId23"/>
    <p:sldId id="910" r:id="rId24"/>
    <p:sldId id="911" r:id="rId25"/>
    <p:sldId id="912" r:id="rId26"/>
    <p:sldId id="913" r:id="rId27"/>
    <p:sldId id="914" r:id="rId28"/>
    <p:sldId id="915" r:id="rId29"/>
    <p:sldId id="916" r:id="rId30"/>
    <p:sldId id="917" r:id="rId31"/>
    <p:sldId id="919" r:id="rId32"/>
    <p:sldId id="920" r:id="rId33"/>
    <p:sldId id="921" r:id="rId34"/>
    <p:sldId id="922" r:id="rId35"/>
    <p:sldId id="923" r:id="rId36"/>
    <p:sldId id="924" r:id="rId37"/>
    <p:sldId id="925" r:id="rId38"/>
    <p:sldId id="926" r:id="rId39"/>
    <p:sldId id="306" r:id="rId4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305" autoAdjust="0"/>
    <p:restoredTop sz="94660"/>
  </p:normalViewPr>
  <p:slideViewPr>
    <p:cSldViewPr snapToGrid="0">
      <p:cViewPr>
        <p:scale>
          <a:sx n="75" d="100"/>
          <a:sy n="75" d="100"/>
        </p:scale>
        <p:origin x="-138" y="-15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dirty="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dirty="0"/>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s://www.navair.navy.mil/foia/documents"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hyperlink" Target="https://www.sefaria.org/The_Beginning_of_Wisdom,_Introduction.2?lang=bi&amp;with=all&amp;lang2=en" TargetMode="External"/><Relationship Id="rId3" Type="http://schemas.openxmlformats.org/officeDocument/2006/relationships/image" Target="../media/image1.png"/><Relationship Id="rId7" Type="http://schemas.openxmlformats.org/officeDocument/2006/relationships/hyperlink" Target="https://www.rabbidavidcooper.com/cooper-print-index/2010/11/8/2358-five-dimensions-of-the-soul.html" TargetMode="External"/><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hyperlink" Target="https://www.chabad.org/kabbalah/article_cdo/aid/380377/jewish/The-Heart-and-Its-Energy.htm" TargetMode="External"/><Relationship Id="rId5" Type="http://schemas.openxmlformats.org/officeDocument/2006/relationships/hyperlink" Target="https://www.chabad.org/kabbalah/article_cdo/aid/719328/jewish/He-Who-Steals.htm" TargetMode="External"/><Relationship Id="rId10" Type="http://schemas.openxmlformats.org/officeDocument/2006/relationships/hyperlink" Target="http://www.shalomhaverim.org/" TargetMode="External"/><Relationship Id="rId4" Type="http://schemas.openxmlformats.org/officeDocument/2006/relationships/image" Target="../media/image12.png"/><Relationship Id="rId9" Type="http://schemas.openxmlformats.org/officeDocument/2006/relationships/hyperlink" Target="http://bit.ly/1dzs4zj"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p:txBody>
          <a:bodyPr/>
          <a:lstStyle/>
          <a:p>
            <a:pPr lvl="0"/>
            <a:r>
              <a:rPr lang="es-CO" dirty="0" smtClean="0">
                <a:sym typeface="Calibri"/>
              </a:rPr>
              <a:t> </a:t>
            </a:r>
            <a:endParaRPr lang="es-CO" dirty="0"/>
          </a:p>
        </p:txBody>
      </p:sp>
      <p:sp>
        <p:nvSpPr>
          <p:cNvPr id="10" name="9 Subtítulo"/>
          <p:cNvSpPr>
            <a:spLocks noGrp="1"/>
          </p:cNvSpPr>
          <p:nvPr>
            <p:ph type="subTitle" idx="1"/>
          </p:nvPr>
        </p:nvSpPr>
        <p:spPr/>
        <p:txBody>
          <a:bodyPr/>
          <a:lstStyle/>
          <a:p>
            <a:endParaRPr lang="es-CO" dirty="0"/>
          </a:p>
        </p:txBody>
      </p:sp>
      <p:pic>
        <p:nvPicPr>
          <p:cNvPr id="90" name="Shape 90"/>
          <p:cNvPicPr preferRelativeResize="0"/>
          <p:nvPr/>
        </p:nvPicPr>
        <p:blipFill rotWithShape="1">
          <a:blip r:embed="rId3">
            <a:alphaModFix/>
          </a:blip>
          <a:srcRect/>
          <a:stretch/>
        </p:blipFill>
        <p:spPr>
          <a:xfrm>
            <a:off x="868680" y="143637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3200" dirty="0" smtClean="0">
                <a:latin typeface="Bookman Old Style" pitchFamily="18" charset="0"/>
              </a:rPr>
              <a:t>Estudios de Judaísmo</a:t>
            </a:r>
            <a:endParaRPr lang="es-CO" sz="2800" b="1" dirty="0" smtClean="0">
              <a:latin typeface="Bookman Old Style" pitchFamily="18" charset="0"/>
            </a:endParaRPr>
          </a:p>
          <a:p>
            <a:pPr marL="342900" lvl="0" indent="-342900" algn="ctr"/>
            <a:r>
              <a:rPr lang="es-CO" sz="2800" b="1" dirty="0" smtClean="0">
                <a:latin typeface="Bookman Old Style" pitchFamily="18" charset="0"/>
              </a:rPr>
              <a:t>Judaísmo y Alienígenas 3</a:t>
            </a:r>
          </a:p>
        </p:txBody>
      </p:sp>
      <p:sp>
        <p:nvSpPr>
          <p:cNvPr id="92" name="Shape 92"/>
          <p:cNvSpPr txBox="1"/>
          <p:nvPr/>
        </p:nvSpPr>
        <p:spPr>
          <a:xfrm>
            <a:off x="1371600" y="4175575"/>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Por: Eliyahu BaYona</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11" name="10 Imagen" descr="Copy of SHALOM-HAVERIM-LOGO.gif"/>
          <p:cNvPicPr>
            <a:picLocks noChangeAspect="1"/>
          </p:cNvPicPr>
          <p:nvPr/>
        </p:nvPicPr>
        <p:blipFill>
          <a:blip r:embed="rId4"/>
          <a:stretch>
            <a:fillRect/>
          </a:stretch>
        </p:blipFill>
        <p:spPr>
          <a:xfrm>
            <a:off x="475011" y="1000868"/>
            <a:ext cx="3769179" cy="1493254"/>
          </a:xfrm>
          <a:prstGeom prst="rect">
            <a:avLst/>
          </a:prstGeom>
        </p:spPr>
      </p:pic>
      <p:pic>
        <p:nvPicPr>
          <p:cNvPr id="12" name="11 Imagen" descr="Copy of SHALOM-HAVERIM-LOGO.gif"/>
          <p:cNvPicPr>
            <a:picLocks noChangeAspect="1"/>
          </p:cNvPicPr>
          <p:nvPr/>
        </p:nvPicPr>
        <p:blipFill>
          <a:blip r:embed="rId4"/>
          <a:stretch>
            <a:fillRect/>
          </a:stretch>
        </p:blipFill>
        <p:spPr>
          <a:xfrm>
            <a:off x="7659588" y="6070582"/>
            <a:ext cx="1134836" cy="44959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dirty="0" smtClean="0">
                <a:latin typeface="Bookman Old Style" pitchFamily="18" charset="0"/>
                <a:ea typeface="Adobe Myungjo Std M" panose="02020600000000000000" pitchFamily="18" charset="-128"/>
              </a:rPr>
              <a:t>Estudios de Kabalá de Toráh</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buNone/>
            </a:pPr>
            <a:endParaRPr lang="es-ES" dirty="0" smtClean="0">
              <a:latin typeface="Bookman Old Style" pitchFamily="18" charset="0"/>
              <a:ea typeface="Adobe Myungjo Std M" panose="02020600000000000000" pitchFamily="18" charset="-128"/>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69633" name="Picture 1"/>
          <p:cNvPicPr>
            <a:picLocks noChangeAspect="1" noChangeArrowheads="1"/>
          </p:cNvPicPr>
          <p:nvPr/>
        </p:nvPicPr>
        <p:blipFill>
          <a:blip r:embed="rId4"/>
          <a:srcRect/>
          <a:stretch>
            <a:fillRect/>
          </a:stretch>
        </p:blipFill>
        <p:spPr bwMode="auto">
          <a:xfrm>
            <a:off x="17721" y="635000"/>
            <a:ext cx="9126279" cy="5232400"/>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a:buNone/>
            </a:pPr>
            <a:r>
              <a:rPr lang="es-MX" sz="2800" b="1" dirty="0" smtClean="0">
                <a:latin typeface="Bookman Old Style" pitchFamily="18" charset="0"/>
              </a:rPr>
              <a:t>¿Qué dice el judaísmo sobre los Extraterrestres? </a:t>
            </a:r>
            <a:endParaRPr lang="en-US" sz="2800" dirty="0" smtClean="0">
              <a:latin typeface="Bookman Old Style" pitchFamily="18" charset="0"/>
            </a:endParaRPr>
          </a:p>
          <a:p>
            <a:r>
              <a:rPr lang="es-MX" sz="1400" b="1" dirty="0" smtClean="0">
                <a:latin typeface="Bookman Old Style" pitchFamily="18" charset="0"/>
              </a:rPr>
              <a:t>Fuentes</a:t>
            </a:r>
            <a:r>
              <a:rPr lang="es-MX" sz="1400" dirty="0" smtClean="0">
                <a:latin typeface="Bookman Old Style" pitchFamily="18" charset="0"/>
              </a:rPr>
              <a:t>: Rabino Mark Hillel </a:t>
            </a:r>
            <a:r>
              <a:rPr lang="es-MX" sz="1400" dirty="0" err="1" smtClean="0">
                <a:latin typeface="Bookman Old Style" pitchFamily="18" charset="0"/>
              </a:rPr>
              <a:t>Kunis</a:t>
            </a:r>
            <a:r>
              <a:rPr lang="es-MX" sz="1400" dirty="0" smtClean="0">
                <a:latin typeface="Bookman Old Style" pitchFamily="18" charset="0"/>
              </a:rPr>
              <a:t> | Especial para la AJT</a:t>
            </a:r>
            <a:endParaRPr lang="en-US" sz="1400" dirty="0" smtClean="0">
              <a:latin typeface="Bookman Old Style" pitchFamily="18" charset="0"/>
            </a:endParaRPr>
          </a:p>
          <a:p>
            <a:r>
              <a:rPr lang="en-US" sz="1400" dirty="0" smtClean="0">
                <a:latin typeface="Bookman Old Style" pitchFamily="18" charset="0"/>
              </a:rPr>
              <a:t>Jabad, </a:t>
            </a:r>
            <a:r>
              <a:rPr lang="en-US" sz="1400" dirty="0" err="1" smtClean="0">
                <a:latin typeface="Bookman Old Style" pitchFamily="18" charset="0"/>
              </a:rPr>
              <a:t>Aish</a:t>
            </a:r>
            <a:endParaRPr lang="en-US" sz="1400" dirty="0" smtClean="0">
              <a:latin typeface="Bookman Old Style" pitchFamily="18" charset="0"/>
            </a:endParaRPr>
          </a:p>
          <a:p>
            <a:r>
              <a:rPr lang="en-US" sz="1400" dirty="0" smtClean="0">
                <a:latin typeface="Bookman Old Style" pitchFamily="18" charset="0"/>
              </a:rPr>
              <a:t>The New York Post</a:t>
            </a:r>
          </a:p>
          <a:p>
            <a:r>
              <a:rPr lang="en-US" sz="1400" dirty="0" smtClean="0">
                <a:latin typeface="Bookman Old Style" pitchFamily="18" charset="0"/>
              </a:rPr>
              <a:t>El </a:t>
            </a:r>
            <a:r>
              <a:rPr lang="en-US" sz="1400" dirty="0" err="1" smtClean="0">
                <a:latin typeface="Bookman Old Style" pitchFamily="18" charset="0"/>
              </a:rPr>
              <a:t>Pentágono</a:t>
            </a:r>
            <a:endParaRPr lang="en-US" sz="1400" dirty="0" smtClean="0">
              <a:latin typeface="Bookman Old Style" pitchFamily="18" charset="0"/>
            </a:endParaRPr>
          </a:p>
          <a:p>
            <a:r>
              <a:rPr lang="es-MX" sz="1400" dirty="0" smtClean="0">
                <a:latin typeface="Bookman Old Style" pitchFamily="18" charset="0"/>
              </a:rPr>
              <a:t>El </a:t>
            </a:r>
            <a:r>
              <a:rPr lang="es-MX" sz="1400" dirty="0" err="1" smtClean="0">
                <a:latin typeface="Bookman Old Style" pitchFamily="18" charset="0"/>
              </a:rPr>
              <a:t>Army</a:t>
            </a:r>
            <a:r>
              <a:rPr lang="es-MX" sz="1400" dirty="0" smtClean="0">
                <a:latin typeface="Bookman Old Style" pitchFamily="18" charset="0"/>
              </a:rPr>
              <a:t> de los Estados Unidos</a:t>
            </a:r>
            <a:endParaRPr lang="en-US" sz="1400" dirty="0" smtClean="0">
              <a:latin typeface="Bookman Old Style" pitchFamily="18" charset="0"/>
            </a:endParaRPr>
          </a:p>
          <a:p>
            <a:r>
              <a:rPr lang="es-MX" sz="1400" dirty="0" smtClean="0">
                <a:latin typeface="Bookman Old Style" pitchFamily="18" charset="0"/>
              </a:rPr>
              <a:t>Periódico </a:t>
            </a:r>
            <a:r>
              <a:rPr lang="es-MX" sz="1400" dirty="0" err="1" smtClean="0">
                <a:latin typeface="Bookman Old Style" pitchFamily="18" charset="0"/>
              </a:rPr>
              <a:t>Yediot</a:t>
            </a:r>
            <a:r>
              <a:rPr lang="es-MX" sz="1400" dirty="0" smtClean="0">
                <a:latin typeface="Bookman Old Style" pitchFamily="18" charset="0"/>
              </a:rPr>
              <a:t> </a:t>
            </a:r>
            <a:r>
              <a:rPr lang="es-MX" sz="1400" dirty="0" err="1" smtClean="0">
                <a:latin typeface="Bookman Old Style" pitchFamily="18" charset="0"/>
              </a:rPr>
              <a:t>Aharonot</a:t>
            </a:r>
            <a:endParaRPr lang="en-US" sz="1400" dirty="0" smtClean="0">
              <a:latin typeface="Bookman Old Style" pitchFamily="18" charset="0"/>
            </a:endParaRPr>
          </a:p>
          <a:p>
            <a:r>
              <a:rPr lang="es-MX" sz="1400" dirty="0" smtClean="0">
                <a:latin typeface="Bookman Old Style" pitchFamily="18" charset="0"/>
              </a:rPr>
              <a:t>Departamento de Defensa de los Estados Unidos</a:t>
            </a:r>
            <a:endParaRPr lang="en-US" sz="1400" dirty="0" smtClean="0">
              <a:latin typeface="Bookman Old Style" pitchFamily="18" charset="0"/>
            </a:endParaRPr>
          </a:p>
          <a:p>
            <a:r>
              <a:rPr lang="es-MX" sz="1400" dirty="0" smtClean="0">
                <a:latin typeface="Bookman Old Style" pitchFamily="18" charset="0"/>
              </a:rPr>
              <a:t>El Centro Nacional de Informes OVNI</a:t>
            </a:r>
            <a:endParaRPr lang="en-US" sz="1400" dirty="0" smtClean="0">
              <a:latin typeface="Bookman Old Style" pitchFamily="18" charset="0"/>
            </a:endParaRPr>
          </a:p>
          <a:p>
            <a:r>
              <a:rPr lang="es-MX" sz="1400" dirty="0" smtClean="0">
                <a:latin typeface="Bookman Old Style" pitchFamily="18" charset="0"/>
              </a:rPr>
              <a:t>Senador Harry </a:t>
            </a:r>
            <a:r>
              <a:rPr lang="es-MX" sz="1400" dirty="0" err="1" smtClean="0">
                <a:latin typeface="Bookman Old Style" pitchFamily="18" charset="0"/>
              </a:rPr>
              <a:t>Reid</a:t>
            </a:r>
            <a:r>
              <a:rPr lang="es-MX" sz="1400" dirty="0" smtClean="0">
                <a:latin typeface="Bookman Old Style" pitchFamily="18" charset="0"/>
              </a:rPr>
              <a:t>, ex líder de la mayoría del Senado</a:t>
            </a:r>
            <a:endParaRPr lang="en-US" sz="1400" dirty="0" smtClean="0">
              <a:latin typeface="Bookman Old Style" pitchFamily="18" charset="0"/>
            </a:endParaRPr>
          </a:p>
          <a:p>
            <a:r>
              <a:rPr lang="es-MX" sz="1400" dirty="0" smtClean="0">
                <a:latin typeface="Bookman Old Style" pitchFamily="18" charset="0"/>
              </a:rPr>
              <a:t>Ex Presidente Barak Obama</a:t>
            </a:r>
            <a:endParaRPr lang="en-US" sz="1400" dirty="0" smtClean="0">
              <a:latin typeface="Bookman Old Style" pitchFamily="18" charset="0"/>
            </a:endParaRPr>
          </a:p>
          <a:p>
            <a:r>
              <a:rPr lang="es-MX" sz="1400" dirty="0" err="1" smtClean="0">
                <a:latin typeface="Bookman Old Style" pitchFamily="18" charset="0"/>
              </a:rPr>
              <a:t>Haim</a:t>
            </a:r>
            <a:r>
              <a:rPr lang="es-MX" sz="1400" dirty="0" smtClean="0">
                <a:latin typeface="Bookman Old Style" pitchFamily="18" charset="0"/>
              </a:rPr>
              <a:t> </a:t>
            </a:r>
            <a:r>
              <a:rPr lang="es-MX" sz="1400" dirty="0" err="1" smtClean="0">
                <a:latin typeface="Bookman Old Style" pitchFamily="18" charset="0"/>
              </a:rPr>
              <a:t>Eshed</a:t>
            </a:r>
            <a:r>
              <a:rPr lang="es-MX" sz="1400" dirty="0" smtClean="0">
                <a:latin typeface="Bookman Old Style" pitchFamily="18" charset="0"/>
              </a:rPr>
              <a:t>, ex jefe de la División Espacial del Ministerio de Defensa</a:t>
            </a:r>
            <a:endParaRPr lang="en-US" sz="14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ES" sz="2500" b="1" dirty="0" smtClean="0">
                <a:latin typeface="Bookman Old Style" pitchFamily="18" charset="0"/>
              </a:rPr>
              <a:t>Shoftim 5:20 </a:t>
            </a:r>
            <a:r>
              <a:rPr lang="es-ES" sz="2500" dirty="0" smtClean="0">
                <a:latin typeface="Bookman Old Style" pitchFamily="18" charset="0"/>
              </a:rPr>
              <a:t>Desde el cielo pelearon; las estrellas de sus cursos lucharon contra Sísara.</a:t>
            </a:r>
          </a:p>
          <a:p>
            <a:pPr algn="r"/>
            <a:r>
              <a:rPr lang="he-IL" sz="2500" dirty="0" smtClean="0">
                <a:latin typeface="Bookman Old Style" pitchFamily="18" charset="0"/>
              </a:rPr>
              <a:t>מִן־שָׁמַ֖יִם נִלְחָ֑מוּ הַכּֽוֹכָבִים֙ מִמְּסִלּוֹתָ֔ם נִלְחֲמ֖וּ עִם־סִיסְרָֽא:</a:t>
            </a:r>
          </a:p>
          <a:p>
            <a:r>
              <a:rPr lang="he-IL" sz="2500" b="1" dirty="0" smtClean="0">
                <a:latin typeface="Bookman Old Style" pitchFamily="18" charset="0"/>
              </a:rPr>
              <a:t>23</a:t>
            </a:r>
            <a:r>
              <a:rPr lang="he-IL" sz="2500" dirty="0" smtClean="0">
                <a:latin typeface="Bookman Old Style" pitchFamily="18" charset="0"/>
              </a:rPr>
              <a:t>'</a:t>
            </a:r>
            <a:r>
              <a:rPr lang="en-US" sz="2500" dirty="0" smtClean="0">
                <a:latin typeface="Bookman Old Style" pitchFamily="18" charset="0"/>
              </a:rPr>
              <a:t> </a:t>
            </a:r>
            <a:r>
              <a:rPr lang="es-ES" sz="2500" dirty="0" smtClean="0">
                <a:latin typeface="Bookman Old Style" pitchFamily="18" charset="0"/>
              </a:rPr>
              <a:t>Maldito seas, Meroz', dijo el mensajero del Señor, 'malditos amargamente sean tus habitantes', porque no acudieron en ayuda del Señor, en ayuda del Señor contra los valientes.</a:t>
            </a:r>
          </a:p>
          <a:p>
            <a:pPr algn="r"/>
            <a:r>
              <a:rPr lang="he-IL" sz="2500" dirty="0" smtClean="0"/>
              <a:t>א֣וֹרוּ מֵר֗וֹז אָמַר֙ מַלְאַ֣ךְ יְהֹוָ֔ה אֹ֥רוּ אָר֖וֹר יֹשְׁבֶ֑יהָ כִּ֚י לֹֽא־בָ֙אוּ֙ לְעֶזְרַ֣ת יְהֹוָ֔ה לְעֶזְרַ֥ת יְהֹוָ֖ה בַּגִּבּוֹרִֽים</a:t>
            </a:r>
            <a:r>
              <a:rPr lang="he-IL" sz="2000" dirty="0" smtClean="0"/>
              <a:t>:</a:t>
            </a:r>
            <a:endParaRPr lang="es-ES" sz="20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i="1" dirty="0" smtClean="0">
                <a:latin typeface="Bookman Old Style" pitchFamily="18" charset="0"/>
              </a:rPr>
              <a:t>“Desde los cielos lucharon, las estrellas desde sus órbitas…(5:20)" </a:t>
            </a:r>
          </a:p>
          <a:p>
            <a:r>
              <a:rPr lang="es-MX" dirty="0" smtClean="0">
                <a:latin typeface="Bookman Old Style" pitchFamily="18" charset="0"/>
              </a:rPr>
              <a:t>Esta estrella, sin embargo, que era la estrella dominante de Sísara, aparentemente no acudió en su ayuda. Y así, el general Barak penalizó a Meroz y a sus habitantes.</a:t>
            </a:r>
            <a:endParaRPr lang="en-US" dirty="0" smtClean="0">
              <a:latin typeface="Bookman Old Style" pitchFamily="18" charset="0"/>
            </a:endParaRPr>
          </a:p>
          <a:p>
            <a:r>
              <a:rPr lang="es-MX" dirty="0" smtClean="0">
                <a:latin typeface="Bookman Old Style" pitchFamily="18" charset="0"/>
              </a:rPr>
              <a:t>¿Son estos habitantes inteligentes?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dirty="0" smtClean="0">
                <a:latin typeface="Bookman Old Style" pitchFamily="18" charset="0"/>
              </a:rPr>
              <a:t>La Torá define la inteligencia como la capacidad de tomar decisiones con libre albedrío. </a:t>
            </a:r>
          </a:p>
          <a:p>
            <a:r>
              <a:rPr lang="es-MX" dirty="0" smtClean="0">
                <a:latin typeface="Bookman Old Style" pitchFamily="18" charset="0"/>
              </a:rPr>
              <a:t>El libre albedrío solo es posible donde hay Torá, por lo que el Creador ofrece a Sus criaturas más de una posibilidad y les pide que tomen la decisión adecuada.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sz="2000" dirty="0" smtClean="0">
                <a:latin typeface="Bookman Old Style" pitchFamily="18" charset="0"/>
              </a:rPr>
              <a:t>(La Torá incluye las leyes de Noé, que son dadas a todos los seres humanos). </a:t>
            </a:r>
          </a:p>
          <a:p>
            <a:r>
              <a:rPr lang="es-MX" sz="3100" dirty="0" smtClean="0">
                <a:latin typeface="Bookman Old Style" pitchFamily="18" charset="0"/>
              </a:rPr>
              <a:t>En otras palabras, así como fuimos creados por la palabra del Creador, Su mandato nos proporciona libre elección de hacer o no hacer.</a:t>
            </a:r>
            <a:endParaRPr lang="en-US" sz="3100" dirty="0" smtClean="0">
              <a:latin typeface="Bookman Old Style" pitchFamily="18" charset="0"/>
            </a:endParaRPr>
          </a:p>
          <a:p>
            <a:r>
              <a:rPr lang="es-MX" sz="3100" dirty="0" smtClean="0">
                <a:latin typeface="Bookman Old Style" pitchFamily="18" charset="0"/>
              </a:rPr>
              <a:t>Entonces, si hubiera vida inteligente en otra parte del universo, esas criaturas tendrían que tener Torá.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sz="3000" dirty="0" smtClean="0">
                <a:latin typeface="Bookman Old Style" pitchFamily="18" charset="0"/>
              </a:rPr>
              <a:t>¿Podrían tener una Torá diferente a la nuestra? </a:t>
            </a:r>
          </a:p>
          <a:p>
            <a:r>
              <a:rPr lang="es-MX" sz="3000" dirty="0" smtClean="0">
                <a:latin typeface="Bookman Old Style" pitchFamily="18" charset="0"/>
              </a:rPr>
              <a:t>Esto puede no ser posible, ya que la Torá es la verdad y no puede haber dos verdades.</a:t>
            </a:r>
          </a:p>
          <a:p>
            <a:r>
              <a:rPr lang="es-MX" sz="3000" dirty="0" smtClean="0">
                <a:latin typeface="Bookman Old Style" pitchFamily="18" charset="0"/>
              </a:rPr>
              <a:t>Aunque podemos pensar que de acuerdo a la formación y a las capacidades de otros seres, también se les entregó una Torá diferente.</a:t>
            </a:r>
            <a:endParaRPr lang="en-US" sz="30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sz="2800" dirty="0" smtClean="0">
                <a:latin typeface="Bookman Old Style" pitchFamily="18" charset="0"/>
              </a:rPr>
              <a:t>El Séfer HaBrit escribe que las criaturas extraterrestres podrían existir, pero no tendrían libre albedrío.</a:t>
            </a:r>
            <a:endParaRPr lang="en-US" sz="2800" dirty="0" smtClean="0">
              <a:latin typeface="Bookman Old Style" pitchFamily="18" charset="0"/>
            </a:endParaRPr>
          </a:p>
          <a:p>
            <a:r>
              <a:rPr lang="es-MX" sz="2800" dirty="0" smtClean="0">
                <a:latin typeface="Bookman Old Style" pitchFamily="18" charset="0"/>
              </a:rPr>
              <a:t>Básicamente, esto reduciría a los extraterrestres a monos altamente desarrollados en naves espaciales disparando pistolas láser. Eso también significa que no los incluirías en un </a:t>
            </a:r>
            <a:r>
              <a:rPr lang="es-MX" sz="2800" b="1" dirty="0" smtClean="0">
                <a:latin typeface="Bookman Old Style" pitchFamily="18" charset="0"/>
              </a:rPr>
              <a:t>minyán</a:t>
            </a:r>
            <a:r>
              <a:rPr lang="es-MX" sz="2800" dirty="0" smtClean="0">
                <a:latin typeface="Bookman Old Style" pitchFamily="18" charset="0"/>
              </a:rPr>
              <a:t>, ya que los extraterrestres no estarán obligados a rezar.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CO" sz="2800" dirty="0" smtClean="0">
                <a:latin typeface="Bookman Old Style" pitchFamily="18" charset="0"/>
              </a:rPr>
              <a:t>Qué dice la Ciencia?</a:t>
            </a:r>
          </a:p>
          <a:p>
            <a:r>
              <a:rPr lang="es-CO" sz="2800" dirty="0" smtClean="0">
                <a:latin typeface="Bookman Old Style" pitchFamily="18" charset="0"/>
              </a:rPr>
              <a:t>Hoy 12 de Enero de 2021 y de acuerdo a la Ley de Libertad de Información, miles de documentos de la CIA sobre objetos voladores no identificados (OVNI), o fenómenos aéreos no identificados (UAP), como los llama el gobierno, ahora son accesibles mediante descarga en Black </a:t>
            </a:r>
            <a:r>
              <a:rPr lang="es-ES" sz="2800" dirty="0" err="1" smtClean="0">
                <a:latin typeface="Bookman Old Style" pitchFamily="18" charset="0"/>
              </a:rPr>
              <a:t>Vault</a:t>
            </a:r>
            <a:r>
              <a:rPr lang="es-ES" sz="2800" dirty="0" smtClean="0">
                <a:latin typeface="Bookman Old Style" pitchFamily="18" charset="0"/>
              </a:rPr>
              <a:t> –La Bóveda Negra</a:t>
            </a:r>
            <a:r>
              <a:rPr lang="es-CO" sz="2800" dirty="0" smtClean="0">
                <a:latin typeface="Bookman Old Style" pitchFamily="18" charset="0"/>
              </a:rPr>
              <a:t>, </a:t>
            </a:r>
            <a:r>
              <a:rPr lang="es-CO" sz="2800" dirty="0" smtClean="0">
                <a:latin typeface="Bookman Old Style" pitchFamily="18" charset="0"/>
              </a:rPr>
              <a:t>un sitio web operado por John </a:t>
            </a:r>
            <a:r>
              <a:rPr lang="es-CO" sz="2800" dirty="0" err="1" smtClean="0">
                <a:latin typeface="Bookman Old Style" pitchFamily="18" charset="0"/>
              </a:rPr>
              <a:t>Greenwald</a:t>
            </a:r>
            <a:r>
              <a:rPr lang="es-CO" sz="2800" dirty="0" smtClean="0">
                <a:latin typeface="Bookman Old Style" pitchFamily="18" charset="0"/>
              </a:rPr>
              <a:t> Jr.</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CO" sz="2800" dirty="0" smtClean="0">
                <a:latin typeface="Bookman Old Style" pitchFamily="18" charset="0"/>
              </a:rPr>
              <a:t>.</a:t>
            </a:r>
            <a:endParaRPr lang="es-CO"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 name="5 Imagen"/>
          <p:cNvPicPr/>
          <p:nvPr/>
        </p:nvPicPr>
        <p:blipFill>
          <a:blip r:embed="rId4" cstate="print"/>
          <a:srcRect/>
          <a:stretch>
            <a:fillRect/>
          </a:stretch>
        </p:blipFill>
        <p:spPr bwMode="auto">
          <a:xfrm>
            <a:off x="1600200" y="361081"/>
            <a:ext cx="5943600" cy="6135838"/>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ES" sz="2800" dirty="0" smtClean="0">
                <a:latin typeface="Bookman Old Style" pitchFamily="18" charset="0"/>
              </a:rPr>
              <a:t>La CIA afirma que ahora han proporcionado toda la información sobre UAP que tienen, aunque no hay forma de saber que eso es cierto.</a:t>
            </a:r>
          </a:p>
          <a:p>
            <a:r>
              <a:rPr lang="es-ES" sz="2800" dirty="0" smtClean="0">
                <a:latin typeface="Bookman Old Style" pitchFamily="18" charset="0"/>
              </a:rPr>
              <a:t>"La investigación de The Black </a:t>
            </a:r>
            <a:r>
              <a:rPr lang="es-ES" sz="2800" dirty="0" err="1" smtClean="0">
                <a:latin typeface="Bookman Old Style" pitchFamily="18" charset="0"/>
              </a:rPr>
              <a:t>Vault</a:t>
            </a:r>
            <a:r>
              <a:rPr lang="es-ES" sz="2800" dirty="0" smtClean="0">
                <a:latin typeface="Bookman Old Style" pitchFamily="18" charset="0"/>
              </a:rPr>
              <a:t> continuará para ver si hay documentos adicionales aún descubiertos dentro de las propiedades de la CIA", prometió Greenwald en un comunicado en su sitio web.</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ES" sz="2800" dirty="0" smtClean="0">
                <a:latin typeface="Bookman Old Style" pitchFamily="18" charset="0"/>
              </a:rPr>
              <a:t>Las demandas de información extraterrestre se volvieron tantas que la CIA finalmente la compiló en un CD-ROM, obtenido por Greenwald y subido a Black </a:t>
            </a:r>
            <a:r>
              <a:rPr lang="es-ES" sz="2800" dirty="0" err="1" smtClean="0">
                <a:latin typeface="Bookman Old Style" pitchFamily="18" charset="0"/>
              </a:rPr>
              <a:t>Vault</a:t>
            </a:r>
            <a:r>
              <a:rPr lang="es-ES" sz="2800" dirty="0" smtClean="0">
                <a:latin typeface="Bookman Old Style" pitchFamily="18" charset="0"/>
              </a:rPr>
              <a:t> –La Bóveda Negra, </a:t>
            </a:r>
            <a:r>
              <a:rPr lang="es-ES" sz="2800" dirty="0" smtClean="0">
                <a:latin typeface="Bookman Old Style" pitchFamily="18" charset="0"/>
              </a:rPr>
              <a:t>dividido en docenas de archivos .PDF descargables.</a:t>
            </a:r>
          </a:p>
          <a:p>
            <a:r>
              <a:rPr lang="es-MX" sz="2800" dirty="0" smtClean="0">
                <a:latin typeface="Bookman Old Style" pitchFamily="18" charset="0"/>
              </a:rPr>
              <a:t>Greenwald dijo </a:t>
            </a:r>
            <a:r>
              <a:rPr lang="es-MX" sz="2800" dirty="0" smtClean="0">
                <a:latin typeface="Bookman Old Style" pitchFamily="18" charset="0"/>
              </a:rPr>
              <a:t>que cree que los documentos son difíciles de analizar por razones calculadas. </a:t>
            </a:r>
            <a:endParaRPr lang="es-MX"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sz="2800" dirty="0" smtClean="0">
                <a:latin typeface="Bookman Old Style" pitchFamily="18" charset="0"/>
              </a:rPr>
              <a:t>“</a:t>
            </a:r>
            <a:r>
              <a:rPr lang="es-MX" sz="2800" dirty="0" smtClean="0">
                <a:latin typeface="Bookman Old Style" pitchFamily="18" charset="0"/>
              </a:rPr>
              <a:t>La CIA ha hecho que sea INCREÍBLEMENTE difícil usar sus registros de manera razonable”, dijo sobre el formato de archivo “desactualizado”. </a:t>
            </a:r>
            <a:endParaRPr lang="es-MX" sz="2800" dirty="0" smtClean="0">
              <a:latin typeface="Bookman Old Style" pitchFamily="18" charset="0"/>
            </a:endParaRPr>
          </a:p>
          <a:p>
            <a:r>
              <a:rPr lang="es-MX" sz="2800" dirty="0" smtClean="0">
                <a:latin typeface="Bookman Old Style" pitchFamily="18" charset="0"/>
              </a:rPr>
              <a:t>"</a:t>
            </a:r>
            <a:r>
              <a:rPr lang="es-MX" sz="2800" dirty="0" smtClean="0">
                <a:latin typeface="Bookman Old Style" pitchFamily="18" charset="0"/>
              </a:rPr>
              <a:t>En mi opinión, este formato desactualizado hace que sea muy difícil para las personas ver los documentos y usarlos para cualquier propósito de investigación</a:t>
            </a:r>
            <a:r>
              <a:rPr lang="es-MX" sz="2800" dirty="0" smtClean="0">
                <a:latin typeface="Bookman Old Style" pitchFamily="18" charset="0"/>
              </a:rPr>
              <a:t>".</a:t>
            </a:r>
            <a:endParaRPr lang="en-U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sz="2800" dirty="0" smtClean="0">
                <a:latin typeface="Bookman Old Style" pitchFamily="18" charset="0"/>
              </a:rPr>
              <a:t>Greenwald </a:t>
            </a:r>
            <a:r>
              <a:rPr lang="es-MX" sz="2800" dirty="0" smtClean="0">
                <a:latin typeface="Bookman Old Style" pitchFamily="18" charset="0"/>
              </a:rPr>
              <a:t>había recaudado múltiples solicitudes </a:t>
            </a:r>
            <a:r>
              <a:rPr lang="es-MX" sz="2800" dirty="0" smtClean="0">
                <a:latin typeface="Bookman Old Style" pitchFamily="18" charset="0"/>
              </a:rPr>
              <a:t>F.O.I.A. (Freedom of Information Act) durante </a:t>
            </a:r>
            <a:r>
              <a:rPr lang="es-MX" sz="2800" dirty="0" smtClean="0">
                <a:latin typeface="Bookman Old Style" pitchFamily="18" charset="0"/>
              </a:rPr>
              <a:t>las últimas dos décadas en busca de hallazgos no confidenciales sobre UAP </a:t>
            </a:r>
            <a:r>
              <a:rPr lang="en-US" sz="2800" b="1" dirty="0" smtClean="0">
                <a:latin typeface="Bookman Old Style" pitchFamily="18" charset="0"/>
              </a:rPr>
              <a:t>Unidentified Aerial Phenomena</a:t>
            </a:r>
            <a:r>
              <a:rPr lang="es-MX" sz="2800" dirty="0" smtClean="0">
                <a:latin typeface="Bookman Old Style" pitchFamily="18" charset="0"/>
              </a:rPr>
              <a:t>–Fenómenos Aéreos No Identificados- recopilados </a:t>
            </a:r>
            <a:r>
              <a:rPr lang="es-MX" sz="2800" dirty="0" smtClean="0">
                <a:latin typeface="Bookman Old Style" pitchFamily="18" charset="0"/>
              </a:rPr>
              <a:t>por el gobierno de EE. UU. desde 1996, dijo en una publicación de blog el 7 de enero. </a:t>
            </a:r>
            <a:endParaRPr lang="es-MX"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2800"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 name="5 Imagen" descr="Image"/>
          <p:cNvPicPr/>
          <p:nvPr/>
        </p:nvPicPr>
        <p:blipFill>
          <a:blip r:embed="rId4" cstate="print"/>
          <a:srcRect/>
          <a:stretch>
            <a:fillRect/>
          </a:stretch>
        </p:blipFill>
        <p:spPr bwMode="auto">
          <a:xfrm>
            <a:off x="1600200" y="250119"/>
            <a:ext cx="5943600" cy="6357762"/>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sz="2800" dirty="0" smtClean="0">
                <a:latin typeface="Bookman Old Style" pitchFamily="18" charset="0"/>
              </a:rPr>
              <a:t>Entre las pistas más intrigantes del caché se encuentra un documento muy redactado que muestra que un ex subdirector adjunto de ciencia y tecnología de la CIA "mostró interés" en un objeto en particular sin nombre.</a:t>
            </a:r>
            <a:endParaRPr lang="en-US" sz="2800" dirty="0" smtClean="0">
              <a:latin typeface="Bookman Old Style" pitchFamily="18" charset="0"/>
            </a:endParaRPr>
          </a:p>
          <a:p>
            <a:r>
              <a:rPr lang="es-MX" sz="2800" dirty="0" smtClean="0">
                <a:latin typeface="Bookman Old Style" pitchFamily="18" charset="0"/>
              </a:rPr>
              <a:t>“Decidió que lo investigaría personalmente y, después, dio consejos sobre cómo seguir adelante. </a:t>
            </a:r>
            <a:r>
              <a:rPr lang="es-MX" sz="2800" dirty="0" smtClean="0">
                <a:latin typeface="Bookman Old Style" pitchFamily="18" charset="0"/>
              </a:rPr>
              <a:t>Es un </a:t>
            </a:r>
            <a:r>
              <a:rPr lang="es-MX" sz="2800" dirty="0" smtClean="0">
                <a:latin typeface="Bookman Old Style" pitchFamily="18" charset="0"/>
              </a:rPr>
              <a:t>consejo </a:t>
            </a:r>
            <a:r>
              <a:rPr lang="es-MX" sz="2800" dirty="0" smtClean="0">
                <a:latin typeface="Bookman Old Style" pitchFamily="18" charset="0"/>
              </a:rPr>
              <a:t>clasificado </a:t>
            </a:r>
            <a:r>
              <a:rPr lang="es-MX" sz="2800" dirty="0" smtClean="0">
                <a:latin typeface="Bookman Old Style" pitchFamily="18" charset="0"/>
              </a:rPr>
              <a:t>”, </a:t>
            </a:r>
            <a:endParaRPr lang="es-MX"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sz="2800" dirty="0" smtClean="0">
                <a:latin typeface="Bookman Old Style" pitchFamily="18" charset="0"/>
              </a:rPr>
              <a:t>2 / Durante los últimos casi dos años, tengo una solicitud abierta de "Revisión de desclasificación obligatoria" para ESPERAR que se eliminen algunas de estas redacciones, para que podamos ver qué se entregó personalmente y cuáles pueden ser sus consejos. (Obtener nombres es probablemente una posibilidad remota).</a:t>
            </a:r>
            <a:endParaRPr lang="en-US" sz="2800" dirty="0" smtClean="0">
              <a:latin typeface="Bookman Old Style" pitchFamily="18" charset="0"/>
            </a:endParaRPr>
          </a:p>
          <a:p>
            <a:endParaRPr lang="es-CO"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sz="2800" dirty="0" smtClean="0">
                <a:latin typeface="Bookman Old Style" pitchFamily="18" charset="0"/>
              </a:rPr>
              <a:t>El año pasado, el Departamento de Defensa desclasificó oficialmente un video impactante tomado por pilotos de la Marina en 2004 y 2015, que llegó a los titulares internacionales cuando fue filtrado por primera vez por </a:t>
            </a:r>
            <a:r>
              <a:rPr lang="es-MX" sz="2800" dirty="0" err="1" smtClean="0">
                <a:latin typeface="Bookman Old Style" pitchFamily="18" charset="0"/>
              </a:rPr>
              <a:t>To</a:t>
            </a:r>
            <a:r>
              <a:rPr lang="es-MX" sz="2800" dirty="0" smtClean="0">
                <a:latin typeface="Bookman Old Style" pitchFamily="18" charset="0"/>
              </a:rPr>
              <a:t> The </a:t>
            </a:r>
            <a:r>
              <a:rPr lang="es-MX" sz="2800" dirty="0" err="1" smtClean="0">
                <a:latin typeface="Bookman Old Style" pitchFamily="18" charset="0"/>
              </a:rPr>
              <a:t>Stars</a:t>
            </a:r>
            <a:r>
              <a:rPr lang="es-MX" sz="2800" dirty="0" smtClean="0">
                <a:latin typeface="Bookman Old Style" pitchFamily="18" charset="0"/>
              </a:rPr>
              <a:t> </a:t>
            </a:r>
            <a:r>
              <a:rPr lang="es-MX" sz="2800" dirty="0" err="1" smtClean="0">
                <a:latin typeface="Bookman Old Style" pitchFamily="18" charset="0"/>
              </a:rPr>
              <a:t>Academy</a:t>
            </a:r>
            <a:r>
              <a:rPr lang="es-MX" sz="2800" dirty="0" smtClean="0">
                <a:latin typeface="Bookman Old Style" pitchFamily="18" charset="0"/>
              </a:rPr>
              <a:t>, un grupo de investigación de ovnis fundado por el ex </a:t>
            </a:r>
            <a:r>
              <a:rPr lang="es-MX" sz="2800" dirty="0" err="1" smtClean="0">
                <a:latin typeface="Bookman Old Style" pitchFamily="18" charset="0"/>
              </a:rPr>
              <a:t>rockero</a:t>
            </a:r>
            <a:r>
              <a:rPr lang="es-MX" sz="2800" dirty="0" smtClean="0">
                <a:latin typeface="Bookman Old Style" pitchFamily="18" charset="0"/>
              </a:rPr>
              <a:t> de </a:t>
            </a:r>
            <a:r>
              <a:rPr lang="es-MX" sz="2800" b="1" i="1" dirty="0" smtClean="0">
                <a:latin typeface="Bookman Old Style" pitchFamily="18" charset="0"/>
              </a:rPr>
              <a:t>Blink-182 </a:t>
            </a:r>
            <a:r>
              <a:rPr lang="es-MX" sz="2800" dirty="0" smtClean="0">
                <a:latin typeface="Bookman Old Style" pitchFamily="18" charset="0"/>
              </a:rPr>
              <a:t>Tom </a:t>
            </a:r>
            <a:r>
              <a:rPr lang="es-MX" sz="2800" dirty="0" err="1" smtClean="0">
                <a:latin typeface="Bookman Old Style" pitchFamily="18" charset="0"/>
              </a:rPr>
              <a:t>DeLonge</a:t>
            </a:r>
            <a:r>
              <a:rPr lang="es-MX" sz="2800" dirty="0" smtClean="0">
                <a:latin typeface="Bookman Old Style" pitchFamily="18" charset="0"/>
              </a:rPr>
              <a:t> en 2017 y 2018</a:t>
            </a:r>
            <a:r>
              <a:rPr lang="es-MX" sz="2800" dirty="0" smtClean="0">
                <a:latin typeface="Bookman Old Style" pitchFamily="18" charset="0"/>
              </a:rPr>
              <a:t>.</a:t>
            </a:r>
            <a:endParaRPr lang="en-U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sz="2800" dirty="0" smtClean="0">
                <a:latin typeface="Bookman Old Style" pitchFamily="18" charset="0"/>
              </a:rPr>
              <a:t>En </a:t>
            </a:r>
            <a:r>
              <a:rPr lang="es-MX" sz="2800" dirty="0" smtClean="0">
                <a:latin typeface="Bookman Old Style" pitchFamily="18" charset="0"/>
              </a:rPr>
              <a:t>ese momento, el Departamento afirmó que el metraje "no revela ninguna capacidad o sistema sensible" y "no afecta ninguna investigación posterior".</a:t>
            </a:r>
            <a:endParaRPr lang="en-US" sz="2800" dirty="0" smtClean="0">
              <a:latin typeface="Bookman Old Style" pitchFamily="18" charset="0"/>
            </a:endParaRPr>
          </a:p>
          <a:p>
            <a:r>
              <a:rPr lang="es-MX" sz="2800" dirty="0" smtClean="0">
                <a:latin typeface="Bookman Old Style" pitchFamily="18" charset="0"/>
              </a:rPr>
              <a:t>Ahora, el </a:t>
            </a:r>
            <a:r>
              <a:rPr lang="es-MX" sz="2800" dirty="0" smtClean="0">
                <a:latin typeface="Bookman Old Style" pitchFamily="18" charset="0"/>
              </a:rPr>
              <a:t>exjefe de la CIA, John Brennan, cree que puede haber vida más allá de la </a:t>
            </a:r>
            <a:r>
              <a:rPr lang="es-MX" sz="2800" dirty="0" smtClean="0">
                <a:latin typeface="Bookman Old Style" pitchFamily="18" charset="0"/>
              </a:rPr>
              <a:t>Tierra y que </a:t>
            </a:r>
            <a:r>
              <a:rPr lang="es-MX" sz="2800" dirty="0" smtClean="0">
                <a:latin typeface="Bookman Old Style" pitchFamily="18" charset="0"/>
              </a:rPr>
              <a:t>es "presuntuoso y arrogante" creer que no hay otras formas de vida que las de la Tierra</a:t>
            </a:r>
            <a:r>
              <a:rPr lang="es-MX" sz="2800" dirty="0" smtClean="0">
                <a:latin typeface="Bookman Old Style" pitchFamily="18" charset="0"/>
              </a:rPr>
              <a:t>.</a:t>
            </a:r>
            <a:endParaRPr lang="en-U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sz="2800" dirty="0" smtClean="0">
                <a:latin typeface="Bookman Old Style" pitchFamily="18" charset="0"/>
              </a:rPr>
              <a:t>“</a:t>
            </a:r>
            <a:r>
              <a:rPr lang="es-MX" sz="2800" dirty="0" smtClean="0">
                <a:latin typeface="Bookman Old Style" pitchFamily="18" charset="0"/>
              </a:rPr>
              <a:t>Creo que algunos de los fenómenos que veremos continúan sin explicación y podrían, de hecho, ser algún tipo de fenómeno que sea el resultado de algo que aún no entendemos y que podría involucrar algún tipo de </a:t>
            </a:r>
            <a:r>
              <a:rPr lang="es-MX" sz="2800" dirty="0" smtClean="0">
                <a:latin typeface="Bookman Old Style" pitchFamily="18" charset="0"/>
              </a:rPr>
              <a:t>actividad, </a:t>
            </a:r>
            <a:r>
              <a:rPr lang="es-MX" sz="2800" dirty="0" smtClean="0">
                <a:latin typeface="Bookman Old Style" pitchFamily="18" charset="0"/>
              </a:rPr>
              <a:t>que algunos podrían decir que constituye una forma de vida </a:t>
            </a:r>
            <a:r>
              <a:rPr lang="es-MX" sz="2800" dirty="0" smtClean="0">
                <a:latin typeface="Bookman Old Style" pitchFamily="18" charset="0"/>
              </a:rPr>
              <a:t>diferente", </a:t>
            </a:r>
            <a:r>
              <a:rPr lang="es-MX" sz="2800" dirty="0" smtClean="0">
                <a:latin typeface="Bookman Old Style" pitchFamily="18" charset="0"/>
              </a:rPr>
              <a:t>dijo el ex director de la CIA John Brennan en el podcast" </a:t>
            </a:r>
            <a:r>
              <a:rPr lang="es-MX" sz="2800" dirty="0" err="1" smtClean="0">
                <a:latin typeface="Bookman Old Style" pitchFamily="18" charset="0"/>
              </a:rPr>
              <a:t>Conversations</a:t>
            </a:r>
            <a:r>
              <a:rPr lang="es-MX" sz="2800" dirty="0" smtClean="0">
                <a:latin typeface="Bookman Old Style" pitchFamily="18" charset="0"/>
              </a:rPr>
              <a:t> </a:t>
            </a:r>
            <a:r>
              <a:rPr lang="es-MX" sz="2800" dirty="0" err="1" smtClean="0">
                <a:latin typeface="Bookman Old Style" pitchFamily="18" charset="0"/>
              </a:rPr>
              <a:t>with</a:t>
            </a:r>
            <a:r>
              <a:rPr lang="es-MX" sz="2800" dirty="0" smtClean="0">
                <a:latin typeface="Bookman Old Style" pitchFamily="18" charset="0"/>
              </a:rPr>
              <a:t> Tyler </a:t>
            </a:r>
            <a:r>
              <a:rPr lang="es-MX" sz="2800" dirty="0" smtClean="0">
                <a:latin typeface="Bookman Old Style" pitchFamily="18" charset="0"/>
              </a:rPr>
              <a:t>“.</a:t>
            </a:r>
            <a:endParaRPr lang="en-U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5199529"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sz="2800" dirty="0" smtClean="0">
                <a:latin typeface="Bookman Old Style" pitchFamily="18" charset="0"/>
              </a:rPr>
              <a:t>"</a:t>
            </a:r>
            <a:r>
              <a:rPr lang="es-MX" sz="2800" dirty="0" smtClean="0">
                <a:latin typeface="Bookman Old Style" pitchFamily="18" charset="0"/>
              </a:rPr>
              <a:t>Es un poco presuntuoso y arrogante de nuestra parte creer que no hay otra forma de vida en ningún lugar del universo", agregó Brennan, según la transcripción del podcast del 16 de diciembre.</a:t>
            </a:r>
            <a:endParaRPr lang="en-US" sz="2800" dirty="0" smtClean="0">
              <a:latin typeface="Bookman Old Style" pitchFamily="18" charset="0"/>
            </a:endParaRPr>
          </a:p>
          <a:p>
            <a:endParaRPr lang="en-US" sz="28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 name="5 Imagen" descr="Former CIA Director John Brennan"/>
          <p:cNvPicPr/>
          <p:nvPr/>
        </p:nvPicPr>
        <p:blipFill>
          <a:blip r:embed="rId4" cstate="print"/>
          <a:srcRect/>
          <a:stretch>
            <a:fillRect/>
          </a:stretch>
        </p:blipFill>
        <p:spPr bwMode="auto">
          <a:xfrm>
            <a:off x="5803899" y="2504757"/>
            <a:ext cx="2573655" cy="1851343"/>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sz="2800" dirty="0" smtClean="0">
                <a:latin typeface="Bookman Old Style" pitchFamily="18" charset="0"/>
              </a:rPr>
              <a:t>Como anuncié al principio, en </a:t>
            </a:r>
            <a:r>
              <a:rPr lang="es-MX" sz="2800" dirty="0" smtClean="0">
                <a:latin typeface="Bookman Old Style" pitchFamily="18" charset="0"/>
              </a:rPr>
              <a:t>abril, el Departamento de Defensa emitió un comunicado confirmando tres videos de la Marina no clasificados de 2004 y 2015, cada uno mostrando "fenómenos aéreos no identificados".</a:t>
            </a:r>
            <a:endParaRPr lang="en-US" sz="2800" dirty="0" smtClean="0">
              <a:latin typeface="Bookman Old Style" pitchFamily="18" charset="0"/>
            </a:endParaRPr>
          </a:p>
          <a:p>
            <a:r>
              <a:rPr lang="es-MX" sz="2800" dirty="0" smtClean="0">
                <a:latin typeface="Bookman Old Style" pitchFamily="18" charset="0"/>
              </a:rPr>
              <a:t>Brennan comentó sobre los videos y los calificó de "bastante sorprendentes</a:t>
            </a:r>
            <a:r>
              <a:rPr lang="es-MX" sz="2800" dirty="0" smtClean="0">
                <a:latin typeface="Bookman Old Style" pitchFamily="18" charset="0"/>
              </a:rPr>
              <a:t>".</a:t>
            </a:r>
            <a:endParaRPr lang="en-U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5110629"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sz="2800" dirty="0" smtClean="0">
                <a:latin typeface="Bookman Old Style" pitchFamily="18" charset="0"/>
              </a:rPr>
              <a:t>“Trata de asegurarte </a:t>
            </a:r>
            <a:r>
              <a:rPr lang="es-MX" sz="2800" dirty="0" smtClean="0">
                <a:latin typeface="Bookman Old Style" pitchFamily="18" charset="0"/>
              </a:rPr>
              <a:t>de tener la mayor cantidad de datos posible en términos de imágenes y también diferentes tipos de recopilación de sensores, tal vez técnica, que tiene en ese momento", agregó</a:t>
            </a:r>
            <a:r>
              <a:rPr lang="es-MX" sz="2800" dirty="0" smtClean="0">
                <a:latin typeface="Bookman Old Style" pitchFamily="18" charset="0"/>
              </a:rPr>
              <a:t>.</a:t>
            </a:r>
            <a:endParaRPr lang="en-U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 name="5 Imagen"/>
          <p:cNvPicPr/>
          <p:nvPr/>
        </p:nvPicPr>
        <p:blipFill>
          <a:blip r:embed="rId4" cstate="print"/>
          <a:srcRect/>
          <a:stretch>
            <a:fillRect/>
          </a:stretch>
        </p:blipFill>
        <p:spPr bwMode="auto">
          <a:xfrm>
            <a:off x="5638800" y="1337310"/>
            <a:ext cx="3088322" cy="4479290"/>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sz="2800" dirty="0" smtClean="0">
                <a:latin typeface="Bookman Old Style" pitchFamily="18" charset="0"/>
              </a:rPr>
              <a:t>“</a:t>
            </a:r>
            <a:r>
              <a:rPr lang="es-MX" sz="2800" dirty="0" smtClean="0">
                <a:latin typeface="Bookman Old Style" pitchFamily="18" charset="0"/>
              </a:rPr>
              <a:t>Creo que lo importante que deben hacer los analistas es no adentrarse en este tipo de desafío, ya sea descartando ciertos tipos de posibilidades o creyendo de antemano que es probable que sea X, Y o Z. Realmente hay que abordarlo con la mente </a:t>
            </a:r>
            <a:r>
              <a:rPr lang="es-MX" sz="2800" dirty="0" smtClean="0">
                <a:latin typeface="Bookman Old Style" pitchFamily="18" charset="0"/>
              </a:rPr>
              <a:t>abierta, </a:t>
            </a:r>
            <a:r>
              <a:rPr lang="es-MX" sz="2800" dirty="0" smtClean="0">
                <a:latin typeface="Bookman Old Style" pitchFamily="18" charset="0"/>
              </a:rPr>
              <a:t>pero obtenga la mayor cantidad de datos posible y obtenga tanta experiencia como sea </a:t>
            </a:r>
            <a:r>
              <a:rPr lang="es-MX" sz="2800" dirty="0" smtClean="0">
                <a:latin typeface="Bookman Old Style" pitchFamily="18" charset="0"/>
              </a:rPr>
              <a:t>posible".</a:t>
            </a:r>
            <a:endParaRPr lang="en-US" sz="28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dirty="0" smtClean="0">
                <a:latin typeface="Bookman Old Style" pitchFamily="18" charset="0"/>
              </a:rPr>
              <a:t>.</a:t>
            </a:r>
            <a:endParaRPr lang="en-US" sz="16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 name="5 Imagen"/>
          <p:cNvPicPr/>
          <p:nvPr/>
        </p:nvPicPr>
        <p:blipFill>
          <a:blip r:embed="rId4" cstate="print"/>
          <a:srcRect/>
          <a:stretch>
            <a:fillRect/>
          </a:stretch>
        </p:blipFill>
        <p:spPr bwMode="auto">
          <a:xfrm>
            <a:off x="1828800" y="355600"/>
            <a:ext cx="6121400" cy="7923848"/>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sz="2000" dirty="0" smtClean="0">
                <a:latin typeface="Bookman Old Style" pitchFamily="18" charset="0"/>
              </a:rPr>
              <a:t>Gobierno</a:t>
            </a:r>
            <a:endParaRPr lang="en-US" sz="2000" dirty="0" smtClean="0">
              <a:latin typeface="Bookman Old Style" pitchFamily="18" charset="0"/>
            </a:endParaRPr>
          </a:p>
          <a:p>
            <a:r>
              <a:rPr lang="es-MX" sz="2000" dirty="0" smtClean="0">
                <a:latin typeface="Bookman Old Style" pitchFamily="18" charset="0"/>
              </a:rPr>
              <a:t> </a:t>
            </a:r>
            <a:r>
              <a:rPr lang="es-MX" sz="2000" dirty="0" smtClean="0">
                <a:latin typeface="Bookman Old Style" pitchFamily="18" charset="0"/>
              </a:rPr>
              <a:t>LIBERACIÓN </a:t>
            </a:r>
            <a:r>
              <a:rPr lang="es-MX" sz="2000" dirty="0" smtClean="0">
                <a:latin typeface="Bookman Old Style" pitchFamily="18" charset="0"/>
              </a:rPr>
              <a:t>INMEDIATA</a:t>
            </a:r>
            <a:endParaRPr lang="en-US" sz="2000" dirty="0" smtClean="0">
              <a:latin typeface="Bookman Old Style" pitchFamily="18" charset="0"/>
            </a:endParaRPr>
          </a:p>
          <a:p>
            <a:r>
              <a:rPr lang="es-MX" sz="2000" dirty="0" smtClean="0">
                <a:latin typeface="Bookman Old Style" pitchFamily="18" charset="0"/>
              </a:rPr>
              <a:t>Declaración del Departamento de Defensa sobre la publicación de videos históricos de la Marina</a:t>
            </a:r>
            <a:endParaRPr lang="en-US" sz="2000" dirty="0" smtClean="0">
              <a:latin typeface="Bookman Old Style" pitchFamily="18" charset="0"/>
            </a:endParaRPr>
          </a:p>
          <a:p>
            <a:r>
              <a:rPr lang="es-MX" sz="2000" dirty="0" smtClean="0">
                <a:latin typeface="Bookman Old Style" pitchFamily="18" charset="0"/>
              </a:rPr>
              <a:t>27 DE ABRIL DE 2020</a:t>
            </a:r>
            <a:endParaRPr lang="en-US" sz="2000" dirty="0" smtClean="0">
              <a:latin typeface="Bookman Old Style" pitchFamily="18" charset="0"/>
            </a:endParaRPr>
          </a:p>
          <a:p>
            <a:r>
              <a:rPr lang="es-MX" sz="2000" dirty="0" smtClean="0">
                <a:latin typeface="Bookman Old Style" pitchFamily="18" charset="0"/>
              </a:rPr>
              <a:t>________________________________________</a:t>
            </a:r>
            <a:endParaRPr lang="en-US" sz="2000" dirty="0" smtClean="0">
              <a:latin typeface="Bookman Old Style" pitchFamily="18" charset="0"/>
            </a:endParaRPr>
          </a:p>
          <a:p>
            <a:r>
              <a:rPr lang="es-MX" sz="2000" dirty="0" smtClean="0">
                <a:latin typeface="Bookman Old Style" pitchFamily="18" charset="0"/>
              </a:rPr>
              <a:t>El Departamento de Defensa ha autorizado la publicación de tres videos de la Marina sin clasificar, uno tomado en noviembre de 2004 y los otros dos en enero de 2015, que han estado circulando en el dominio público luego de liberaciones no autorizadas en 2007 y 2017. </a:t>
            </a:r>
            <a:endParaRPr lang="es-MX" sz="2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sz="1900" dirty="0" smtClean="0">
                <a:latin typeface="Bookman Old Style" pitchFamily="18" charset="0"/>
              </a:rPr>
              <a:t>La </a:t>
            </a:r>
            <a:r>
              <a:rPr lang="es-MX" sz="1900" dirty="0" smtClean="0">
                <a:latin typeface="Bookman Old Style" pitchFamily="18" charset="0"/>
              </a:rPr>
              <a:t>Marina de los Estados Unidos reconoció previamente que estos Los videos que circulaban en el dominio público eran de hecho videos de la Marina. Después de una revisión exhaustiva, el departamento ha determinado que la publicación autorizada de estos videos no clasificados no revela ninguna capacidad o sistema sensible, y no afecta ninguna investigación posterior de incursiones militares en el espacio aéreo por fenómenos aéreos no identificados. El Departamento de Defensa está lanzando los videos para aclarar cualquier concepto erróneo del público sobre si las imágenes que han estado circulando eran reales o no, o si hay más en los videos. Los fenómenos aéreos observados en los videos quedan caracterizados como "no identificados". Los videos publicados se pueden encontrar en la Sala de Lectura FOIA del Comando de Sistemas Aéreos Navales: </a:t>
            </a:r>
            <a:r>
              <a:rPr lang="es-MX" sz="1400" u="sng" dirty="0" smtClean="0">
                <a:latin typeface="Bookman Old Style" pitchFamily="18" charset="0"/>
                <a:hlinkClick r:id="rId4"/>
              </a:rPr>
              <a:t>https://www.navair.navy.mil/foia/documents</a:t>
            </a:r>
            <a:endParaRPr lang="en-US" sz="19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dirty="0" smtClean="0">
                <a:latin typeface="Bookman Old Style" pitchFamily="18" charset="0"/>
              </a:rPr>
              <a:t>.</a:t>
            </a:r>
            <a:endParaRPr lang="en-US"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 name="5 Imagen"/>
          <p:cNvPicPr/>
          <p:nvPr/>
        </p:nvPicPr>
        <p:blipFill>
          <a:blip r:embed="rId4" cstate="print"/>
          <a:srcRect/>
          <a:stretch>
            <a:fillRect/>
          </a:stretch>
        </p:blipFill>
        <p:spPr bwMode="auto">
          <a:xfrm>
            <a:off x="850900" y="520700"/>
            <a:ext cx="7200900" cy="5994400"/>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4831229"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dirty="0" smtClean="0">
                <a:latin typeface="Bookman Old Style" pitchFamily="18" charset="0"/>
              </a:rPr>
              <a:t>Harry </a:t>
            </a:r>
            <a:r>
              <a:rPr lang="es-MX" dirty="0" err="1" smtClean="0">
                <a:latin typeface="Bookman Old Style" pitchFamily="18" charset="0"/>
              </a:rPr>
              <a:t>Reid</a:t>
            </a:r>
            <a:r>
              <a:rPr lang="es-MX" dirty="0" smtClean="0">
                <a:latin typeface="Bookman Old Style" pitchFamily="18" charset="0"/>
              </a:rPr>
              <a:t>, </a:t>
            </a:r>
            <a:r>
              <a:rPr lang="es-MX" dirty="0" smtClean="0">
                <a:latin typeface="Bookman Old Style" pitchFamily="18" charset="0"/>
              </a:rPr>
              <a:t>ex líder de la mayoría del Senado</a:t>
            </a:r>
            <a:r>
              <a:rPr lang="es-MX" dirty="0" smtClean="0">
                <a:latin typeface="Bookman Old Style" pitchFamily="18" charset="0"/>
              </a:rPr>
              <a:t> </a:t>
            </a:r>
            <a:r>
              <a:rPr lang="es-MX" dirty="0" smtClean="0">
                <a:latin typeface="Bookman Old Style" pitchFamily="18" charset="0"/>
              </a:rPr>
              <a:t>afirma que el gobierno de Estados Unidos está ocultando evidencia clave de encuentros con </a:t>
            </a:r>
            <a:r>
              <a:rPr lang="es-MX" dirty="0" smtClean="0">
                <a:latin typeface="Bookman Old Style" pitchFamily="18" charset="0"/>
              </a:rPr>
              <a:t>ovnis.</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 name="5 Imagen"/>
          <p:cNvPicPr/>
          <p:nvPr/>
        </p:nvPicPr>
        <p:blipFill>
          <a:blip r:embed="rId4" cstate="print"/>
          <a:srcRect/>
          <a:stretch>
            <a:fillRect/>
          </a:stretch>
        </p:blipFill>
        <p:spPr bwMode="auto">
          <a:xfrm>
            <a:off x="5473700" y="1470025"/>
            <a:ext cx="2891790" cy="3546475"/>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dirty="0" smtClean="0">
                <a:latin typeface="Bookman Old Style" pitchFamily="18" charset="0"/>
              </a:rPr>
              <a:t>La </a:t>
            </a:r>
            <a:r>
              <a:rPr lang="es-MX" dirty="0" smtClean="0">
                <a:latin typeface="Bookman Old Style" pitchFamily="18" charset="0"/>
              </a:rPr>
              <a:t>verdad está ahí afuera, simplemente la están encubriendo.</a:t>
            </a:r>
            <a:endParaRPr lang="en-US" dirty="0" smtClean="0">
              <a:latin typeface="Bookman Old Style" pitchFamily="18" charset="0"/>
            </a:endParaRPr>
          </a:p>
          <a:p>
            <a:r>
              <a:rPr lang="es-MX" dirty="0" smtClean="0">
                <a:latin typeface="Bookman Old Style" pitchFamily="18" charset="0"/>
              </a:rPr>
              <a:t>El gobierno de los EE. UU. Tiene evidencia clave de posibles encuentros cercanos con ovnis, pero la ha estado ocultando durante años, según el ex líder de la mayoría del Senado, Harry </a:t>
            </a:r>
            <a:r>
              <a:rPr lang="es-MX" dirty="0" err="1" smtClean="0">
                <a:latin typeface="Bookman Old Style" pitchFamily="18" charset="0"/>
              </a:rPr>
              <a:t>Reid</a:t>
            </a:r>
            <a:r>
              <a:rPr lang="es-MX" dirty="0" smtClean="0">
                <a:latin typeface="Bookman Old Style" pitchFamily="18" charset="0"/>
              </a:rPr>
              <a:t>.</a:t>
            </a:r>
            <a:endParaRPr lang="en-U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5504329"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dirty="0" smtClean="0">
                <a:latin typeface="Bookman Old Style" pitchFamily="18" charset="0"/>
              </a:rPr>
              <a:t>El </a:t>
            </a:r>
            <a:r>
              <a:rPr lang="es-MX" dirty="0" smtClean="0">
                <a:latin typeface="Bookman Old Style" pitchFamily="18" charset="0"/>
              </a:rPr>
              <a:t>político de 80 años afirmó en un nuevo documental, "The </a:t>
            </a:r>
            <a:r>
              <a:rPr lang="es-MX" dirty="0" err="1" smtClean="0">
                <a:latin typeface="Bookman Old Style" pitchFamily="18" charset="0"/>
              </a:rPr>
              <a:t>Phenomenon</a:t>
            </a:r>
            <a:r>
              <a:rPr lang="es-MX" dirty="0" smtClean="0">
                <a:latin typeface="Bookman Old Style" pitchFamily="18" charset="0"/>
              </a:rPr>
              <a:t>", que "hay más de uno allá arriba" e incluso cree que pueden haber interferido con las armas estadounidenses</a:t>
            </a:r>
            <a:r>
              <a:rPr lang="es-MX" dirty="0" smtClean="0">
                <a:latin typeface="Bookman Old Style" pitchFamily="18" charset="0"/>
              </a:rPr>
              <a:t>.</a:t>
            </a:r>
            <a:endParaRPr lang="en-U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098" name="AutoShape 2" descr="data:image/jpeg;base64,/9j/4AAQSkZJRgABAQAAAQABAAD/2wCEAAkGBwgHBgkIBwgKCgkLDRYPDQwMDRsUFRAWIB0iIiAdHx8kKDQsJCYxJx8fLT0tMTU3Ojo6Iys/RD84QzQ5OjcBCgoKDQwNGg8PGjclHyU3Nzc3Nzc3Nzc3Nzc3Nzc3Nzc3Nzc3Nzc3Nzc3Nzc3Nzc3Nzc3Nzc3Nzc3Nzc3Nzc3N//AABEIAKAAawMBIgACEQEDEQH/xAAbAAACAwEBAQAAAAAAAAAAAAACAwEEBQAGB//EADkQAAEDAwIEBAMGBQQDAAAAAAECAxEABCESMQUTQVEGImFxgZGhFCMyQsHwB1Kx0eEkcpLxFRcz/8QAFwEBAQEBAAAAAAAAAAAAAAAAAAECA//EABwRAQEBAAIDAQAAAAAAAAAAAAABEQIhMUFREv/aAAwDAQACEQMRAD8A+OFWo7fD+1WmpKRqPm3jvVMVZtfMScknE1qMYsJUQOuK5Q6Zj1NSkbkiR1kH9KIpIUYOrzRvVQuBuMe1GMJ6zticDeijy7yJnNQUwqCB8KCAAfL+kRXHcjc9D1o1Qgwkz2phABhJ8uSMf5/WiElMRiAK6ACDHcEEA/pTIG8AH+tAsxBz2yIopRQCsfiKd6WqJGkDtPama1GFJMyOvahV0PrtG9AL6RyxCsjee1I0I/MVT6CasXCQATOwykVXUtRMmoFimsGFQTAO8UrpTGSEuJKtgajS+nbCsYzjFHEzvt0FChSSJEkHIO1GmdOJOrpWmXdQNuwjrUJSVBRCZ6TTEhuTrmdhA61yMOCNQ9sGgAJB9idzRhJAkGiSNRAAgQPnRoSY9OtBASoGATkbjE9KStGBBBMgDOM9atnaSdvWqrxSlMSknYGdqAfIgpMysn9/Gl3QUlsK0FKQcFVLtnwhC+bBIyDMqmidf5zauuArPQTFTVwD2pII+R7UhUJJBBkdzTkv6lFBUNBMhJnSPr2n51WcnWcK+CQKBY2ohg1PsKgDrUaWWnAYK/ynGauNjTIPU5gyIqnYgG4z0BitAN6TBirGaltEqwT7VJSpAMrHbTJ607SAkifL0Edf3NQ42NWPMcTmqhbKfNsZI2q0hKdIBO+5j9+lLaAAHXYyOtGUkGZFBKkpTkrASkbqB+tZ16pMoQE6dWcAfGrzqZE9hjuKzrjSHVNzqHaAYpVikSD5TOrtH7+VQhRBiDBwc71y1BtwhPTuBmgnzb9ayokqWlwRBIkCetA4FKWSQZ9KlUAn169qGasQQ2+Nd6VwiKgZNRTGvK4CQT7VtnQtcCdQEhP/AFWENxmK1+Hp+6LhMrXMyenQVYlPSSpJCiAJn3rgnzH0xFNCZBB3pqEaoyPeqiWmwqCPl0qyhgETHSiNtcMKKXGHmylOpSVtkFIzkg7DBoyHGylLja0akhQ1JIkHYielBUfQcaAQn161gvPpTekqSFoE/lEz616e6ShtrW4pISNyowB+5ryl6sruVPBBRmYO/wBKlOKq9HNVogpnECKEVyjKidqgd6jQnB5qCmOjKT6UEUQcAoEDc1AgevpTSkpbT7nNIdPlVBgwc0BAjEQemM1qcPeSUpSXCewnHvXsf4ur4UxbM2Vorh44gzcqPLtGNC2WC0mErIABOrPWm/xT4bZcMSpVmm0HM40+It0QWk8ln7tWBEbxt5qatnTzremO/rOKYMfh64r0niVaP/Y1rw4f+NVbN37KENWjIToSp5IKHIAlUe+FVrcf4dZ2fj7w5YtW7KrO6WFlIQIWlVwopBHbSQM9ABV1nGEeKNaeKpLaz9ss0W7aiJ0EW5bnfufXE0PEHm7u6beQTHIaQQpMEFKAk/mM7TON9up3rZLN74o8MvO29v8A6lhlb6EMpShZ5jokpAjZIHwpni7gjHBuAWiGNCnF3z6ytOTyyPuxP+zSY9aQeRu7hlALalo1BOrSswCPevJ3qUqbDiEnRqITrBwOlfTvGISjxRYWiWLNy3+1soShhhICElaAUrwJPvODvSvG/B+HWfjvwpaM29v9murxKygNYcQu6Bg+gCoz0xS0kfJZBEgiO81PSvpt2li98feC3XrS1H2tP+oQ2wlCHNL7qRKQI2SB8Kxf4scOteF+Jba1sW20MCwbUnlpACgVuEH3iKjWPIuJlppU9KCKa7H2VqIkEiq6lEKxRFrQrlIOlQyQaW6gwUFMA4qwghSGRAgTASI61z6Abx0An/6T9f8ANEdxi/ueNcSub+9COfcEFfLTAwAnAz0FX+OeI+I8dLn27kee7XeHlNlP3ikIQepxDafrWa62UrUOx/Wjaa1oBTn2qmtm98TX3FuM2/FXrawYu7d1L2q2t9HNWFBQLmfNlI+E1fd8R8TvOJ2N+8419osY5Ckt4ELKxInOT8q84yjlqhQzWqwySAojrTGOXKvU8O43dv8AGLa9LVq07boQhhDLOhtASokDSPVZ+dXnnHbi1TYPP8xLa+ZC1ErEoSgZPSEiBXmrN5Tazp/limHiKkcRTcLlZiF5yoR/gVrGP3a2fE/Ebh+7tbnlMpumnA59yypJdIgjURhWQN68n4i8R8UuOM8PvHltB/h6g7blKNjr5mc5Gr2xin8Z4rcv2/KStSEQNlZkTGfj9K83f3Bubpx4gAuqKiBUx041qXfi/iV1x3h3GOVZNXHDwPs7TDGhpICir8M5kqJOetZ/GuN3vHn2rniHLU4wwi3SUJ0+RMxOd81RB80e9LT+FftWW9OVBYG4g9c0pUaqaRLCz64pIOBSCy2ZS36GnFwquCT/ADjbsP2Klm3CLdt1w4VtTlsNN8QLJUNIWiVdwSP700wNwE6XQAJjb1q8UF29e80lTx+pVVXiDSEJPKlUneJiJ3+lXrkNt8Rd5P4AtRBJ2yevwp6ZozZS86hABVA0ifVP960RYval6ANP2hTQncRnb2I+tZ7F0UukhlUkARGOh3+FatheL0qBMLUQRq8x65+tO2LlJ5C2zJPWPelXKNS/KMgxW4m2RcMBpC8DMmMRkk/L5VTvuGOJI5ZJJyDEVqViz489f6tJSSJArHKJUJ716C5s3A0suaYiPMJjO4rEdSUr7daN8fBDKAX9BA8wAB7bZ/feq6B+Of5a17a2Y+yOXrq1JUi4aQlCd1A6ir5QPnWW551k4SOsVl0OS0s2zitQgTI60gNmNquWykt2juuFdR3JiqYKgANRqwPU7qaQ0kkBHej1FatSlefuN6qBVTzDTBa0IP41qUTvJq208NSlbqJknuazAvvT23KrN1ppeJzWhaOJABrDS4cVeZe8ho52PQ2d8GWFkxKyEpHpMn+kfE+lWDf6glUgEeledDp0tpnGnV9a5VyUiBRO2xcvIeTqSRPasW5YQudISk+8ifalLuCDqHtSV3JI70bhL6VNI5SwEiSoGJnbb5VTbbPMCVqToV+btVpVwogggKB3BzSHUAmUKI6waNSjcYQk8tJ3/rQkaCUlJkUoLUkyrcUZunDklP8AxFRVCakGgqZo1hgVTEqyKQDRpOaouNrpyXYGO9UkKimasUYsXw958dBFctyTVNCvNM1K3PWiYetzG9VlO5oVrkUgmiyLBcihU5NI1muBmi4aVTvmh0+tDqqNVFJrq6uqNOFGKCiohgNGFGlA0QNVDUqPWuUqgmKgmglSqWTUk0BoqZrpoamoJmuqJrqD/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0" name="AutoShape 4" descr="data:image/jpeg;base64,/9j/4AAQSkZJRgABAQAAAQABAAD/2wCEAAkGBwgHBgkIBwgKCgkLDRYPDQwMDRsUFRAWIB0iIiAdHx8kKDQsJCYxJx8fLT0tMTU3Ojo6Iys/RD84QzQ5OjcBCgoKDQwNGg8PGjclHyU3Nzc3Nzc3Nzc3Nzc3Nzc3Nzc3Nzc3Nzc3Nzc3Nzc3Nzc3Nzc3Nzc3Nzc3Nzc3Nzc3N//AABEIAKAAawMBIgACEQEDEQH/xAAbAAACAwEBAQAAAAAAAAAAAAACAwEEBQAGB//EADkQAAEDAwIEBAMGBQQDAAAAAAECAxEABCESMQUTQVEGImFxgZGhFCMyQsHwB1Kx0eEkcpLxFRcz/8QAFwEBAQEBAAAAAAAAAAAAAAAAAAECA//EABwRAQEBAAIDAQAAAAAAAAAAAAABEQIhMUFREv/aAAwDAQACEQMRAD8A+OFWo7fD+1WmpKRqPm3jvVMVZtfMScknE1qMYsJUQOuK5Q6Zj1NSkbkiR1kH9KIpIUYOrzRvVQuBuMe1GMJ6zticDeijy7yJnNQUwqCB8KCAAfL+kRXHcjc9D1o1Qgwkz2phABhJ8uSMf5/WiElMRiAK6ACDHcEEA/pTIG8AH+tAsxBz2yIopRQCsfiKd6WqJGkDtPama1GFJMyOvahV0PrtG9AL6RyxCsjee1I0I/MVT6CasXCQATOwykVXUtRMmoFimsGFQTAO8UrpTGSEuJKtgajS+nbCsYzjFHEzvt0FChSSJEkHIO1GmdOJOrpWmXdQNuwjrUJSVBRCZ6TTEhuTrmdhA61yMOCNQ9sGgAJB9idzRhJAkGiSNRAAgQPnRoSY9OtBASoGATkbjE9KStGBBBMgDOM9atnaSdvWqrxSlMSknYGdqAfIgpMysn9/Gl3QUlsK0FKQcFVLtnwhC+bBIyDMqmidf5zauuArPQTFTVwD2pII+R7UhUJJBBkdzTkv6lFBUNBMhJnSPr2n51WcnWcK+CQKBY2ohg1PsKgDrUaWWnAYK/ynGauNjTIPU5gyIqnYgG4z0BitAN6TBirGaltEqwT7VJSpAMrHbTJ607SAkifL0Edf3NQ42NWPMcTmqhbKfNsZI2q0hKdIBO+5j9+lLaAAHXYyOtGUkGZFBKkpTkrASkbqB+tZ16pMoQE6dWcAfGrzqZE9hjuKzrjSHVNzqHaAYpVikSD5TOrtH7+VQhRBiDBwc71y1BtwhPTuBmgnzb9ayokqWlwRBIkCetA4FKWSQZ9KlUAn169qGasQQ2+Nd6VwiKgZNRTGvK4CQT7VtnQtcCdQEhP/AFWENxmK1+Hp+6LhMrXMyenQVYlPSSpJCiAJn3rgnzH0xFNCZBB3pqEaoyPeqiWmwqCPl0qyhgETHSiNtcMKKXGHmylOpSVtkFIzkg7DBoyHGylLja0akhQ1JIkHYielBUfQcaAQn161gvPpTekqSFoE/lEz616e6ShtrW4pISNyowB+5ryl6sruVPBBRmYO/wBKlOKq9HNVogpnECKEVyjKidqgd6jQnB5qCmOjKT6UEUQcAoEDc1AgevpTSkpbT7nNIdPlVBgwc0BAjEQemM1qcPeSUpSXCewnHvXsf4ur4UxbM2Vorh44gzcqPLtGNC2WC0mErIABOrPWm/xT4bZcMSpVmm0HM40+It0QWk8ln7tWBEbxt5qatnTzremO/rOKYMfh64r0niVaP/Y1rw4f+NVbN37KENWjIToSp5IKHIAlUe+FVrcf4dZ2fj7w5YtW7KrO6WFlIQIWlVwopBHbSQM9ABV1nGEeKNaeKpLaz9ss0W7aiJ0EW5bnfufXE0PEHm7u6beQTHIaQQpMEFKAk/mM7TON9up3rZLN74o8MvO29v8A6lhlb6EMpShZ5jokpAjZIHwpni7gjHBuAWiGNCnF3z6ytOTyyPuxP+zSY9aQeRu7hlALalo1BOrSswCPevJ3qUqbDiEnRqITrBwOlfTvGISjxRYWiWLNy3+1soShhhICElaAUrwJPvODvSvG/B+HWfjvwpaM29v9murxKygNYcQu6Bg+gCoz0xS0kfJZBEgiO81PSvpt2li98feC3XrS1H2tP+oQ2wlCHNL7qRKQI2SB8Kxf4scOteF+Jba1sW20MCwbUnlpACgVuEH3iKjWPIuJlppU9KCKa7H2VqIkEiq6lEKxRFrQrlIOlQyQaW6gwUFMA4qwghSGRAgTASI61z6Abx0An/6T9f8ANEdxi/ueNcSub+9COfcEFfLTAwAnAz0FX+OeI+I8dLn27kee7XeHlNlP3ikIQepxDafrWa62UrUOx/Wjaa1oBTn2qmtm98TX3FuM2/FXrawYu7d1L2q2t9HNWFBQLmfNlI+E1fd8R8TvOJ2N+8419osY5Ckt4ELKxInOT8q84yjlqhQzWqwySAojrTGOXKvU8O43dv8AGLa9LVq07boQhhDLOhtASokDSPVZ+dXnnHbi1TYPP8xLa+ZC1ErEoSgZPSEiBXmrN5Tazp/limHiKkcRTcLlZiF5yoR/gVrGP3a2fE/Ebh+7tbnlMpumnA59yypJdIgjURhWQN68n4i8R8UuOM8PvHltB/h6g7blKNjr5mc5Gr2xin8Z4rcv2/KStSEQNlZkTGfj9K83f3Bubpx4gAuqKiBUx041qXfi/iV1x3h3GOVZNXHDwPs7TDGhpICir8M5kqJOetZ/GuN3vHn2rniHLU4wwi3SUJ0+RMxOd81RB80e9LT+FftWW9OVBYG4g9c0pUaqaRLCz64pIOBSCy2ZS36GnFwquCT/ADjbsP2Klm3CLdt1w4VtTlsNN8QLJUNIWiVdwSP700wNwE6XQAJjb1q8UF29e80lTx+pVVXiDSEJPKlUneJiJ3+lXrkNt8Rd5P4AtRBJ2yevwp6ZozZS86hABVA0ifVP960RYval6ANP2hTQncRnb2I+tZ7F0UukhlUkARGOh3+FatheL0qBMLUQRq8x65+tO2LlJ5C2zJPWPelXKNS/KMgxW4m2RcMBpC8DMmMRkk/L5VTvuGOJI5ZJJyDEVqViz489f6tJSSJArHKJUJ716C5s3A0suaYiPMJjO4rEdSUr7daN8fBDKAX9BA8wAB7bZ/feq6B+Of5a17a2Y+yOXrq1JUi4aQlCd1A6ir5QPnWW551k4SOsVl0OS0s2zitQgTI60gNmNquWykt2juuFdR3JiqYKgANRqwPU7qaQ0kkBHej1FatSlefuN6qBVTzDTBa0IP41qUTvJq208NSlbqJknuazAvvT23KrN1ppeJzWhaOJABrDS4cVeZe8ho52PQ2d8GWFkxKyEpHpMn+kfE+lWDf6glUgEeledDp0tpnGnV9a5VyUiBRO2xcvIeTqSRPasW5YQudISk+8ifalLuCDqHtSV3JI70bhL6VNI5SwEiSoGJnbb5VTbbPMCVqToV+btVpVwogggKB3BzSHUAmUKI6waNSjcYQk8tJ3/rQkaCUlJkUoLUkyrcUZunDklP8AxFRVCakGgqZo1hgVTEqyKQDRpOaouNrpyXYGO9UkKimasUYsXw958dBFctyTVNCvNM1K3PWiYetzG9VlO5oVrkUgmiyLBcihU5NI1muBmi4aVTvmh0+tDqqNVFJrq6uqNOFGKCiohgNGFGlA0QNVDUqPWuUqgmKgmglSqWTUk0BoqZrpoamoJmuqJrqD/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4102" name="Picture 6" descr="undefined"/>
          <p:cNvPicPr>
            <a:picLocks noChangeAspect="1" noChangeArrowheads="1"/>
          </p:cNvPicPr>
          <p:nvPr/>
        </p:nvPicPr>
        <p:blipFill>
          <a:blip r:embed="rId4"/>
          <a:srcRect/>
          <a:stretch>
            <a:fillRect/>
          </a:stretch>
        </p:blipFill>
        <p:spPr bwMode="auto">
          <a:xfrm>
            <a:off x="6092825" y="1608137"/>
            <a:ext cx="3051175" cy="4576763"/>
          </a:xfrm>
          <a:prstGeom prst="rect">
            <a:avLst/>
          </a:prstGeom>
          <a:noFill/>
        </p:spPr>
      </p:pic>
    </p:spTree>
    <p:extLst>
      <p:ext uri="{BB962C8B-B14F-4D97-AF65-F5344CB8AC3E}">
        <p14:creationId xmlns="" xmlns:p14="http://schemas.microsoft.com/office/powerpoint/2010/main" val="166418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sz="2800" dirty="0" smtClean="0">
                <a:latin typeface="Bookman Old Style" pitchFamily="18" charset="0"/>
              </a:rPr>
              <a:t>Cuando </a:t>
            </a:r>
            <a:r>
              <a:rPr lang="es-MX" sz="2800" dirty="0" smtClean="0">
                <a:latin typeface="Bookman Old Style" pitchFamily="18" charset="0"/>
              </a:rPr>
              <a:t>se le preguntó si estaba diciendo que "hay alguna evidencia que aún no ha visto la luz del día", insistió </a:t>
            </a:r>
            <a:r>
              <a:rPr lang="es-MX" sz="2800" dirty="0" err="1" smtClean="0">
                <a:latin typeface="Bookman Old Style" pitchFamily="18" charset="0"/>
              </a:rPr>
              <a:t>Reid</a:t>
            </a:r>
            <a:r>
              <a:rPr lang="es-MX" sz="2800" dirty="0" smtClean="0">
                <a:latin typeface="Bookman Old Style" pitchFamily="18" charset="0"/>
              </a:rPr>
              <a:t>, "estoy diciendo que la mayor parte no ha visto la luz del día".</a:t>
            </a:r>
            <a:endParaRPr lang="en-US" sz="2800" dirty="0" smtClean="0">
              <a:latin typeface="Bookman Old Style" pitchFamily="18" charset="0"/>
            </a:endParaRPr>
          </a:p>
          <a:p>
            <a:r>
              <a:rPr lang="es-MX" sz="2800" dirty="0" smtClean="0">
                <a:latin typeface="Bookman Old Style" pitchFamily="18" charset="0"/>
              </a:rPr>
              <a:t>"Lo tenemos, está ahí", continuó el </a:t>
            </a:r>
            <a:r>
              <a:rPr lang="es-MX" sz="2800" dirty="0" smtClean="0">
                <a:latin typeface="Bookman Old Style" pitchFamily="18" charset="0"/>
              </a:rPr>
              <a:t>ex senador </a:t>
            </a:r>
            <a:r>
              <a:rPr lang="es-MX" sz="2800" dirty="0" smtClean="0">
                <a:latin typeface="Bookman Old Style" pitchFamily="18" charset="0"/>
              </a:rPr>
              <a:t>de Nevada, quien instigó programas secretos de ovnis en el Pentágono</a:t>
            </a:r>
            <a:r>
              <a:rPr lang="es-MX" sz="2800" dirty="0" smtClean="0">
                <a:latin typeface="Bookman Old Style" pitchFamily="18" charset="0"/>
              </a:rPr>
              <a:t>.</a:t>
            </a:r>
            <a:endParaRPr lang="en-U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dirty="0" smtClean="0">
                <a:latin typeface="Bookman Old Style" pitchFamily="18" charset="0"/>
              </a:rPr>
              <a:t>"</a:t>
            </a:r>
            <a:r>
              <a:rPr lang="es-MX" dirty="0" smtClean="0">
                <a:latin typeface="Bookman Old Style" pitchFamily="18" charset="0"/>
              </a:rPr>
              <a:t>Hicieron todo lo posible para evitar que el programa siguiera adelante ... no querían tener nada que ver con esto", dijo </a:t>
            </a:r>
            <a:r>
              <a:rPr lang="es-MX" dirty="0" err="1" smtClean="0">
                <a:latin typeface="Bookman Old Style" pitchFamily="18" charset="0"/>
              </a:rPr>
              <a:t>Reid</a:t>
            </a:r>
            <a:r>
              <a:rPr lang="es-MX" dirty="0" smtClean="0">
                <a:latin typeface="Bookman Old Style" pitchFamily="18" charset="0"/>
              </a:rPr>
              <a:t> sobre la resistencia del gobierno a que su programa tratara de exponer la verdad.</a:t>
            </a:r>
            <a:endParaRPr lang="en-US" dirty="0" smtClean="0">
              <a:latin typeface="Bookman Old Style" pitchFamily="18" charset="0"/>
            </a:endParaRPr>
          </a:p>
          <a:p>
            <a:r>
              <a:rPr lang="es-MX" dirty="0" smtClean="0">
                <a:latin typeface="Bookman Old Style" pitchFamily="18" charset="0"/>
              </a:rPr>
              <a:t>“Nadie tiene que estar de acuerdo por qué está ahí. </a:t>
            </a:r>
            <a:endParaRPr lang="es-MX"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dirty="0" smtClean="0">
                <a:latin typeface="Bookman Old Style" pitchFamily="18" charset="0"/>
              </a:rPr>
              <a:t>¿</a:t>
            </a:r>
            <a:r>
              <a:rPr lang="es-MX" dirty="0" smtClean="0">
                <a:latin typeface="Bookman Old Style" pitchFamily="18" charset="0"/>
              </a:rPr>
              <a:t>Pero no deberíamos al menos gastar algo de dinero para estudiar todos estos fenómenos? ¿No deberíamos estudiar estas cosas? La respuesta es sí. De eso se trataba todo esto.</a:t>
            </a:r>
            <a:endParaRPr lang="en-US" dirty="0" smtClean="0">
              <a:latin typeface="Bookman Old Style" pitchFamily="18" charset="0"/>
            </a:endParaRPr>
          </a:p>
          <a:p>
            <a:r>
              <a:rPr lang="es-MX" dirty="0" smtClean="0">
                <a:latin typeface="Bookman Old Style" pitchFamily="18" charset="0"/>
              </a:rPr>
              <a:t>“Y por qué el gobierno federal todos estos años lo ha encubierto, le puso pastillas de freno a todo, lo detuvo. </a:t>
            </a:r>
            <a:endParaRPr lang="es-MX"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dirty="0" smtClean="0">
                <a:latin typeface="Bookman Old Style" pitchFamily="18" charset="0"/>
              </a:rPr>
              <a:t>Creo </a:t>
            </a:r>
            <a:r>
              <a:rPr lang="es-MX" dirty="0" smtClean="0">
                <a:latin typeface="Bookman Old Style" pitchFamily="18" charset="0"/>
              </a:rPr>
              <a:t>que es muy, muy malo para nuestro </a:t>
            </a:r>
            <a:r>
              <a:rPr lang="es-MX" dirty="0" smtClean="0">
                <a:latin typeface="Bookman Old Style" pitchFamily="18" charset="0"/>
              </a:rPr>
              <a:t>país”, </a:t>
            </a:r>
            <a:r>
              <a:rPr lang="es-MX" dirty="0" smtClean="0">
                <a:latin typeface="Bookman Old Style" pitchFamily="18" charset="0"/>
              </a:rPr>
              <a:t>dijo </a:t>
            </a:r>
            <a:r>
              <a:rPr lang="es-MX" dirty="0" err="1" smtClean="0">
                <a:latin typeface="Bookman Old Style" pitchFamily="18" charset="0"/>
              </a:rPr>
              <a:t>Reid</a:t>
            </a:r>
            <a:r>
              <a:rPr lang="es-MX" dirty="0" smtClean="0">
                <a:latin typeface="Bookman Old Style" pitchFamily="18" charset="0"/>
              </a:rPr>
              <a:t>.</a:t>
            </a:r>
            <a:endParaRPr lang="en-US" dirty="0" smtClean="0">
              <a:latin typeface="Bookman Old Style" pitchFamily="18" charset="0"/>
            </a:endParaRPr>
          </a:p>
          <a:p>
            <a:r>
              <a:rPr lang="es-MX" dirty="0" smtClean="0">
                <a:latin typeface="Bookman Old Style" pitchFamily="18" charset="0"/>
              </a:rPr>
              <a:t>El documental afirma ser "la película más creíble y reveladora jamás realizada" sobre ovnis y fenómenos aéreos no identificados.</a:t>
            </a:r>
            <a:endParaRPr lang="en-US" dirty="0" smtClean="0">
              <a:latin typeface="Bookman Old Style" pitchFamily="18" charset="0"/>
            </a:endParaRPr>
          </a:p>
          <a:p>
            <a:endParaRPr lang="en-US" dirty="0"/>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dirty="0" smtClean="0">
                <a:latin typeface="Bookman Old Style" pitchFamily="18" charset="0"/>
              </a:rPr>
              <a:t>Lúe </a:t>
            </a:r>
            <a:r>
              <a:rPr lang="es-MX" dirty="0" smtClean="0">
                <a:latin typeface="Bookman Old Style" pitchFamily="18" charset="0"/>
              </a:rPr>
              <a:t>Elizondo, </a:t>
            </a:r>
            <a:r>
              <a:rPr lang="es-MX" dirty="0" smtClean="0">
                <a:latin typeface="Bookman Old Style" pitchFamily="18" charset="0"/>
              </a:rPr>
              <a:t>ex director </a:t>
            </a:r>
            <a:r>
              <a:rPr lang="es-MX" dirty="0" smtClean="0">
                <a:latin typeface="Bookman Old Style" pitchFamily="18" charset="0"/>
              </a:rPr>
              <a:t>del Programa de Identificación de Amenazas Aeroespaciales Avanzadas del Pentágono, lo calificó como "el documental más preciso e informativo jamás realizado sobre UAP</a:t>
            </a:r>
            <a:r>
              <a:rPr lang="es-MX" dirty="0" smtClean="0">
                <a:latin typeface="Bookman Old Style" pitchFamily="18" charset="0"/>
              </a:rPr>
              <a:t>".</a:t>
            </a:r>
            <a:endParaRPr lang="en-U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s-MX" sz="1600" b="1" dirty="0" smtClean="0">
                <a:latin typeface="Bookman Old Style" pitchFamily="18" charset="0"/>
              </a:rPr>
              <a:t>¿Qué dice el judaísmo sobre los Extraterrestres? </a:t>
            </a:r>
            <a:endParaRPr lang="en-US" sz="1600" dirty="0" smtClean="0">
              <a:latin typeface="Bookman Old Style" pitchFamily="18" charset="0"/>
            </a:endParaRPr>
          </a:p>
          <a:p>
            <a:r>
              <a:rPr lang="es-MX" dirty="0" smtClean="0">
                <a:latin typeface="Bookman Old Style" pitchFamily="18" charset="0"/>
              </a:rPr>
              <a:t>El </a:t>
            </a:r>
            <a:r>
              <a:rPr lang="es-MX" dirty="0" smtClean="0">
                <a:latin typeface="Bookman Old Style" pitchFamily="18" charset="0"/>
              </a:rPr>
              <a:t>documental presenta a numerosos funcionarios, así como a aquellos que afirman haber tenido sus propios encuentros cercanos.</a:t>
            </a:r>
            <a:endParaRPr lang="en-US" dirty="0" smtClean="0">
              <a:latin typeface="Bookman Old Style" pitchFamily="18" charset="0"/>
            </a:endParaRPr>
          </a:p>
          <a:p>
            <a:r>
              <a:rPr lang="es-MX" dirty="0" smtClean="0">
                <a:latin typeface="Bookman Old Style" pitchFamily="18" charset="0"/>
              </a:rPr>
              <a:t>"Estas cosas son reales, están aquí, esto está sucediendo ahora", dijo al documental el ex subsecretario adjunto de Defensa para Inteligencia, Christopher </a:t>
            </a:r>
            <a:r>
              <a:rPr lang="es-MX" dirty="0" err="1" smtClean="0">
                <a:latin typeface="Bookman Old Style" pitchFamily="18" charset="0"/>
              </a:rPr>
              <a:t>Mellon</a:t>
            </a:r>
            <a:r>
              <a:rPr lang="es-MX" dirty="0" smtClean="0">
                <a:latin typeface="Bookman Old Style" pitchFamily="18" charset="0"/>
              </a:rPr>
              <a:t>.</a:t>
            </a:r>
            <a:endParaRPr lang="en-US" dirty="0" smtClean="0">
              <a:latin typeface="Bookman Old Style" pitchFamily="18" charset="0"/>
            </a:endParaRPr>
          </a:p>
          <a:p>
            <a:endParaRPr lang="en-US" dirty="0"/>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n-US" sz="4400" b="0" i="0" u="none" strike="noStrike" cap="none" dirty="0" smtClean="0">
                <a:solidFill>
                  <a:srgbClr val="000000"/>
                </a:solidFill>
                <a:latin typeface="Calibri"/>
                <a:ea typeface="Calibri"/>
                <a:cs typeface="Calibri"/>
                <a:sym typeface="Calibri"/>
              </a:rPr>
              <a:t>1</a:t>
            </a:r>
            <a:endParaRPr sz="4400" b="0" i="0" u="none" strike="noStrike" cap="none" dirty="0">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Bookman Old Style" pitchFamily="18" charset="0"/>
                <a:ea typeface="Adobe Myungjo Std M" panose="02020600000000000000" pitchFamily="18" charset="-128"/>
                <a:sym typeface="Calibri"/>
              </a:rPr>
              <a:t>Fuentes: Torah, Talmud, </a:t>
            </a:r>
            <a:r>
              <a:rPr lang="es-CO" sz="2000" b="0" i="0" u="none" strike="noStrike" cap="none" dirty="0" smtClean="0">
                <a:solidFill>
                  <a:srgbClr val="000000"/>
                </a:solidFill>
                <a:latin typeface="Bookman Old Style" pitchFamily="18" charset="0"/>
                <a:ea typeface="Adobe Myungjo Std M" panose="02020600000000000000" pitchFamily="18" charset="-128"/>
                <a:sym typeface="Calibri"/>
              </a:rPr>
              <a:t>Sefaria, Jewish </a:t>
            </a:r>
            <a:r>
              <a:rPr lang="es-CO" sz="2000" b="0" i="0" u="none" strike="noStrike" cap="none" dirty="0">
                <a:solidFill>
                  <a:srgbClr val="000000"/>
                </a:solidFill>
                <a:latin typeface="Bookman Old Style" pitchFamily="18" charset="0"/>
                <a:ea typeface="Adobe Myungjo Std M" panose="02020600000000000000" pitchFamily="18" charset="-128"/>
                <a:sym typeface="Calibri"/>
              </a:rPr>
              <a:t>Concepts, Wikipedia, Kabbalah Online, Zohar, Rambán, Rashí, Maimonides, Bereshit con Rashí, Rabí Shimsom Rafael Hirsch, El Jumash, </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Dr. Yael Ziegler.</a:t>
            </a:r>
            <a:endParaRPr dirty="0">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700" dirty="0" smtClean="0">
                <a:solidFill>
                  <a:schemeClr val="bg1"/>
                </a:solidFill>
                <a:latin typeface="Bookman Old Style" pitchFamily="18" charset="0"/>
                <a:ea typeface="Adobe Myungjo Std M" panose="02020600000000000000" pitchFamily="18" charset="-128"/>
                <a:hlinkClick r:id="rId5"/>
              </a:rPr>
              <a:t>https://www.chabad.org/kabbalah/article_cdo/aid/719328/jewish/He-Who-Steals.htm</a:t>
            </a:r>
            <a:endParaRPr lang="es-CO" sz="700" dirty="0" smtClean="0">
              <a:solidFill>
                <a:schemeClr val="bg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700" dirty="0" smtClean="0">
                <a:solidFill>
                  <a:schemeClr val="bg1"/>
                </a:solidFill>
                <a:latin typeface="Bookman Old Style" pitchFamily="18" charset="0"/>
                <a:ea typeface="Adobe Myungjo Std M" panose="02020600000000000000" pitchFamily="18" charset="-128"/>
                <a:hlinkClick r:id="rId6"/>
              </a:rPr>
              <a:t>https://www.chabad.org/kabbalah/article_cdo/aid/380377/jewish/The-Heart-and-Its-Energy.htm</a:t>
            </a:r>
            <a:endParaRPr lang="es-CO" sz="700" dirty="0" smtClean="0">
              <a:solidFill>
                <a:schemeClr val="bg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700" dirty="0" smtClean="0">
                <a:solidFill>
                  <a:schemeClr val="bg1"/>
                </a:solidFill>
                <a:latin typeface="Bookman Old Style" pitchFamily="18" charset="0"/>
                <a:ea typeface="Adobe Myungjo Std M" panose="02020600000000000000" pitchFamily="18" charset="-128"/>
                <a:hlinkClick r:id="rId7"/>
              </a:rPr>
              <a:t>https</a:t>
            </a:r>
            <a:r>
              <a:rPr lang="es-CO" sz="700" dirty="0">
                <a:solidFill>
                  <a:schemeClr val="bg1"/>
                </a:solidFill>
                <a:latin typeface="Bookman Old Style" pitchFamily="18" charset="0"/>
                <a:ea typeface="Adobe Myungjo Std M" panose="02020600000000000000" pitchFamily="18" charset="-128"/>
                <a:hlinkClick r:id="rId7"/>
              </a:rPr>
              <a:t>://</a:t>
            </a:r>
            <a:r>
              <a:rPr lang="es-CO" sz="700" dirty="0" smtClean="0">
                <a:solidFill>
                  <a:schemeClr val="bg1"/>
                </a:solidFill>
                <a:latin typeface="Bookman Old Style" pitchFamily="18" charset="0"/>
                <a:ea typeface="Adobe Myungjo Std M" panose="02020600000000000000" pitchFamily="18" charset="-128"/>
                <a:hlinkClick r:id="rId7"/>
              </a:rPr>
              <a:t>www.rabbidavidcooper.com/cooper-print-index/2010/11/8/2358-five-dimensions-of-the-soul.html</a:t>
            </a:r>
            <a:endParaRPr lang="es-CO" sz="700" dirty="0" smtClean="0">
              <a:solidFill>
                <a:schemeClr val="bg1"/>
              </a:solidFill>
              <a:latin typeface="Bookman Old Style" pitchFamily="18" charset="0"/>
              <a:ea typeface="Adobe Myungjo Std M" panose="02020600000000000000" pitchFamily="18" charset="-128"/>
            </a:endParaRPr>
          </a:p>
          <a:p>
            <a:pPr marL="0" indent="0">
              <a:lnSpc>
                <a:spcPct val="90000"/>
              </a:lnSpc>
              <a:spcBef>
                <a:spcPts val="500"/>
              </a:spcBef>
              <a:buClr>
                <a:schemeClr val="dk1"/>
              </a:buClr>
              <a:buSzPts val="1000"/>
            </a:pPr>
            <a:r>
              <a:rPr lang="es-MX" sz="700" u="sng" dirty="0" smtClean="0">
                <a:solidFill>
                  <a:schemeClr val="bg1"/>
                </a:solidFill>
                <a:hlinkClick r:id="rId8"/>
              </a:rPr>
              <a:t>https://www.sefaria.org/The_Beginning_of_Wisdom%2C_Introduction.2?lang=bi&amp;with=all&amp;lang2=en</a:t>
            </a:r>
            <a:endParaRPr lang="es-MX" sz="700" u="sng" dirty="0" smtClean="0">
              <a:solidFill>
                <a:schemeClr val="bg1"/>
              </a:solidFill>
            </a:endParaRPr>
          </a:p>
          <a:p>
            <a:pPr marL="0" indent="0">
              <a:lnSpc>
                <a:spcPct val="90000"/>
              </a:lnSpc>
              <a:spcBef>
                <a:spcPts val="500"/>
              </a:spcBef>
              <a:buClr>
                <a:schemeClr val="dk1"/>
              </a:buClr>
              <a:buSzPts val="1000"/>
            </a:pPr>
            <a:r>
              <a:rPr lang="es-MX" sz="800" dirty="0" smtClean="0">
                <a:hlinkClick r:id="rId9"/>
              </a:rPr>
              <a:t>http://bit.ly/1dzs4zj</a:t>
            </a:r>
            <a:r>
              <a:rPr lang="es-MX" sz="800" dirty="0" smtClean="0"/>
              <a:t> </a:t>
            </a:r>
            <a:endParaRPr lang="en-US" sz="700" dirty="0" smtClean="0">
              <a:solidFill>
                <a:schemeClr val="bg1"/>
              </a:solidFill>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rPr>
              <a:t>https://headcoverings-by-devorah.com/ParashatBereishitMeam3.html</a:t>
            </a:r>
            <a:endParaRPr lang="es-CO" sz="1000" dirty="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Derechos Reservados Shalom Haverim Org</a:t>
            </a:r>
            <a:endParaRPr sz="24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800" b="0" i="0" u="sng" strike="noStrike" cap="none" dirty="0">
                <a:solidFill>
                  <a:schemeClr val="hlink"/>
                </a:solidFill>
                <a:latin typeface="Bookman Old Style" pitchFamily="18" charset="0"/>
                <a:ea typeface="Adobe Myungjo Std M" panose="02020600000000000000" pitchFamily="18" charset="-128"/>
                <a:sym typeface="Calibri"/>
                <a:hlinkClick r:id="rId10"/>
              </a:rPr>
              <a:t>http://www.shalomhaverim.org</a:t>
            </a:r>
            <a:endParaRPr sz="2800" b="0" i="0" u="none" strike="noStrike" cap="none" dirty="0">
              <a:solidFill>
                <a:srgbClr val="898989"/>
              </a:solidFill>
              <a:latin typeface="Bookman Old Style" pitchFamily="18" charset="0"/>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2800" b="0" i="0" u="none" strike="noStrike" cap="none" dirty="0">
                <a:solidFill>
                  <a:srgbClr val="898989"/>
                </a:solidFill>
                <a:latin typeface="Bookman Old Style" pitchFamily="18" charset="0"/>
                <a:ea typeface="Adobe Myungjo Std M" panose="02020600000000000000" pitchFamily="18" charset="-128"/>
                <a:sym typeface="Calibri"/>
              </a:rPr>
              <a:t>Director: -</a:t>
            </a:r>
            <a:endParaRPr sz="28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800" b="0" i="0" u="none" strike="noStrike" cap="none" dirty="0">
                <a:solidFill>
                  <a:srgbClr val="898989"/>
                </a:solidFill>
                <a:latin typeface="Bookman Old Style" pitchFamily="18" charset="0"/>
                <a:ea typeface="Adobe Myungjo Std M" panose="02020600000000000000" pitchFamily="18" charset="-128"/>
                <a:sym typeface="Calibri"/>
              </a:rPr>
              <a:t>ELIYAHU BAYONA BEN </a:t>
            </a:r>
            <a:r>
              <a:rPr lang="es-CO" sz="2800" b="0" i="0" u="none" strike="noStrike" cap="none" dirty="0" smtClean="0">
                <a:solidFill>
                  <a:srgbClr val="898989"/>
                </a:solidFill>
                <a:latin typeface="Bookman Old Style" pitchFamily="18" charset="0"/>
                <a:ea typeface="Adobe Myungjo Std M" panose="02020600000000000000" pitchFamily="18" charset="-128"/>
                <a:sym typeface="Calibri"/>
              </a:rPr>
              <a:t>YOSEF</a:t>
            </a:r>
            <a:endParaRPr sz="2800" dirty="0" smtClean="0">
              <a:latin typeface="Bookman Old Style" pitchFamily="18" charset="0"/>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Bookman Old Style" pitchFamily="18" charset="0"/>
                <a:ea typeface="Adobe Myungjo Std M" panose="02020600000000000000" pitchFamily="18" charset="-128"/>
              </a:rPr>
              <a:t>28 </a:t>
            </a:r>
            <a:r>
              <a:rPr lang="es-CO" sz="1800" dirty="0" err="1" smtClean="0">
                <a:latin typeface="Bookman Old Style" pitchFamily="18" charset="0"/>
                <a:ea typeface="Adobe Myungjo Std M" panose="02020600000000000000" pitchFamily="18" charset="-128"/>
              </a:rPr>
              <a:t>Tevet</a:t>
            </a:r>
            <a:r>
              <a:rPr lang="es-CO" sz="1800" dirty="0" smtClean="0">
                <a:latin typeface="Bookman Old Style" pitchFamily="18" charset="0"/>
                <a:ea typeface="Adobe Myungjo Std M" panose="02020600000000000000" pitchFamily="18" charset="-128"/>
              </a:rPr>
              <a:t>,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5781  –  </a:t>
            </a:r>
            <a:r>
              <a:rPr lang="es-CO" sz="1800" dirty="0" smtClean="0">
                <a:latin typeface="Bookman Old Style" pitchFamily="18" charset="0"/>
                <a:ea typeface="Adobe Myungjo Std M" panose="02020600000000000000" pitchFamily="18" charset="-128"/>
              </a:rPr>
              <a:t>Enero </a:t>
            </a:r>
            <a:r>
              <a:rPr lang="es-CO" sz="1800" dirty="0" smtClean="0">
                <a:latin typeface="Bookman Old Style" pitchFamily="18" charset="0"/>
                <a:ea typeface="Adobe Myungjo Std M" panose="02020600000000000000" pitchFamily="18" charset="-128"/>
              </a:rPr>
              <a:t>12</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2021 Monsey New York</a:t>
            </a:r>
            <a:endParaRPr sz="1800" b="0" i="0" u="none" strike="noStrike" cap="none" dirty="0">
              <a:solidFill>
                <a:srgbClr val="898989"/>
              </a:solidFill>
              <a:latin typeface="Bookman Old Style" pitchFamily="18" charset="0"/>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96277</TotalTime>
  <Words>2281</Words>
  <Application>Microsoft Office PowerPoint</Application>
  <PresentationFormat>Presentación en pantalla (4:3)</PresentationFormat>
  <Paragraphs>164</Paragraphs>
  <Slides>39</Slides>
  <Notes>39</Notes>
  <HiddenSlides>0</HiddenSlides>
  <MMClips>0</MMClips>
  <ScaleCrop>false</ScaleCrop>
  <HeadingPairs>
    <vt:vector size="4" baseType="variant">
      <vt:variant>
        <vt:lpstr>Tema</vt:lpstr>
      </vt:variant>
      <vt:variant>
        <vt:i4>1</vt:i4>
      </vt:variant>
      <vt:variant>
        <vt:lpstr>Títulos de diapositiva</vt:lpstr>
      </vt:variant>
      <vt:variant>
        <vt:i4>39</vt:i4>
      </vt:variant>
    </vt:vector>
  </HeadingPairs>
  <TitlesOfParts>
    <vt:vector size="40" baseType="lpstr">
      <vt:lpstr>Office Theme</vt:lpstr>
      <vt:lpstr> </vt:lpstr>
      <vt:lpstr>Estudios de Kabalá de Toráh</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Windows User</cp:lastModifiedBy>
  <cp:revision>598</cp:revision>
  <dcterms:modified xsi:type="dcterms:W3CDTF">2021-01-12T22:52:27Z</dcterms:modified>
</cp:coreProperties>
</file>