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0"/>
  </p:notesMasterIdLst>
  <p:sldIdLst>
    <p:sldId id="256" r:id="rId2"/>
    <p:sldId id="543" r:id="rId3"/>
    <p:sldId id="507" r:id="rId4"/>
    <p:sldId id="897" r:id="rId5"/>
    <p:sldId id="996" r:id="rId6"/>
    <p:sldId id="1014" r:id="rId7"/>
    <p:sldId id="1015" r:id="rId8"/>
    <p:sldId id="1026" r:id="rId9"/>
    <p:sldId id="1001" r:id="rId10"/>
    <p:sldId id="1049" r:id="rId11"/>
    <p:sldId id="1050" r:id="rId12"/>
    <p:sldId id="1105" r:id="rId13"/>
    <p:sldId id="1106" r:id="rId14"/>
    <p:sldId id="1107" r:id="rId15"/>
    <p:sldId id="1108" r:id="rId16"/>
    <p:sldId id="1109" r:id="rId17"/>
    <p:sldId id="1110" r:id="rId18"/>
    <p:sldId id="1111" r:id="rId19"/>
    <p:sldId id="1112" r:id="rId20"/>
    <p:sldId id="1113" r:id="rId21"/>
    <p:sldId id="1114" r:id="rId22"/>
    <p:sldId id="1115" r:id="rId23"/>
    <p:sldId id="1116" r:id="rId24"/>
    <p:sldId id="1117" r:id="rId25"/>
    <p:sldId id="1118" r:id="rId26"/>
    <p:sldId id="1119" r:id="rId27"/>
    <p:sldId id="1120" r:id="rId28"/>
    <p:sldId id="1121" r:id="rId29"/>
    <p:sldId id="1122" r:id="rId30"/>
    <p:sldId id="1123" r:id="rId31"/>
    <p:sldId id="1124" r:id="rId32"/>
    <p:sldId id="1125" r:id="rId33"/>
    <p:sldId id="1126" r:id="rId34"/>
    <p:sldId id="1127" r:id="rId35"/>
    <p:sldId id="1128" r:id="rId36"/>
    <p:sldId id="1129" r:id="rId37"/>
    <p:sldId id="1130" r:id="rId38"/>
    <p:sldId id="1131" r:id="rId39"/>
    <p:sldId id="1132" r:id="rId40"/>
    <p:sldId id="1133" r:id="rId41"/>
    <p:sldId id="1134" r:id="rId42"/>
    <p:sldId id="1135" r:id="rId43"/>
    <p:sldId id="1136" r:id="rId44"/>
    <p:sldId id="1137" r:id="rId45"/>
    <p:sldId id="1138" r:id="rId46"/>
    <p:sldId id="1139" r:id="rId47"/>
    <p:sldId id="1140" r:id="rId48"/>
    <p:sldId id="306" r:id="rId4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05" autoAdjust="0"/>
    <p:restoredTop sz="94660"/>
  </p:normalViewPr>
  <p:slideViewPr>
    <p:cSldViewPr snapToGrid="0">
      <p:cViewPr>
        <p:scale>
          <a:sx n="75" d="100"/>
          <a:sy n="75" d="100"/>
        </p:scale>
        <p:origin x="-1488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‹Nº›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faria.org/The_Beginning_of_Wisdom,_Introduction.2?lang=bi&amp;with=all&amp;lang2=en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www.rabbidavidcooper.com/cooper-print-index/2010/11/8/2358-five-dimensions-of-the-soul.html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habad.org/kabbalah/article_cdo/aid/380377/jewish/The-Heart-and-Its-Energy.htm" TargetMode="External"/><Relationship Id="rId5" Type="http://schemas.openxmlformats.org/officeDocument/2006/relationships/hyperlink" Target="https://www.chabad.org/kabbalah/article_cdo/aid/719328/jewish/He-Who-Steals.htm" TargetMode="External"/><Relationship Id="rId10" Type="http://schemas.openxmlformats.org/officeDocument/2006/relationships/hyperlink" Target="http://www.shalomhaverim.org/" TargetMode="External"/><Relationship Id="rId4" Type="http://schemas.openxmlformats.org/officeDocument/2006/relationships/image" Target="../media/image8.png"/><Relationship Id="rId9" Type="http://schemas.openxmlformats.org/officeDocument/2006/relationships/hyperlink" Target="http://bit.ly/1dzs4zj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s-CO" dirty="0" smtClean="0">
                <a:sym typeface="Calibri"/>
              </a:rPr>
              <a:t> </a:t>
            </a:r>
            <a:endParaRPr lang="es-CO" dirty="0"/>
          </a:p>
        </p:txBody>
      </p:sp>
      <p:sp>
        <p:nvSpPr>
          <p:cNvPr id="10" name="9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680" y="143637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3200" dirty="0" smtClean="0">
                <a:latin typeface="Bookman Old Style" pitchFamily="18" charset="0"/>
              </a:rPr>
              <a:t>Estudios de Judaísmo</a:t>
            </a:r>
            <a:endParaRPr lang="es-CO" sz="2800" b="1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2800" b="1" dirty="0" smtClean="0">
                <a:latin typeface="Bookman Old Style" pitchFamily="18" charset="0"/>
              </a:rPr>
              <a:t>ASERET HADIBROT </a:t>
            </a:r>
          </a:p>
          <a:p>
            <a:pPr marL="342900" lvl="0" indent="-342900" algn="ctr"/>
            <a:r>
              <a:rPr lang="es-CO" sz="2800" b="1" dirty="0" smtClean="0">
                <a:latin typeface="Bookman Old Style" pitchFamily="18" charset="0"/>
              </a:rPr>
              <a:t> 10 MANDAMIENTOS</a:t>
            </a:r>
          </a:p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PARTE5</a:t>
            </a:r>
            <a:endParaRPr lang="es-CO" sz="1600" b="1" dirty="0" smtClean="0">
              <a:latin typeface="Bookman Old Style" pitchFamily="18" charset="0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1371600" y="4175575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Por: Eliyahu BaYona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Director Shalom Haverim Org</a:t>
            </a:r>
            <a:endParaRPr sz="1100"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New York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10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11" y="1000868"/>
            <a:ext cx="3769179" cy="1493254"/>
          </a:xfrm>
          <a:prstGeom prst="rect">
            <a:avLst/>
          </a:prstGeom>
        </p:spPr>
      </p:pic>
      <p:pic>
        <p:nvPicPr>
          <p:cNvPr id="12" name="11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588" y="6070582"/>
            <a:ext cx="1134836" cy="4495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Estudios de 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None/>
            </a:pP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67585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7859" y="0"/>
            <a:ext cx="916185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2800" b="1" dirty="0" smtClean="0">
                <a:latin typeface="Bookman Old Style" pitchFamily="18" charset="0"/>
              </a:rPr>
              <a:t>ASERET HADIBROT – 10 MANDAMIENTOS</a:t>
            </a:r>
            <a:endParaRPr lang="en-US" sz="2800" dirty="0" smtClean="0">
              <a:latin typeface="Bookman Old Style" pitchFamily="18" charset="0"/>
            </a:endParaRPr>
          </a:p>
          <a:p>
            <a:r>
              <a:rPr lang="es-MX" sz="1400" b="1" dirty="0" smtClean="0">
                <a:latin typeface="Bookman Old Style" pitchFamily="18" charset="0"/>
              </a:rPr>
              <a:t>Fuentes</a:t>
            </a:r>
            <a:r>
              <a:rPr lang="es-MX" sz="1400" dirty="0" smtClean="0">
                <a:latin typeface="Bookman Old Style" pitchFamily="18" charset="0"/>
              </a:rPr>
              <a:t>: </a:t>
            </a:r>
            <a:endParaRPr lang="en-US" sz="1400" dirty="0" smtClean="0">
              <a:latin typeface="Bookman Old Style" pitchFamily="18" charset="0"/>
            </a:endParaRPr>
          </a:p>
          <a:p>
            <a:r>
              <a:rPr lang="en-US" sz="1400" dirty="0" smtClean="0">
                <a:latin typeface="Bookman Old Style" pitchFamily="18" charset="0"/>
              </a:rPr>
              <a:t>Tanaj </a:t>
            </a:r>
          </a:p>
          <a:p>
            <a:r>
              <a:rPr lang="en-US" sz="1400" dirty="0" smtClean="0">
                <a:latin typeface="Bookman Old Style" pitchFamily="18" charset="0"/>
              </a:rPr>
              <a:t>Talmud</a:t>
            </a:r>
          </a:p>
          <a:p>
            <a:r>
              <a:rPr lang="en-US" sz="1400" dirty="0" smtClean="0">
                <a:latin typeface="Bookman Old Style" pitchFamily="18" charset="0"/>
              </a:rPr>
              <a:t>Midrash</a:t>
            </a:r>
          </a:p>
          <a:p>
            <a:r>
              <a:rPr lang="en-US" sz="1400" dirty="0" smtClean="0">
                <a:latin typeface="Bookman Old Style" pitchFamily="18" charset="0"/>
              </a:rPr>
              <a:t>Rabi Ari </a:t>
            </a:r>
            <a:r>
              <a:rPr lang="en-US" sz="1400" dirty="0" err="1" smtClean="0">
                <a:latin typeface="Bookman Old Style" pitchFamily="18" charset="0"/>
              </a:rPr>
              <a:t>Enkin</a:t>
            </a:r>
            <a:endParaRPr lang="en-US" sz="1400" dirty="0" smtClean="0">
              <a:latin typeface="Bookman Old Style" pitchFamily="18" charset="0"/>
            </a:endParaRPr>
          </a:p>
          <a:p>
            <a:r>
              <a:rPr lang="en-US" sz="1400" dirty="0" smtClean="0">
                <a:latin typeface="Bookman Old Style" pitchFamily="18" charset="0"/>
              </a:rPr>
              <a:t>Ohr </a:t>
            </a:r>
            <a:r>
              <a:rPr lang="en-US" sz="1400" dirty="0" err="1" smtClean="0">
                <a:latin typeface="Bookman Old Style" pitchFamily="18" charset="0"/>
              </a:rPr>
              <a:t>Sameag</a:t>
            </a:r>
            <a:endParaRPr lang="en-US" sz="1400" dirty="0" smtClean="0">
              <a:latin typeface="Bookman Old Style" pitchFamily="18" charset="0"/>
            </a:endParaRPr>
          </a:p>
          <a:p>
            <a:endParaRPr lang="es-MX" sz="14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En la porción de la Torá de "</a:t>
            </a:r>
            <a:r>
              <a:rPr lang="es-MX" sz="3000" dirty="0" err="1" smtClean="0">
                <a:latin typeface="Bookman Old Style" pitchFamily="18" charset="0"/>
              </a:rPr>
              <a:t>Yitro</a:t>
            </a:r>
            <a:r>
              <a:rPr lang="es-MX" sz="3000" dirty="0" smtClean="0">
                <a:latin typeface="Bookman Old Style" pitchFamily="18" charset="0"/>
              </a:rPr>
              <a:t>" (Éxodo 18: 1 - 20:23) leemos sobre la Revelación en el Monte Sinaí y la entrega de los Diez Mandamientos.</a:t>
            </a:r>
            <a:endParaRPr lang="en-U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endParaRPr lang="en-US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6" name="5 Imagen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0400" y="546100"/>
            <a:ext cx="7670800" cy="580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dirty="0" smtClean="0">
                <a:latin typeface="Bookman Old Style" pitchFamily="18" charset="0"/>
              </a:rPr>
              <a:t>Deut. 33:2 Dijo: </a:t>
            </a:r>
            <a:br>
              <a:rPr lang="es-MX" dirty="0" smtClean="0">
                <a:latin typeface="Bookman Old Style" pitchFamily="18" charset="0"/>
              </a:rPr>
            </a:br>
            <a:r>
              <a:rPr lang="es-MX" i="1" dirty="0" smtClean="0">
                <a:latin typeface="Bookman Old Style" pitchFamily="18" charset="0"/>
              </a:rPr>
              <a:t>El Eterno vino de Sinaí, </a:t>
            </a:r>
            <a:r>
              <a:rPr lang="es-MX" dirty="0" smtClean="0">
                <a:latin typeface="Bookman Old Style" pitchFamily="18" charset="0"/>
              </a:rPr>
              <a:t/>
            </a:r>
            <a:br>
              <a:rPr lang="es-MX" dirty="0" smtClean="0">
                <a:latin typeface="Bookman Old Style" pitchFamily="18" charset="0"/>
              </a:rPr>
            </a:br>
            <a:r>
              <a:rPr lang="es-MX" i="1" dirty="0" smtClean="0">
                <a:latin typeface="Bookman Old Style" pitchFamily="18" charset="0"/>
              </a:rPr>
              <a:t>Y de Seir les esclareció; </a:t>
            </a:r>
            <a:r>
              <a:rPr lang="es-MX" dirty="0" smtClean="0">
                <a:latin typeface="Bookman Old Style" pitchFamily="18" charset="0"/>
              </a:rPr>
              <a:t/>
            </a:r>
            <a:br>
              <a:rPr lang="es-MX" dirty="0" smtClean="0">
                <a:latin typeface="Bookman Old Style" pitchFamily="18" charset="0"/>
              </a:rPr>
            </a:br>
            <a:r>
              <a:rPr lang="es-MX" i="1" dirty="0" smtClean="0">
                <a:latin typeface="Bookman Old Style" pitchFamily="18" charset="0"/>
              </a:rPr>
              <a:t>Resplandeció desde el monte de </a:t>
            </a:r>
            <a:r>
              <a:rPr lang="es-MX" i="1" dirty="0" err="1" smtClean="0">
                <a:latin typeface="Bookman Old Style" pitchFamily="18" charset="0"/>
              </a:rPr>
              <a:t>Parán</a:t>
            </a:r>
            <a:r>
              <a:rPr lang="es-MX" i="1" dirty="0" smtClean="0">
                <a:latin typeface="Bookman Old Style" pitchFamily="18" charset="0"/>
              </a:rPr>
              <a:t>, </a:t>
            </a:r>
            <a:r>
              <a:rPr lang="es-MX" dirty="0" smtClean="0">
                <a:latin typeface="Bookman Old Style" pitchFamily="18" charset="0"/>
              </a:rPr>
              <a:t/>
            </a:r>
            <a:br>
              <a:rPr lang="es-MX" dirty="0" smtClean="0">
                <a:latin typeface="Bookman Old Style" pitchFamily="18" charset="0"/>
              </a:rPr>
            </a:br>
            <a:r>
              <a:rPr lang="es-MX" i="1" dirty="0" smtClean="0">
                <a:latin typeface="Bookman Old Style" pitchFamily="18" charset="0"/>
              </a:rPr>
              <a:t>Y vino de entre diez millares de santos, </a:t>
            </a:r>
            <a:r>
              <a:rPr lang="es-MX" dirty="0" smtClean="0">
                <a:latin typeface="Bookman Old Style" pitchFamily="18" charset="0"/>
              </a:rPr>
              <a:t/>
            </a:r>
            <a:br>
              <a:rPr lang="es-MX" dirty="0" smtClean="0">
                <a:latin typeface="Bookman Old Style" pitchFamily="18" charset="0"/>
              </a:rPr>
            </a:br>
            <a:r>
              <a:rPr lang="es-MX" i="1" dirty="0" smtClean="0">
                <a:latin typeface="Bookman Old Style" pitchFamily="18" charset="0"/>
              </a:rPr>
              <a:t>Con la ley de fuego a su mano derecha.</a:t>
            </a:r>
            <a:endParaRPr lang="en-US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dirty="0" smtClean="0">
                <a:latin typeface="Bookman Old Style" pitchFamily="18" charset="0"/>
              </a:rPr>
              <a:t>Dios ofreció la Toráh a otros pueblos pero no la aceptaron.</a:t>
            </a:r>
          </a:p>
          <a:p>
            <a:r>
              <a:rPr lang="es-MX" dirty="0" smtClean="0">
                <a:latin typeface="Bookman Old Style" pitchFamily="18" charset="0"/>
              </a:rPr>
              <a:t>33:3 </a:t>
            </a:r>
            <a:r>
              <a:rPr lang="es-MX" i="1" dirty="0" smtClean="0">
                <a:latin typeface="Bookman Old Style" pitchFamily="18" charset="0"/>
              </a:rPr>
              <a:t>Aun amó a su pueblo; </a:t>
            </a:r>
            <a:r>
              <a:rPr lang="es-MX" dirty="0" smtClean="0">
                <a:latin typeface="Bookman Old Style" pitchFamily="18" charset="0"/>
              </a:rPr>
              <a:t/>
            </a:r>
            <a:br>
              <a:rPr lang="es-MX" dirty="0" smtClean="0">
                <a:latin typeface="Bookman Old Style" pitchFamily="18" charset="0"/>
              </a:rPr>
            </a:br>
            <a:r>
              <a:rPr lang="es-MX" i="1" dirty="0" smtClean="0">
                <a:latin typeface="Bookman Old Style" pitchFamily="18" charset="0"/>
              </a:rPr>
              <a:t>Todos los consagrados a él estaban en su mano; </a:t>
            </a:r>
            <a:r>
              <a:rPr lang="es-MX" dirty="0" smtClean="0">
                <a:latin typeface="Bookman Old Style" pitchFamily="18" charset="0"/>
              </a:rPr>
              <a:t/>
            </a:r>
            <a:br>
              <a:rPr lang="es-MX" dirty="0" smtClean="0">
                <a:latin typeface="Bookman Old Style" pitchFamily="18" charset="0"/>
              </a:rPr>
            </a:br>
            <a:r>
              <a:rPr lang="es-MX" i="1" dirty="0" smtClean="0">
                <a:latin typeface="Bookman Old Style" pitchFamily="18" charset="0"/>
              </a:rPr>
              <a:t>Por tanto, ellos siguieron en tus pasos, </a:t>
            </a:r>
            <a:r>
              <a:rPr lang="es-MX" dirty="0" smtClean="0">
                <a:latin typeface="Bookman Old Style" pitchFamily="18" charset="0"/>
              </a:rPr>
              <a:t/>
            </a:r>
            <a:br>
              <a:rPr lang="es-MX" dirty="0" smtClean="0">
                <a:latin typeface="Bookman Old Style" pitchFamily="18" charset="0"/>
              </a:rPr>
            </a:br>
            <a:r>
              <a:rPr lang="es-MX" i="1" dirty="0" smtClean="0">
                <a:latin typeface="Bookman Old Style" pitchFamily="18" charset="0"/>
              </a:rPr>
              <a:t>Recibiendo dirección de ti, </a:t>
            </a:r>
            <a:endParaRPr lang="en-U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b="1" i="1" dirty="0" smtClean="0">
                <a:latin typeface="Bookman Old Style" pitchFamily="18" charset="0"/>
              </a:rPr>
              <a:t>Sabiduría</a:t>
            </a:r>
            <a:r>
              <a:rPr lang="es-ES" dirty="0" smtClean="0">
                <a:latin typeface="Bookman Old Style" pitchFamily="18" charset="0"/>
              </a:rPr>
              <a:t> [</a:t>
            </a:r>
            <a:r>
              <a:rPr lang="es-ES" b="1" i="1" dirty="0" smtClean="0">
                <a:latin typeface="Bookman Old Style" pitchFamily="18" charset="0"/>
              </a:rPr>
              <a:t>jojmá</a:t>
            </a:r>
            <a:r>
              <a:rPr lang="es-ES" dirty="0" smtClean="0">
                <a:latin typeface="Bookman Old Style" pitchFamily="18" charset="0"/>
              </a:rPr>
              <a:t>], esto es temor de Dios, como se dice: "Sí, el temor de Dios es </a:t>
            </a:r>
            <a:r>
              <a:rPr lang="es-ES" b="1" i="1" dirty="0" smtClean="0">
                <a:latin typeface="Bookman Old Style" pitchFamily="18" charset="0"/>
              </a:rPr>
              <a:t>sabiduría</a:t>
            </a:r>
            <a:r>
              <a:rPr lang="es-ES" dirty="0" smtClean="0">
                <a:latin typeface="Bookman Old Style" pitchFamily="18" charset="0"/>
              </a:rPr>
              <a:t>, y apartarse del mal es </a:t>
            </a:r>
            <a:r>
              <a:rPr lang="es-ES" b="1" i="1" dirty="0" smtClean="0">
                <a:latin typeface="Bookman Old Style" pitchFamily="18" charset="0"/>
              </a:rPr>
              <a:t>entendimiento</a:t>
            </a:r>
            <a:r>
              <a:rPr lang="es-ES" dirty="0" smtClean="0">
                <a:latin typeface="Bookman Old Style" pitchFamily="18" charset="0"/>
              </a:rPr>
              <a:t>" (</a:t>
            </a:r>
            <a:r>
              <a:rPr lang="es-ES" sz="2000" b="1" dirty="0" smtClean="0">
                <a:latin typeface="Bookman Old Style" pitchFamily="18" charset="0"/>
              </a:rPr>
              <a:t>Iyov 28:28</a:t>
            </a:r>
            <a:r>
              <a:rPr lang="es-ES" dirty="0" smtClean="0">
                <a:latin typeface="Bookman Old Style" pitchFamily="18" charset="0"/>
              </a:rPr>
              <a:t>). </a:t>
            </a:r>
            <a:r>
              <a:rPr lang="es-ES" sz="3100" b="1" i="1" dirty="0" smtClean="0">
                <a:latin typeface="Bookman Old Style" pitchFamily="18" charset="0"/>
              </a:rPr>
              <a:t>Conocimiento</a:t>
            </a:r>
            <a:r>
              <a:rPr lang="es-ES" sz="3100" dirty="0" smtClean="0">
                <a:latin typeface="Bookman Old Style" pitchFamily="18" charset="0"/>
              </a:rPr>
              <a:t> [</a:t>
            </a:r>
            <a:r>
              <a:rPr lang="es-ES" sz="3100" b="1" i="1" dirty="0" smtClean="0">
                <a:latin typeface="Bookman Old Style" pitchFamily="18" charset="0"/>
              </a:rPr>
              <a:t>daat</a:t>
            </a:r>
            <a:r>
              <a:rPr lang="es-ES" sz="3100" dirty="0" smtClean="0">
                <a:latin typeface="Bookman Old Style" pitchFamily="18" charset="0"/>
              </a:rPr>
              <a:t>] - este es el que reconoce a su Creador, como dice "Y no había conocimiento de Dios en la tierra" (</a:t>
            </a:r>
            <a:r>
              <a:rPr lang="es-ES" sz="2000" b="1" dirty="0" smtClean="0">
                <a:latin typeface="Bookman Old Style" pitchFamily="18" charset="0"/>
              </a:rPr>
              <a:t>Oseas 4: 1</a:t>
            </a:r>
            <a:r>
              <a:rPr lang="es-ES" sz="3100" dirty="0" smtClean="0">
                <a:latin typeface="Bookman Old Style" pitchFamily="18" charset="0"/>
              </a:rPr>
              <a:t>), y dice "Él me comprende y me conoce" </a:t>
            </a:r>
            <a:r>
              <a:rPr lang="es-ES" sz="2000" b="1" dirty="0" smtClean="0">
                <a:latin typeface="Bookman Old Style" pitchFamily="18" charset="0"/>
              </a:rPr>
              <a:t>(Jeremías 9:23). </a:t>
            </a:r>
            <a:endParaRPr lang="es-ES" sz="3100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dirty="0" smtClean="0">
                <a:latin typeface="Bookman Old Style" pitchFamily="18" charset="0"/>
              </a:rPr>
              <a:t>Mandamientos:</a:t>
            </a:r>
            <a:r>
              <a:rPr lang="en-US" sz="2000" b="1" dirty="0" smtClean="0">
                <a:latin typeface="Bookman Old Style" pitchFamily="18" charset="0"/>
              </a:rPr>
              <a:t>Éxodo 20: 3-7</a:t>
            </a:r>
          </a:p>
          <a:p>
            <a:r>
              <a:rPr lang="es-MX" i="1" dirty="0" smtClean="0">
                <a:latin typeface="Bookman Old Style" pitchFamily="18" charset="0"/>
              </a:rPr>
              <a:t>No tendrás dioses ajenos delante de mí. </a:t>
            </a:r>
          </a:p>
          <a:p>
            <a:r>
              <a:rPr lang="es-MX" i="1" dirty="0" smtClean="0">
                <a:latin typeface="Bookman Old Style" pitchFamily="18" charset="0"/>
              </a:rPr>
              <a:t>No te harás escultura ni semejanza alguna de ninguna cosa que esté arriba en los cielos, ni abajo en la tierra, ni en las aguas debajo de la tierra;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i="1" dirty="0" smtClean="0">
                <a:latin typeface="Bookman Old Style" pitchFamily="18" charset="0"/>
              </a:rPr>
              <a:t>No te inclinarás ante ellos ni les servirás; porque yo, el SEÑOR tu Dios, soy un Dios celoso, que visito la iniquidad de los padres sobre los hijos hasta la tercera y cuarta generación de los que me aborrecen; y muestra misericordia a la milésima generación de los que me aman y guardan mis mandamientos.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pPr algn="r"/>
            <a:r>
              <a:rPr lang="en-US" dirty="0" smtClean="0">
                <a:latin typeface="Bookman Old Style" pitchFamily="18" charset="0"/>
              </a:rPr>
              <a:t> </a:t>
            </a:r>
            <a:r>
              <a:rPr lang="he-IL" dirty="0" smtClean="0">
                <a:latin typeface="Bookman Old Style" pitchFamily="18" charset="0"/>
              </a:rPr>
              <a:t>זָכ֛וֹר֩ </a:t>
            </a:r>
            <a:r>
              <a:rPr lang="he-IL" dirty="0" smtClean="0">
                <a:latin typeface="Bookman Old Style" pitchFamily="18" charset="0"/>
              </a:rPr>
              <a:t>אֶת־י֥֨וֹם הַשַּׁבָּ֖֜ת </a:t>
            </a:r>
            <a:r>
              <a:rPr lang="he-IL" dirty="0" smtClean="0">
                <a:latin typeface="Bookman Old Style" pitchFamily="18" charset="0"/>
              </a:rPr>
              <a:t>לְקַדְּשֽׁ֗וֹ</a:t>
            </a:r>
            <a:endParaRPr lang="en-US" dirty="0" smtClean="0">
              <a:latin typeface="Bookman Old Style" pitchFamily="18" charset="0"/>
            </a:endParaRPr>
          </a:p>
          <a:p>
            <a:r>
              <a:rPr lang="es-MX" dirty="0" smtClean="0">
                <a:latin typeface="Bookman Old Style" pitchFamily="18" charset="0"/>
              </a:rPr>
              <a:t>Acuérdate </a:t>
            </a:r>
            <a:r>
              <a:rPr lang="es-MX" dirty="0" smtClean="0">
                <a:latin typeface="Bookman Old Style" pitchFamily="18" charset="0"/>
              </a:rPr>
              <a:t>del día de reposo y santifícalo</a:t>
            </a:r>
            <a:r>
              <a:rPr lang="es-MX" dirty="0" smtClean="0">
                <a:latin typeface="Bookman Old Style" pitchFamily="18" charset="0"/>
              </a:rPr>
              <a:t>.</a:t>
            </a:r>
          </a:p>
          <a:p>
            <a:endParaRPr lang="es-MX" dirty="0" smtClean="0">
              <a:latin typeface="Bookman Old Style" pitchFamily="18" charset="0"/>
            </a:endParaRPr>
          </a:p>
          <a:p>
            <a:pPr algn="r"/>
            <a:r>
              <a:rPr lang="he-IL" dirty="0" smtClean="0"/>
              <a:t>שֵׁ֤֣שֶׁת יָמִ֣ים֙ תַּֽעֲבֹ֔ד֮ וְעָשִׂ֖֣יתָ כָּל־מְלַאכְתֶּֽךָ֒ 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s-MX" dirty="0" smtClean="0">
                <a:latin typeface="Bookman Old Style" pitchFamily="18" charset="0"/>
              </a:rPr>
              <a:t>Seis </a:t>
            </a:r>
            <a:r>
              <a:rPr lang="es-MX" dirty="0" smtClean="0">
                <a:latin typeface="Bookman Old Style" pitchFamily="18" charset="0"/>
              </a:rPr>
              <a:t>días trabajarás y harás todo tu trabajo</a:t>
            </a:r>
            <a:r>
              <a:rPr lang="es-MX" dirty="0" smtClean="0">
                <a:latin typeface="Bookman Old Style" pitchFamily="18" charset="0"/>
              </a:rPr>
              <a:t>,</a:t>
            </a:r>
            <a:endParaRPr lang="en-U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pPr algn="r"/>
            <a:r>
              <a:rPr lang="he-IL" dirty="0" smtClean="0"/>
              <a:t>וְי֙וֹם֙ הַשְּׁבִיעִ֔֜י שַׁבָּ֖֣ת ׀ לַיהוָ֣ה אֱלֹהֶ֑֗יךָ לֹֽ֣א־תַעֲשֶׂ֣֨ה כָל־מְלָאכָ֡֜ה אַתָּ֣ה ׀ וּבִנְךָֽ֣־וּ֠בִתֶּ֗ךָ עַבְדְּךָ֤֨ וַאֲמָֽתְךָ֜֙ וּבְהֶמְתֶּ֔֗ךָ וְגֵרְךָ֖֙ אֲשֶׁ֥֣ר בִּשְׁעָרֶֽ֔יךָ </a:t>
            </a:r>
            <a:endParaRPr lang="en-US" dirty="0" smtClean="0"/>
          </a:p>
          <a:p>
            <a:r>
              <a:rPr lang="es-MX" sz="3000" dirty="0" smtClean="0">
                <a:latin typeface="Bookman Old Style" pitchFamily="18" charset="0"/>
              </a:rPr>
              <a:t>pero </a:t>
            </a:r>
            <a:r>
              <a:rPr lang="es-MX" sz="3000" dirty="0" smtClean="0">
                <a:latin typeface="Bookman Old Style" pitchFamily="18" charset="0"/>
              </a:rPr>
              <a:t>el séptimo día es día de reposo para el SEÑOR tu Dios: no harás ningún trabajo, tú, tu hijo o tu hija, tu esclavo o tu esclava, ni tu ganado, ni el forastero que esté en tus asentamientos</a:t>
            </a:r>
            <a:r>
              <a:rPr lang="es-MX" sz="3000" dirty="0" smtClean="0">
                <a:latin typeface="Bookman Old Style" pitchFamily="18" charset="0"/>
              </a:rPr>
              <a:t>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000" b="1" dirty="0" smtClean="0">
                <a:latin typeface="Bookman Old Style" pitchFamily="18" charset="0"/>
              </a:rPr>
              <a:t>Zohar </a:t>
            </a:r>
            <a:r>
              <a:rPr lang="es-MX" sz="2000" b="1" dirty="0" smtClean="0">
                <a:latin typeface="Bookman Old Style" pitchFamily="18" charset="0"/>
              </a:rPr>
              <a:t>1: 3a: </a:t>
            </a:r>
            <a:r>
              <a:rPr lang="es-MX" sz="2000" b="1" dirty="0" smtClean="0">
                <a:latin typeface="Bookman Old Style" pitchFamily="18" charset="0"/>
              </a:rPr>
              <a:t>7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098" name="Picture 2" descr="Zayin | a small drop of in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2530475"/>
            <a:ext cx="2695575" cy="2838450"/>
          </a:xfrm>
          <a:prstGeom prst="rect">
            <a:avLst/>
          </a:prstGeom>
          <a:noFill/>
        </p:spPr>
      </p:pic>
      <p:pic>
        <p:nvPicPr>
          <p:cNvPr id="4100" name="Picture 4" descr="Shabat Zajor | Keter le Israe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68875" y="2692400"/>
            <a:ext cx="2857500" cy="2143125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1016000" y="5384800"/>
            <a:ext cx="2451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dirty="0" smtClean="0">
                <a:latin typeface="Bookman Old Style" pitchFamily="18" charset="0"/>
              </a:rPr>
              <a:t>ZAYIN</a:t>
            </a:r>
            <a:endParaRPr lang="es-CO" sz="2800" dirty="0">
              <a:latin typeface="Bookman Old Style" pitchFamily="18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359400" y="4978400"/>
            <a:ext cx="271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dirty="0" smtClean="0">
                <a:latin typeface="Bookman Old Style" pitchFamily="18" charset="0"/>
              </a:rPr>
              <a:t>ZAJOR - RECUERDA</a:t>
            </a:r>
            <a:endParaRPr lang="es-CO" sz="28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000" b="1" dirty="0" smtClean="0">
                <a:latin typeface="Bookman Old Style" pitchFamily="18" charset="0"/>
              </a:rPr>
              <a:t>Zohar </a:t>
            </a:r>
            <a:r>
              <a:rPr lang="es-MX" sz="2000" b="1" dirty="0" smtClean="0">
                <a:latin typeface="Bookman Old Style" pitchFamily="18" charset="0"/>
              </a:rPr>
              <a:t>1: 3a: </a:t>
            </a:r>
            <a:r>
              <a:rPr lang="es-MX" sz="2000" b="1" dirty="0" smtClean="0">
                <a:latin typeface="Bookman Old Style" pitchFamily="18" charset="0"/>
              </a:rPr>
              <a:t>7</a:t>
            </a:r>
          </a:p>
          <a:p>
            <a:r>
              <a:rPr lang="es-MX" dirty="0" smtClean="0">
                <a:latin typeface="Bookman Old Style" pitchFamily="18" charset="0"/>
              </a:rPr>
              <a:t>La </a:t>
            </a:r>
            <a:r>
              <a:rPr lang="es-MX" dirty="0" smtClean="0">
                <a:latin typeface="Bookman Old Style" pitchFamily="18" charset="0"/>
              </a:rPr>
              <a:t>letra Zayin entró y le dijo: Maestro del Universo, que te plazca crear el mundo conmigo. Porque con mi ayuda, Tus hijos guardarán el Shabat, como está escrito: "Acuérdate del día del Shabat para santificarlo" </a:t>
            </a:r>
            <a:r>
              <a:rPr lang="es-MX" sz="2000" b="1" dirty="0" smtClean="0">
                <a:latin typeface="Bookman Old Style" pitchFamily="18" charset="0"/>
              </a:rPr>
              <a:t>(Éxodo 20: 8) </a:t>
            </a:r>
            <a:endParaRPr lang="es-MX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000" b="1" dirty="0" smtClean="0">
                <a:latin typeface="Bookman Old Style" pitchFamily="18" charset="0"/>
              </a:rPr>
              <a:t>Zohar </a:t>
            </a:r>
            <a:r>
              <a:rPr lang="es-MX" sz="2000" b="1" dirty="0" smtClean="0">
                <a:latin typeface="Bookman Old Style" pitchFamily="18" charset="0"/>
              </a:rPr>
              <a:t>1: 3a: </a:t>
            </a:r>
            <a:r>
              <a:rPr lang="es-MX" sz="2000" b="1" dirty="0" smtClean="0">
                <a:latin typeface="Bookman Old Style" pitchFamily="18" charset="0"/>
              </a:rPr>
              <a:t>7</a:t>
            </a:r>
          </a:p>
          <a:p>
            <a:r>
              <a:rPr lang="es-MX" sz="2800" dirty="0" smtClean="0">
                <a:latin typeface="Bookman Old Style" pitchFamily="18" charset="0"/>
              </a:rPr>
              <a:t>["</a:t>
            </a:r>
            <a:r>
              <a:rPr lang="es-MX" sz="2800" dirty="0" smtClean="0">
                <a:latin typeface="Bookman Old Style" pitchFamily="18" charset="0"/>
              </a:rPr>
              <a:t>recuerda" en hebreo es </a:t>
            </a:r>
            <a:r>
              <a:rPr lang="es-MX" sz="2800" dirty="0" err="1" smtClean="0">
                <a:latin typeface="Bookman Old Style" pitchFamily="18" charset="0"/>
              </a:rPr>
              <a:t>zajor</a:t>
            </a:r>
            <a:r>
              <a:rPr lang="es-MX" sz="2800" dirty="0" smtClean="0">
                <a:latin typeface="Bookman Old Style" pitchFamily="18" charset="0"/>
              </a:rPr>
              <a:t>] </a:t>
            </a:r>
            <a:endParaRPr lang="es-MX" sz="2800" dirty="0" smtClean="0">
              <a:latin typeface="Bookman Old Style" pitchFamily="18" charset="0"/>
            </a:endParaRPr>
          </a:p>
          <a:p>
            <a:r>
              <a:rPr lang="es-MX" sz="3100" dirty="0" smtClean="0">
                <a:latin typeface="Bookman Old Style" pitchFamily="18" charset="0"/>
              </a:rPr>
              <a:t>Él </a:t>
            </a:r>
            <a:r>
              <a:rPr lang="es-MX" sz="3100" dirty="0" smtClean="0">
                <a:latin typeface="Bookman Old Style" pitchFamily="18" charset="0"/>
              </a:rPr>
              <a:t>respondió: No lo haré. </a:t>
            </a:r>
            <a:r>
              <a:rPr lang="es-MX" sz="3100" dirty="0" smtClean="0">
                <a:latin typeface="Bookman Old Style" pitchFamily="18" charset="0"/>
              </a:rPr>
              <a:t>¡No crearé </a:t>
            </a:r>
            <a:r>
              <a:rPr lang="es-MX" sz="3100" dirty="0" smtClean="0">
                <a:latin typeface="Bookman Old Style" pitchFamily="18" charset="0"/>
              </a:rPr>
              <a:t>el mundo contigo, porque representas la guerra, una espada afilada y una lanza! </a:t>
            </a:r>
            <a:endParaRPr lang="es-MX" sz="3100" dirty="0" smtClean="0">
              <a:latin typeface="Bookman Old Style" pitchFamily="18" charset="0"/>
            </a:endParaRPr>
          </a:p>
          <a:p>
            <a:r>
              <a:rPr lang="es-MX" sz="2800" dirty="0" smtClean="0">
                <a:latin typeface="Bookman Old Style" pitchFamily="18" charset="0"/>
              </a:rPr>
              <a:t>Inmediatamente abandonó Su presencia.</a:t>
            </a:r>
          </a:p>
          <a:p>
            <a:endParaRPr lang="es-MX" sz="31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000" b="1" dirty="0" smtClean="0">
                <a:latin typeface="Bookman Old Style" pitchFamily="18" charset="0"/>
              </a:rPr>
              <a:t>Zohar </a:t>
            </a:r>
            <a:r>
              <a:rPr lang="es-MX" sz="2000" b="1" dirty="0" smtClean="0">
                <a:latin typeface="Bookman Old Style" pitchFamily="18" charset="0"/>
              </a:rPr>
              <a:t>1: 3a: </a:t>
            </a:r>
            <a:r>
              <a:rPr lang="es-MX" sz="2000" b="1" dirty="0" smtClean="0">
                <a:latin typeface="Bookman Old Style" pitchFamily="18" charset="0"/>
              </a:rPr>
              <a:t>7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098" name="Picture 2" descr="Zayin | a small drop of in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2530475"/>
            <a:ext cx="2695575" cy="2838450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1016000" y="5384800"/>
            <a:ext cx="2451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dirty="0" smtClean="0">
                <a:latin typeface="Bookman Old Style" pitchFamily="18" charset="0"/>
              </a:rPr>
              <a:t>ZAYIN</a:t>
            </a:r>
            <a:endParaRPr lang="es-CO" sz="2800" dirty="0">
              <a:latin typeface="Bookman Old Style" pitchFamily="18" charset="0"/>
            </a:endParaRPr>
          </a:p>
        </p:txBody>
      </p:sp>
      <p:sp>
        <p:nvSpPr>
          <p:cNvPr id="87042" name="AutoShape 2" descr="The Letter Zay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7044" name="AutoShape 4" descr="The Letter Zay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87046" name="Picture 6" descr="The Letter Zayi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7775" y="2540000"/>
            <a:ext cx="4951046" cy="2298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000" b="1" dirty="0" smtClean="0">
                <a:latin typeface="Bookman Old Style" pitchFamily="18" charset="0"/>
              </a:rPr>
              <a:t>Bereshit </a:t>
            </a:r>
            <a:r>
              <a:rPr lang="es-MX" sz="2000" b="1" dirty="0" smtClean="0">
                <a:latin typeface="Bookman Old Style" pitchFamily="18" charset="0"/>
              </a:rPr>
              <a:t>Rabá 11: </a:t>
            </a:r>
            <a:r>
              <a:rPr lang="es-MX" sz="2000" b="1" dirty="0" smtClean="0">
                <a:latin typeface="Bookman Old Style" pitchFamily="18" charset="0"/>
              </a:rPr>
              <a:t>8</a:t>
            </a:r>
          </a:p>
          <a:p>
            <a:r>
              <a:rPr lang="es-MX" dirty="0" smtClean="0">
                <a:latin typeface="Bookman Old Style" pitchFamily="18" charset="0"/>
              </a:rPr>
              <a:t>¿</a:t>
            </a:r>
            <a:r>
              <a:rPr lang="es-MX" dirty="0" smtClean="0">
                <a:latin typeface="Bookman Old Style" pitchFamily="18" charset="0"/>
              </a:rPr>
              <a:t>Por qué Dios bendijo el Shabat? </a:t>
            </a:r>
            <a:endParaRPr lang="es-MX" dirty="0" smtClean="0">
              <a:latin typeface="Bookman Old Style" pitchFamily="18" charset="0"/>
            </a:endParaRPr>
          </a:p>
          <a:p>
            <a:r>
              <a:rPr lang="es-MX" dirty="0" smtClean="0">
                <a:latin typeface="Bookman Old Style" pitchFamily="18" charset="0"/>
              </a:rPr>
              <a:t>El </a:t>
            </a:r>
            <a:r>
              <a:rPr lang="es-MX" dirty="0" smtClean="0">
                <a:latin typeface="Bookman Old Style" pitchFamily="18" charset="0"/>
              </a:rPr>
              <a:t>rabino </a:t>
            </a:r>
            <a:r>
              <a:rPr lang="es-MX" dirty="0" smtClean="0">
                <a:latin typeface="Bookman Old Style" pitchFamily="18" charset="0"/>
              </a:rPr>
              <a:t>Berekya </a:t>
            </a:r>
            <a:r>
              <a:rPr lang="es-MX" dirty="0" smtClean="0">
                <a:latin typeface="Bookman Old Style" pitchFamily="18" charset="0"/>
              </a:rPr>
              <a:t>dice: "Porque no tiene compañero. </a:t>
            </a:r>
            <a:endParaRPr lang="es-MX" dirty="0" smtClean="0">
              <a:latin typeface="Bookman Old Style" pitchFamily="18" charset="0"/>
            </a:endParaRPr>
          </a:p>
          <a:p>
            <a:r>
              <a:rPr lang="es-MX" dirty="0" smtClean="0">
                <a:latin typeface="Bookman Old Style" pitchFamily="18" charset="0"/>
              </a:rPr>
              <a:t>El </a:t>
            </a:r>
            <a:r>
              <a:rPr lang="es-MX" dirty="0" smtClean="0">
                <a:latin typeface="Bookman Old Style" pitchFamily="18" charset="0"/>
              </a:rPr>
              <a:t>primer día de la semana tiene el segundo, el tercero tiene el cuarto, el quinto tiene el sexto, pero Shabat no tiene compañero. </a:t>
            </a:r>
            <a:endParaRPr lang="es-MX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000" b="1" dirty="0" smtClean="0">
                <a:latin typeface="Bookman Old Style" pitchFamily="18" charset="0"/>
              </a:rPr>
              <a:t>Bereshit </a:t>
            </a:r>
            <a:r>
              <a:rPr lang="es-MX" sz="2000" b="1" dirty="0" smtClean="0">
                <a:latin typeface="Bookman Old Style" pitchFamily="18" charset="0"/>
              </a:rPr>
              <a:t>Rabá 11: </a:t>
            </a:r>
            <a:r>
              <a:rPr lang="es-MX" sz="2000" b="1" dirty="0" smtClean="0">
                <a:latin typeface="Bookman Old Style" pitchFamily="18" charset="0"/>
              </a:rPr>
              <a:t>8</a:t>
            </a:r>
          </a:p>
          <a:p>
            <a:r>
              <a:rPr lang="es-MX" dirty="0" smtClean="0">
                <a:latin typeface="Bookman Old Style" pitchFamily="18" charset="0"/>
              </a:rPr>
              <a:t>El </a:t>
            </a:r>
            <a:r>
              <a:rPr lang="es-MX" dirty="0" smtClean="0">
                <a:latin typeface="Bookman Old Style" pitchFamily="18" charset="0"/>
              </a:rPr>
              <a:t>rabino Samuel ben </a:t>
            </a:r>
            <a:r>
              <a:rPr lang="es-MX" dirty="0" err="1" smtClean="0">
                <a:latin typeface="Bookman Old Style" pitchFamily="18" charset="0"/>
              </a:rPr>
              <a:t>Nahman</a:t>
            </a:r>
            <a:r>
              <a:rPr lang="es-MX" dirty="0" smtClean="0">
                <a:latin typeface="Bookman Old Style" pitchFamily="18" charset="0"/>
              </a:rPr>
              <a:t> dijo: </a:t>
            </a:r>
            <a:endParaRPr lang="es-MX" dirty="0" smtClean="0">
              <a:latin typeface="Bookman Old Style" pitchFamily="18" charset="0"/>
            </a:endParaRPr>
          </a:p>
          <a:p>
            <a:r>
              <a:rPr lang="es-MX" dirty="0" smtClean="0">
                <a:latin typeface="Bookman Old Style" pitchFamily="18" charset="0"/>
              </a:rPr>
              <a:t>Porque </a:t>
            </a:r>
            <a:r>
              <a:rPr lang="es-MX" dirty="0" smtClean="0">
                <a:latin typeface="Bookman Old Style" pitchFamily="18" charset="0"/>
              </a:rPr>
              <a:t>no se puede </a:t>
            </a:r>
            <a:r>
              <a:rPr lang="es-MX" dirty="0" smtClean="0">
                <a:latin typeface="Bookman Old Style" pitchFamily="18" charset="0"/>
              </a:rPr>
              <a:t>posponer: </a:t>
            </a:r>
            <a:r>
              <a:rPr lang="es-MX" dirty="0" smtClean="0">
                <a:latin typeface="Bookman Old Style" pitchFamily="18" charset="0"/>
              </a:rPr>
              <a:t>se puede posponer un festival, así como el Día de la Expiación [porque estos son días que un beit </a:t>
            </a:r>
            <a:r>
              <a:rPr lang="es-MX" dirty="0" err="1" smtClean="0">
                <a:latin typeface="Bookman Old Style" pitchFamily="18" charset="0"/>
              </a:rPr>
              <a:t>din</a:t>
            </a:r>
            <a:r>
              <a:rPr lang="es-MX" dirty="0" smtClean="0">
                <a:latin typeface="Bookman Old Style" pitchFamily="18" charset="0"/>
              </a:rPr>
              <a:t> debe declarar como luna nueva]. </a:t>
            </a:r>
            <a:endParaRPr lang="es-MX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000" b="1" dirty="0" smtClean="0">
                <a:latin typeface="Bookman Old Style" pitchFamily="18" charset="0"/>
              </a:rPr>
              <a:t>Bereshit </a:t>
            </a:r>
            <a:r>
              <a:rPr lang="es-MX" sz="2000" b="1" dirty="0" smtClean="0">
                <a:latin typeface="Bookman Old Style" pitchFamily="18" charset="0"/>
              </a:rPr>
              <a:t>Rabá 11: </a:t>
            </a:r>
            <a:r>
              <a:rPr lang="es-MX" sz="2000" b="1" dirty="0" smtClean="0">
                <a:latin typeface="Bookman Old Style" pitchFamily="18" charset="0"/>
              </a:rPr>
              <a:t>8</a:t>
            </a:r>
          </a:p>
          <a:p>
            <a:r>
              <a:rPr lang="es-MX" dirty="0" smtClean="0">
                <a:latin typeface="Bookman Old Style" pitchFamily="18" charset="0"/>
              </a:rPr>
              <a:t>Rabí </a:t>
            </a:r>
            <a:r>
              <a:rPr lang="es-MX" dirty="0" smtClean="0">
                <a:latin typeface="Bookman Old Style" pitchFamily="18" charset="0"/>
              </a:rPr>
              <a:t>Shimon bar Yojai enseñó: </a:t>
            </a:r>
            <a:endParaRPr lang="es-MX" dirty="0" smtClean="0">
              <a:latin typeface="Bookman Old Style" pitchFamily="18" charset="0"/>
            </a:endParaRPr>
          </a:p>
          <a:p>
            <a:r>
              <a:rPr lang="es-MX" dirty="0" smtClean="0">
                <a:latin typeface="Bookman Old Style" pitchFamily="18" charset="0"/>
              </a:rPr>
              <a:t>Shabat </a:t>
            </a:r>
            <a:r>
              <a:rPr lang="es-MX" dirty="0" smtClean="0">
                <a:latin typeface="Bookman Old Style" pitchFamily="18" charset="0"/>
              </a:rPr>
              <a:t>suplicó al Santo, Bendito sea Dios diciendo: "Todos los demás tienen un socio, ¡pero yo no tengo nada!", </a:t>
            </a:r>
            <a:endParaRPr lang="es-MX" dirty="0" smtClean="0">
              <a:latin typeface="Bookman Old Style" pitchFamily="18" charset="0"/>
            </a:endParaRPr>
          </a:p>
          <a:p>
            <a:r>
              <a:rPr lang="es-MX" dirty="0" smtClean="0">
                <a:latin typeface="Bookman Old Style" pitchFamily="18" charset="0"/>
              </a:rPr>
              <a:t>Respondió </a:t>
            </a:r>
            <a:r>
              <a:rPr lang="es-MX" dirty="0" smtClean="0">
                <a:latin typeface="Bookman Old Style" pitchFamily="18" charset="0"/>
              </a:rPr>
              <a:t>Dios diciendo: "La comunidad de Israel será </a:t>
            </a:r>
            <a:r>
              <a:rPr lang="es-MX" dirty="0" smtClean="0">
                <a:latin typeface="Bookman Old Style" pitchFamily="18" charset="0"/>
              </a:rPr>
              <a:t>tu </a:t>
            </a:r>
            <a:r>
              <a:rPr lang="es-MX" dirty="0" smtClean="0">
                <a:latin typeface="Bookman Old Style" pitchFamily="18" charset="0"/>
              </a:rPr>
              <a:t>socio". </a:t>
            </a:r>
            <a:endParaRPr lang="es-MX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000" b="1" dirty="0" smtClean="0">
                <a:latin typeface="Bookman Old Style" pitchFamily="18" charset="0"/>
              </a:rPr>
              <a:t>Bereshit </a:t>
            </a:r>
            <a:r>
              <a:rPr lang="es-MX" sz="2000" b="1" dirty="0" smtClean="0">
                <a:latin typeface="Bookman Old Style" pitchFamily="18" charset="0"/>
              </a:rPr>
              <a:t>Rabá 11: </a:t>
            </a:r>
            <a:r>
              <a:rPr lang="es-MX" sz="2000" b="1" dirty="0" smtClean="0">
                <a:latin typeface="Bookman Old Style" pitchFamily="18" charset="0"/>
              </a:rPr>
              <a:t>8</a:t>
            </a:r>
          </a:p>
          <a:p>
            <a:r>
              <a:rPr lang="es-MX" dirty="0" smtClean="0">
                <a:latin typeface="Bookman Old Style" pitchFamily="18" charset="0"/>
              </a:rPr>
              <a:t>Dios </a:t>
            </a:r>
            <a:r>
              <a:rPr lang="es-MX" dirty="0" smtClean="0">
                <a:latin typeface="Bookman Old Style" pitchFamily="18" charset="0"/>
              </a:rPr>
              <a:t>continuó: "Y cuando estuvieron frente al Sinaí, Dios les dijo a los israelitas:" Recuerden lo que </a:t>
            </a:r>
            <a:r>
              <a:rPr lang="es-MX" dirty="0" smtClean="0">
                <a:latin typeface="Bookman Old Style" pitchFamily="18" charset="0"/>
              </a:rPr>
              <a:t>le dije </a:t>
            </a:r>
            <a:r>
              <a:rPr lang="es-MX" dirty="0" smtClean="0">
                <a:latin typeface="Bookman Old Style" pitchFamily="18" charset="0"/>
              </a:rPr>
              <a:t>al Shabat, que la comunidad de Israel es su socio, [en las palabras de la escritura] "Acuérdate del Shabat y santifícalo" </a:t>
            </a:r>
            <a:r>
              <a:rPr lang="es-MX" sz="2400" b="1" dirty="0" smtClean="0">
                <a:latin typeface="Bookman Old Style" pitchFamily="18" charset="0"/>
              </a:rPr>
              <a:t>(Éxodo 20: 8).</a:t>
            </a:r>
            <a:endParaRPr lang="es-MX" b="1" i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err="1" smtClean="0">
                <a:latin typeface="Bookman Old Style" pitchFamily="18" charset="0"/>
              </a:rPr>
              <a:t>Mekhilta</a:t>
            </a:r>
            <a:r>
              <a:rPr lang="es-ES" sz="2000" b="1" dirty="0" smtClean="0">
                <a:latin typeface="Bookman Old Style" pitchFamily="18" charset="0"/>
              </a:rPr>
              <a:t> (Regla) d'Rabbi </a:t>
            </a:r>
            <a:r>
              <a:rPr lang="es-ES" sz="2000" b="1" dirty="0" err="1" smtClean="0">
                <a:latin typeface="Bookman Old Style" pitchFamily="18" charset="0"/>
              </a:rPr>
              <a:t>Ishmael</a:t>
            </a:r>
            <a:r>
              <a:rPr lang="es-ES" sz="2000" b="1" dirty="0" smtClean="0">
                <a:latin typeface="Bookman Old Style" pitchFamily="18" charset="0"/>
              </a:rPr>
              <a:t> 13: 19: 6 </a:t>
            </a:r>
          </a:p>
          <a:p>
            <a:r>
              <a:rPr lang="es-ES" dirty="0" smtClean="0">
                <a:latin typeface="Bookman Old Style" pitchFamily="18" charset="0"/>
              </a:rPr>
              <a:t>En </a:t>
            </a:r>
            <a:r>
              <a:rPr lang="es-ES" dirty="0" smtClean="0">
                <a:latin typeface="Bookman Old Style" pitchFamily="18" charset="0"/>
              </a:rPr>
              <a:t>lo que </a:t>
            </a:r>
            <a:r>
              <a:rPr lang="es-ES" dirty="0" smtClean="0">
                <a:latin typeface="Bookman Old Style" pitchFamily="18" charset="0"/>
              </a:rPr>
              <a:t>descansa en </a:t>
            </a:r>
            <a:r>
              <a:rPr lang="es-ES" dirty="0" smtClean="0">
                <a:latin typeface="Bookman Old Style" pitchFamily="18" charset="0"/>
              </a:rPr>
              <a:t>la otra arca está escrito </a:t>
            </a:r>
            <a:r>
              <a:rPr lang="es-ES" sz="2000" b="1" dirty="0" smtClean="0">
                <a:latin typeface="Bookman Old Style" pitchFamily="18" charset="0"/>
              </a:rPr>
              <a:t>(Éxodo 20) </a:t>
            </a:r>
            <a:r>
              <a:rPr lang="es-ES" dirty="0" smtClean="0">
                <a:latin typeface="Bookman Old Style" pitchFamily="18" charset="0"/>
              </a:rPr>
              <a:t>"Yo soy el Señor tu Di-s",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y </a:t>
            </a:r>
            <a:r>
              <a:rPr lang="es-ES" dirty="0" smtClean="0">
                <a:latin typeface="Bookman Old Style" pitchFamily="18" charset="0"/>
              </a:rPr>
              <a:t>de José está escrito </a:t>
            </a:r>
            <a:r>
              <a:rPr lang="es-ES" sz="2000" b="1" dirty="0" smtClean="0">
                <a:latin typeface="Bookman Old Style" pitchFamily="18" charset="0"/>
              </a:rPr>
              <a:t>(Génesis 50:19)</a:t>
            </a:r>
            <a:r>
              <a:rPr lang="es-ES" dirty="0" smtClean="0">
                <a:latin typeface="Bookman Old Style" pitchFamily="18" charset="0"/>
              </a:rPr>
              <a:t> "¿Estoy yo en el lugar de Di-s?"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err="1" smtClean="0">
                <a:latin typeface="Bookman Old Style" pitchFamily="18" charset="0"/>
              </a:rPr>
              <a:t>Mekhilta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smtClean="0">
                <a:latin typeface="Bookman Old Style" pitchFamily="18" charset="0"/>
              </a:rPr>
              <a:t>d'Rabbi </a:t>
            </a:r>
            <a:r>
              <a:rPr lang="es-ES" sz="2000" b="1" dirty="0" err="1" smtClean="0">
                <a:latin typeface="Bookman Old Style" pitchFamily="18" charset="0"/>
              </a:rPr>
              <a:t>Ishmael</a:t>
            </a:r>
            <a:r>
              <a:rPr lang="es-ES" sz="2000" b="1" dirty="0" smtClean="0">
                <a:latin typeface="Bookman Old Style" pitchFamily="18" charset="0"/>
              </a:rPr>
              <a:t> 13: 19: </a:t>
            </a:r>
            <a:r>
              <a:rPr lang="es-ES" sz="2000" b="1" dirty="0" smtClean="0">
                <a:latin typeface="Bookman Old Style" pitchFamily="18" charset="0"/>
              </a:rPr>
              <a:t>6 </a:t>
            </a:r>
          </a:p>
          <a:p>
            <a:r>
              <a:rPr lang="es-ES" dirty="0" smtClean="0">
                <a:latin typeface="Bookman Old Style" pitchFamily="18" charset="0"/>
              </a:rPr>
              <a:t>En </a:t>
            </a:r>
            <a:r>
              <a:rPr lang="es-ES" dirty="0" smtClean="0">
                <a:latin typeface="Bookman Old Style" pitchFamily="18" charset="0"/>
              </a:rPr>
              <a:t>lo que hay en esta arca está escrito </a:t>
            </a:r>
            <a:r>
              <a:rPr lang="es-ES" sz="2000" b="1" dirty="0" smtClean="0">
                <a:latin typeface="Bookman Old Style" pitchFamily="18" charset="0"/>
              </a:rPr>
              <a:t>(Éxodo 20) </a:t>
            </a:r>
            <a:r>
              <a:rPr lang="es-ES" dirty="0" smtClean="0">
                <a:latin typeface="Bookman Old Style" pitchFamily="18" charset="0"/>
              </a:rPr>
              <a:t>"No habrá otros dioses delante de ti",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y </a:t>
            </a:r>
            <a:r>
              <a:rPr lang="es-ES" dirty="0" smtClean="0">
                <a:latin typeface="Bookman Old Style" pitchFamily="18" charset="0"/>
              </a:rPr>
              <a:t>de José está escrito </a:t>
            </a:r>
            <a:r>
              <a:rPr lang="es-ES" sz="2000" b="1" dirty="0" smtClean="0">
                <a:latin typeface="Bookman Old Style" pitchFamily="18" charset="0"/>
              </a:rPr>
              <a:t>(Génesis 42:18) </a:t>
            </a:r>
            <a:r>
              <a:rPr lang="es-ES" dirty="0" smtClean="0">
                <a:latin typeface="Bookman Old Style" pitchFamily="18" charset="0"/>
              </a:rPr>
              <a:t>"Es a Dios a quien temo".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(</a:t>
            </a:r>
            <a:r>
              <a:rPr lang="es-ES" sz="2000" b="1" dirty="0" smtClean="0">
                <a:latin typeface="Bookman Old Style" pitchFamily="18" charset="0"/>
              </a:rPr>
              <a:t>Éxodo 20) </a:t>
            </a:r>
            <a:r>
              <a:rPr lang="es-ES" dirty="0" smtClean="0">
                <a:latin typeface="Bookman Old Style" pitchFamily="18" charset="0"/>
              </a:rPr>
              <a:t>"No tomarás el nombre del Señor tu Di-s en vano".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err="1" smtClean="0">
                <a:latin typeface="Bookman Old Style" pitchFamily="18" charset="0"/>
              </a:rPr>
              <a:t>Mekhilta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smtClean="0">
                <a:latin typeface="Bookman Old Style" pitchFamily="18" charset="0"/>
              </a:rPr>
              <a:t>d'Rabbi </a:t>
            </a:r>
            <a:r>
              <a:rPr lang="es-ES" sz="2000" b="1" dirty="0" err="1" smtClean="0">
                <a:latin typeface="Bookman Old Style" pitchFamily="18" charset="0"/>
              </a:rPr>
              <a:t>Ishmael</a:t>
            </a:r>
            <a:r>
              <a:rPr lang="es-ES" sz="2000" b="1" dirty="0" smtClean="0">
                <a:latin typeface="Bookman Old Style" pitchFamily="18" charset="0"/>
              </a:rPr>
              <a:t> 13: 19: </a:t>
            </a:r>
            <a:r>
              <a:rPr lang="es-ES" sz="2000" b="1" dirty="0" smtClean="0">
                <a:latin typeface="Bookman Old Style" pitchFamily="18" charset="0"/>
              </a:rPr>
              <a:t>6 </a:t>
            </a:r>
          </a:p>
          <a:p>
            <a:r>
              <a:rPr lang="es-ES" dirty="0" smtClean="0">
                <a:latin typeface="Bookman Old Style" pitchFamily="18" charset="0"/>
              </a:rPr>
              <a:t>Y </a:t>
            </a:r>
            <a:r>
              <a:rPr lang="es-ES" dirty="0" smtClean="0">
                <a:latin typeface="Bookman Old Style" pitchFamily="18" charset="0"/>
              </a:rPr>
              <a:t>de José está escrito </a:t>
            </a:r>
            <a:r>
              <a:rPr lang="es-ES" sz="2000" b="1" dirty="0" smtClean="0">
                <a:latin typeface="Bookman Old Style" pitchFamily="18" charset="0"/>
              </a:rPr>
              <a:t>(Génesis 42:15) </a:t>
            </a:r>
            <a:r>
              <a:rPr lang="es-ES" dirty="0" smtClean="0">
                <a:latin typeface="Bookman Old Style" pitchFamily="18" charset="0"/>
              </a:rPr>
              <a:t>"Por la vida de Faraón" (José no jura por "la vida" del Señor)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(</a:t>
            </a:r>
            <a:r>
              <a:rPr lang="es-ES" sz="2000" b="1" dirty="0" smtClean="0">
                <a:latin typeface="Bookman Old Style" pitchFamily="18" charset="0"/>
              </a:rPr>
              <a:t>Éxodo 20) </a:t>
            </a:r>
            <a:r>
              <a:rPr lang="es-ES" dirty="0" smtClean="0">
                <a:latin typeface="Bookman Old Style" pitchFamily="18" charset="0"/>
              </a:rPr>
              <a:t>"Acuérdate del día de reposo".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err="1" smtClean="0">
                <a:latin typeface="Bookman Old Style" pitchFamily="18" charset="0"/>
              </a:rPr>
              <a:t>Mekhilta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smtClean="0">
                <a:latin typeface="Bookman Old Style" pitchFamily="18" charset="0"/>
              </a:rPr>
              <a:t>d'Rabbi </a:t>
            </a:r>
            <a:r>
              <a:rPr lang="es-ES" sz="2000" b="1" dirty="0" err="1" smtClean="0">
                <a:latin typeface="Bookman Old Style" pitchFamily="18" charset="0"/>
              </a:rPr>
              <a:t>Ishmael</a:t>
            </a:r>
            <a:r>
              <a:rPr lang="es-ES" sz="2000" b="1" dirty="0" smtClean="0">
                <a:latin typeface="Bookman Old Style" pitchFamily="18" charset="0"/>
              </a:rPr>
              <a:t> 13: 19: </a:t>
            </a:r>
            <a:r>
              <a:rPr lang="es-ES" sz="2000" b="1" dirty="0" smtClean="0">
                <a:latin typeface="Bookman Old Style" pitchFamily="18" charset="0"/>
              </a:rPr>
              <a:t>6 </a:t>
            </a:r>
          </a:p>
          <a:p>
            <a:r>
              <a:rPr lang="es-ES" dirty="0" smtClean="0">
                <a:latin typeface="Bookman Old Style" pitchFamily="18" charset="0"/>
              </a:rPr>
              <a:t>José </a:t>
            </a:r>
            <a:r>
              <a:rPr lang="es-ES" sz="2000" b="1" dirty="0" smtClean="0">
                <a:latin typeface="Bookman Old Style" pitchFamily="18" charset="0"/>
              </a:rPr>
              <a:t>(Génesis 42:16) </a:t>
            </a:r>
            <a:r>
              <a:rPr lang="es-ES" dirty="0" smtClean="0">
                <a:latin typeface="Bookman Old Style" pitchFamily="18" charset="0"/>
              </a:rPr>
              <a:t>"sacrifica un animal y prepáralo", "prepara" en alusión a la víspera del sábado, que está escrito aquí "preparar",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y </a:t>
            </a:r>
            <a:r>
              <a:rPr lang="es-ES" dirty="0" smtClean="0">
                <a:latin typeface="Bookman Old Style" pitchFamily="18" charset="0"/>
              </a:rPr>
              <a:t>en otra parte </a:t>
            </a:r>
            <a:r>
              <a:rPr lang="es-ES" sz="2000" b="1" dirty="0" smtClean="0">
                <a:latin typeface="Bookman Old Style" pitchFamily="18" charset="0"/>
              </a:rPr>
              <a:t>(Éxodo 16: 5) </a:t>
            </a:r>
            <a:r>
              <a:rPr lang="es-ES" dirty="0" smtClean="0">
                <a:latin typeface="Bookman Old Style" pitchFamily="18" charset="0"/>
              </a:rPr>
              <a:t>"Y será en el sexto día que ellos se prepararán ".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err="1" smtClean="0">
                <a:latin typeface="Bookman Old Style" pitchFamily="18" charset="0"/>
              </a:rPr>
              <a:t>Mekhilta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smtClean="0">
                <a:latin typeface="Bookman Old Style" pitchFamily="18" charset="0"/>
              </a:rPr>
              <a:t>d'Rabbi </a:t>
            </a:r>
            <a:r>
              <a:rPr lang="es-ES" sz="2000" b="1" dirty="0" err="1" smtClean="0">
                <a:latin typeface="Bookman Old Style" pitchFamily="18" charset="0"/>
              </a:rPr>
              <a:t>Ishmael</a:t>
            </a:r>
            <a:r>
              <a:rPr lang="es-ES" sz="2000" b="1" dirty="0" smtClean="0">
                <a:latin typeface="Bookman Old Style" pitchFamily="18" charset="0"/>
              </a:rPr>
              <a:t> 13: 19: </a:t>
            </a:r>
            <a:r>
              <a:rPr lang="es-ES" sz="2000" b="1" dirty="0" smtClean="0">
                <a:latin typeface="Bookman Old Style" pitchFamily="18" charset="0"/>
              </a:rPr>
              <a:t>6 </a:t>
            </a:r>
          </a:p>
          <a:p>
            <a:r>
              <a:rPr lang="es-ES" sz="2000" b="1" dirty="0" smtClean="0">
                <a:latin typeface="Bookman Old Style" pitchFamily="18" charset="0"/>
              </a:rPr>
              <a:t>(</a:t>
            </a:r>
            <a:r>
              <a:rPr lang="es-ES" sz="2000" b="1" dirty="0" smtClean="0">
                <a:latin typeface="Bookman Old Style" pitchFamily="18" charset="0"/>
              </a:rPr>
              <a:t>Éxodo 20) </a:t>
            </a:r>
            <a:r>
              <a:rPr lang="es-ES" dirty="0" smtClean="0">
                <a:latin typeface="Bookman Old Style" pitchFamily="18" charset="0"/>
              </a:rPr>
              <a:t>"Honra a tu padre".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José </a:t>
            </a:r>
            <a:r>
              <a:rPr lang="es-ES" sz="2000" b="1" dirty="0" smtClean="0">
                <a:latin typeface="Bookman Old Style" pitchFamily="18" charset="0"/>
              </a:rPr>
              <a:t>(Génesis 37:13) </a:t>
            </a:r>
            <a:r>
              <a:rPr lang="es-ES" dirty="0" smtClean="0">
                <a:latin typeface="Bookman Old Style" pitchFamily="18" charset="0"/>
              </a:rPr>
              <a:t>"Y dijo Israel a José: ¿Tus hermanos no están pastando (las ovejas) en Siquem? Ve, </a:t>
            </a:r>
            <a:r>
              <a:rPr lang="es-ES" dirty="0" smtClean="0">
                <a:latin typeface="Bookman Old Style" pitchFamily="18" charset="0"/>
              </a:rPr>
              <a:t>te voy a enviar </a:t>
            </a:r>
            <a:r>
              <a:rPr lang="es-ES" dirty="0" smtClean="0">
                <a:latin typeface="Bookman Old Style" pitchFamily="18" charset="0"/>
              </a:rPr>
              <a:t>a ellos.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Y </a:t>
            </a:r>
            <a:r>
              <a:rPr lang="es-ES" dirty="0" smtClean="0">
                <a:latin typeface="Bookman Old Style" pitchFamily="18" charset="0"/>
              </a:rPr>
              <a:t>él le dijo: Aquí estoy" (a tu </a:t>
            </a:r>
            <a:r>
              <a:rPr lang="es-ES" dirty="0" smtClean="0">
                <a:latin typeface="Bookman Old Style" pitchFamily="18" charset="0"/>
              </a:rPr>
              <a:t>servicio).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err="1" smtClean="0">
                <a:latin typeface="Bookman Old Style" pitchFamily="18" charset="0"/>
              </a:rPr>
              <a:t>Mekhilta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smtClean="0">
                <a:latin typeface="Bookman Old Style" pitchFamily="18" charset="0"/>
              </a:rPr>
              <a:t>d'Rabbi </a:t>
            </a:r>
            <a:r>
              <a:rPr lang="es-ES" sz="2000" b="1" dirty="0" err="1" smtClean="0">
                <a:latin typeface="Bookman Old Style" pitchFamily="18" charset="0"/>
              </a:rPr>
              <a:t>Ishmael</a:t>
            </a:r>
            <a:r>
              <a:rPr lang="es-ES" sz="2000" b="1" dirty="0" smtClean="0">
                <a:latin typeface="Bookman Old Style" pitchFamily="18" charset="0"/>
              </a:rPr>
              <a:t> 13: 19: </a:t>
            </a:r>
            <a:r>
              <a:rPr lang="es-ES" sz="2000" b="1" dirty="0" smtClean="0">
                <a:latin typeface="Bookman Old Style" pitchFamily="18" charset="0"/>
              </a:rPr>
              <a:t>6 </a:t>
            </a:r>
          </a:p>
          <a:p>
            <a:r>
              <a:rPr lang="es-ES" dirty="0" smtClean="0">
                <a:latin typeface="Bookman Old Style" pitchFamily="18" charset="0"/>
              </a:rPr>
              <a:t>José </a:t>
            </a:r>
            <a:r>
              <a:rPr lang="es-ES" dirty="0" smtClean="0">
                <a:latin typeface="Bookman Old Style" pitchFamily="18" charset="0"/>
              </a:rPr>
              <a:t>sabía que sus hermanos lo odiaban, pero él no transgrediría las palabras de su padre.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(</a:t>
            </a:r>
            <a:r>
              <a:rPr lang="es-ES" sz="2000" b="1" dirty="0" smtClean="0">
                <a:latin typeface="Bookman Old Style" pitchFamily="18" charset="0"/>
              </a:rPr>
              <a:t>Éxodo 20) </a:t>
            </a:r>
            <a:r>
              <a:rPr lang="es-ES" dirty="0" smtClean="0">
                <a:latin typeface="Bookman Old Style" pitchFamily="18" charset="0"/>
              </a:rPr>
              <a:t>"No matarás".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No </a:t>
            </a:r>
            <a:r>
              <a:rPr lang="es-ES" dirty="0" smtClean="0">
                <a:latin typeface="Bookman Old Style" pitchFamily="18" charset="0"/>
              </a:rPr>
              <a:t>mató a Potifar (aunque pudo haberlo hecho)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err="1" smtClean="0">
                <a:latin typeface="Bookman Old Style" pitchFamily="18" charset="0"/>
              </a:rPr>
              <a:t>Mekhilta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smtClean="0">
                <a:latin typeface="Bookman Old Style" pitchFamily="18" charset="0"/>
              </a:rPr>
              <a:t>d'Rabbi </a:t>
            </a:r>
            <a:r>
              <a:rPr lang="es-ES" sz="2000" b="1" dirty="0" err="1" smtClean="0">
                <a:latin typeface="Bookman Old Style" pitchFamily="18" charset="0"/>
              </a:rPr>
              <a:t>Ishmael</a:t>
            </a:r>
            <a:r>
              <a:rPr lang="es-ES" sz="2000" b="1" dirty="0" smtClean="0">
                <a:latin typeface="Bookman Old Style" pitchFamily="18" charset="0"/>
              </a:rPr>
              <a:t> 13: 19: </a:t>
            </a:r>
            <a:r>
              <a:rPr lang="es-ES" sz="2000" b="1" dirty="0" smtClean="0">
                <a:latin typeface="Bookman Old Style" pitchFamily="18" charset="0"/>
              </a:rPr>
              <a:t>6 </a:t>
            </a:r>
          </a:p>
          <a:p>
            <a:r>
              <a:rPr lang="es-ES" sz="2000" b="1" dirty="0" smtClean="0">
                <a:latin typeface="Bookman Old Style" pitchFamily="18" charset="0"/>
              </a:rPr>
              <a:t>(</a:t>
            </a:r>
            <a:r>
              <a:rPr lang="es-ES" sz="2000" b="1" dirty="0" smtClean="0">
                <a:latin typeface="Bookman Old Style" pitchFamily="18" charset="0"/>
              </a:rPr>
              <a:t>Éxodo 20) </a:t>
            </a:r>
            <a:r>
              <a:rPr lang="es-ES" dirty="0" smtClean="0">
                <a:latin typeface="Bookman Old Style" pitchFamily="18" charset="0"/>
              </a:rPr>
              <a:t>"No cometerás adulterio".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No </a:t>
            </a:r>
            <a:r>
              <a:rPr lang="es-ES" dirty="0" smtClean="0">
                <a:latin typeface="Bookman Old Style" pitchFamily="18" charset="0"/>
              </a:rPr>
              <a:t>cometió adulterio con la esposa de Potifar.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(</a:t>
            </a:r>
            <a:r>
              <a:rPr lang="es-ES" sz="2000" b="1" dirty="0" smtClean="0">
                <a:latin typeface="Bookman Old Style" pitchFamily="18" charset="0"/>
              </a:rPr>
              <a:t>Éxodo 20) </a:t>
            </a:r>
            <a:r>
              <a:rPr lang="es-ES" dirty="0" smtClean="0">
                <a:latin typeface="Bookman Old Style" pitchFamily="18" charset="0"/>
              </a:rPr>
              <a:t>"No robarás". No robó al faraón, es decir.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(</a:t>
            </a:r>
            <a:r>
              <a:rPr lang="es-ES" sz="2000" b="1" dirty="0" smtClean="0">
                <a:latin typeface="Bookman Old Style" pitchFamily="18" charset="0"/>
              </a:rPr>
              <a:t>Génesis 47:14) </a:t>
            </a:r>
            <a:r>
              <a:rPr lang="es-ES" dirty="0" smtClean="0">
                <a:latin typeface="Bookman Old Style" pitchFamily="18" charset="0"/>
              </a:rPr>
              <a:t>"Y José recogió todo el dinero, etc."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err="1" smtClean="0">
                <a:latin typeface="Bookman Old Style" pitchFamily="18" charset="0"/>
              </a:rPr>
              <a:t>Mekhilta</a:t>
            </a:r>
            <a:r>
              <a:rPr lang="es-ES" sz="2000" b="1" dirty="0" smtClean="0">
                <a:latin typeface="Bookman Old Style" pitchFamily="18" charset="0"/>
              </a:rPr>
              <a:t> (Regla) </a:t>
            </a:r>
            <a:r>
              <a:rPr lang="es-ES" sz="2000" b="1" dirty="0" smtClean="0">
                <a:latin typeface="Bookman Old Style" pitchFamily="18" charset="0"/>
              </a:rPr>
              <a:t>d'Rabbi </a:t>
            </a:r>
            <a:r>
              <a:rPr lang="es-ES" sz="2000" b="1" dirty="0" err="1" smtClean="0">
                <a:latin typeface="Bookman Old Style" pitchFamily="18" charset="0"/>
              </a:rPr>
              <a:t>Ishmael</a:t>
            </a:r>
            <a:r>
              <a:rPr lang="es-ES" sz="2000" b="1" dirty="0" smtClean="0">
                <a:latin typeface="Bookman Old Style" pitchFamily="18" charset="0"/>
              </a:rPr>
              <a:t> 13: 19: </a:t>
            </a:r>
            <a:r>
              <a:rPr lang="es-ES" sz="2000" b="1" dirty="0" smtClean="0">
                <a:latin typeface="Bookman Old Style" pitchFamily="18" charset="0"/>
              </a:rPr>
              <a:t>6 </a:t>
            </a:r>
          </a:p>
          <a:p>
            <a:r>
              <a:rPr lang="es-ES" sz="2000" b="1" dirty="0" smtClean="0">
                <a:latin typeface="Bookman Old Style" pitchFamily="18" charset="0"/>
              </a:rPr>
              <a:t>(</a:t>
            </a:r>
            <a:r>
              <a:rPr lang="es-ES" sz="2000" b="1" dirty="0" smtClean="0">
                <a:latin typeface="Bookman Old Style" pitchFamily="18" charset="0"/>
              </a:rPr>
              <a:t>Éxodo 20) </a:t>
            </a:r>
            <a:r>
              <a:rPr lang="es-ES" sz="3000" dirty="0" smtClean="0">
                <a:latin typeface="Bookman Old Style" pitchFamily="18" charset="0"/>
              </a:rPr>
              <a:t>"No testificarás falsamente contra tu prójimo". </a:t>
            </a:r>
            <a:endParaRPr lang="es-ES" sz="30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José </a:t>
            </a:r>
            <a:r>
              <a:rPr lang="es-ES" sz="3000" dirty="0" smtClean="0">
                <a:latin typeface="Bookman Old Style" pitchFamily="18" charset="0"/>
              </a:rPr>
              <a:t>no le contó a su padre lo que le habían hecho sus hermanos. </a:t>
            </a:r>
            <a:endParaRPr lang="es-ES" sz="30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Ahora </a:t>
            </a:r>
            <a:r>
              <a:rPr lang="es-ES" sz="3000" dirty="0" smtClean="0">
                <a:latin typeface="Bookman Old Style" pitchFamily="18" charset="0"/>
              </a:rPr>
              <a:t>bien, ¿no se sigue esto a fortiori, a saber: si él no testificó (contra ellos) ni siquiera con la verdad, cuánto más, falsamente! </a:t>
            </a:r>
            <a:endParaRPr lang="es-E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err="1" smtClean="0">
                <a:latin typeface="Bookman Old Style" pitchFamily="18" charset="0"/>
              </a:rPr>
              <a:t>Mekhilta</a:t>
            </a:r>
            <a:r>
              <a:rPr lang="es-ES" sz="2000" b="1" dirty="0" smtClean="0">
                <a:latin typeface="Bookman Old Style" pitchFamily="18" charset="0"/>
              </a:rPr>
              <a:t> (Regla) </a:t>
            </a:r>
            <a:r>
              <a:rPr lang="es-ES" sz="2000" b="1" dirty="0" smtClean="0">
                <a:latin typeface="Bookman Old Style" pitchFamily="18" charset="0"/>
              </a:rPr>
              <a:t>d'Rabbi </a:t>
            </a:r>
            <a:r>
              <a:rPr lang="es-ES" sz="2000" b="1" dirty="0" err="1" smtClean="0">
                <a:latin typeface="Bookman Old Style" pitchFamily="18" charset="0"/>
              </a:rPr>
              <a:t>Ishmael</a:t>
            </a:r>
            <a:r>
              <a:rPr lang="es-ES" sz="2000" b="1" dirty="0" smtClean="0">
                <a:latin typeface="Bookman Old Style" pitchFamily="18" charset="0"/>
              </a:rPr>
              <a:t> 13: 19: </a:t>
            </a:r>
            <a:r>
              <a:rPr lang="es-ES" sz="2000" b="1" dirty="0" smtClean="0">
                <a:latin typeface="Bookman Old Style" pitchFamily="18" charset="0"/>
              </a:rPr>
              <a:t>6 </a:t>
            </a:r>
          </a:p>
          <a:p>
            <a:r>
              <a:rPr lang="es-ES" sz="2400" b="1" dirty="0" smtClean="0">
                <a:latin typeface="Bookman Old Style" pitchFamily="18" charset="0"/>
              </a:rPr>
              <a:t>(</a:t>
            </a:r>
            <a:r>
              <a:rPr lang="es-ES" sz="2400" b="1" dirty="0" smtClean="0">
                <a:latin typeface="Bookman Old Style" pitchFamily="18" charset="0"/>
              </a:rPr>
              <a:t>Éxodo 20) </a:t>
            </a:r>
            <a:r>
              <a:rPr lang="es-ES" dirty="0" smtClean="0">
                <a:latin typeface="Bookman Old Style" pitchFamily="18" charset="0"/>
              </a:rPr>
              <a:t>"No codiciarás". No codiciaba a la esposa de Potifar</a:t>
            </a:r>
            <a:r>
              <a:rPr lang="es-ES" dirty="0" smtClean="0">
                <a:latin typeface="Bookman Old Style" pitchFamily="18" charset="0"/>
              </a:rPr>
              <a:t>.</a:t>
            </a:r>
          </a:p>
          <a:p>
            <a:endParaRPr lang="es-MX" b="1" i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Midrash Tanjumá, Vayerá </a:t>
            </a:r>
            <a:r>
              <a:rPr lang="es-ES" sz="2000" b="1" dirty="0" smtClean="0">
                <a:latin typeface="Bookman Old Style" pitchFamily="18" charset="0"/>
              </a:rPr>
              <a:t>1: </a:t>
            </a:r>
            <a:r>
              <a:rPr lang="es-ES" sz="2000" b="1" dirty="0" smtClean="0">
                <a:latin typeface="Bookman Old Style" pitchFamily="18" charset="0"/>
              </a:rPr>
              <a:t>5 </a:t>
            </a:r>
          </a:p>
          <a:p>
            <a:r>
              <a:rPr lang="es-ES" dirty="0" smtClean="0">
                <a:latin typeface="Bookman Old Style" pitchFamily="18" charset="0"/>
              </a:rPr>
              <a:t>Descubres </a:t>
            </a:r>
            <a:r>
              <a:rPr lang="es-ES" dirty="0" smtClean="0">
                <a:latin typeface="Bookman Old Style" pitchFamily="18" charset="0"/>
              </a:rPr>
              <a:t>que no todas las dieciocho bendiciones (de la Amidá) recitadas cada día son en alabanza del Santo, bendito sea.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De </a:t>
            </a:r>
            <a:r>
              <a:rPr lang="es-ES" dirty="0" smtClean="0">
                <a:latin typeface="Bookman Old Style" pitchFamily="18" charset="0"/>
              </a:rPr>
              <a:t>hecho, solo los primeros tres y los últimos tres lo alaban, mientras que las doce oraciones intermedias aluden a las necesidades humanas</a:t>
            </a:r>
            <a:r>
              <a:rPr lang="es-ES" dirty="0" smtClean="0">
                <a:latin typeface="Bookman Old Style" pitchFamily="18" charset="0"/>
              </a:rPr>
              <a:t>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Midrash Tanjumá, Vayerá </a:t>
            </a:r>
            <a:r>
              <a:rPr lang="es-ES" sz="2000" b="1" dirty="0" smtClean="0">
                <a:latin typeface="Bookman Old Style" pitchFamily="18" charset="0"/>
              </a:rPr>
              <a:t>1: </a:t>
            </a:r>
            <a:r>
              <a:rPr lang="es-ES" sz="2000" b="1" dirty="0" smtClean="0">
                <a:latin typeface="Bookman Old Style" pitchFamily="18" charset="0"/>
              </a:rPr>
              <a:t>5 </a:t>
            </a:r>
          </a:p>
          <a:p>
            <a:r>
              <a:rPr lang="es-ES" dirty="0" smtClean="0">
                <a:latin typeface="Bookman Old Style" pitchFamily="18" charset="0"/>
              </a:rPr>
              <a:t>Es </a:t>
            </a:r>
            <a:r>
              <a:rPr lang="es-ES" dirty="0" smtClean="0">
                <a:latin typeface="Bookman Old Style" pitchFamily="18" charset="0"/>
              </a:rPr>
              <a:t>por esta razón que no decimos las dieciocho bendiciones en el día de reposo.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Los </a:t>
            </a:r>
            <a:r>
              <a:rPr lang="es-ES" dirty="0" smtClean="0">
                <a:latin typeface="Bookman Old Style" pitchFamily="18" charset="0"/>
              </a:rPr>
              <a:t>sábados y los días santos se omiten las trece bendiciones intermedias para que la santidad del día no se vea empañada por referencias a asuntos mundanos;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Midrash Tanjumá, Vayerá </a:t>
            </a:r>
            <a:r>
              <a:rPr lang="es-ES" sz="2000" b="1" dirty="0" smtClean="0">
                <a:latin typeface="Bookman Old Style" pitchFamily="18" charset="0"/>
              </a:rPr>
              <a:t>1: </a:t>
            </a:r>
            <a:r>
              <a:rPr lang="es-ES" sz="2000" b="1" dirty="0" smtClean="0">
                <a:latin typeface="Bookman Old Style" pitchFamily="18" charset="0"/>
              </a:rPr>
              <a:t>5 </a:t>
            </a:r>
          </a:p>
          <a:p>
            <a:r>
              <a:rPr lang="es-ES" sz="2800" dirty="0" smtClean="0">
                <a:latin typeface="Bookman Old Style" pitchFamily="18" charset="0"/>
              </a:rPr>
              <a:t>en </a:t>
            </a:r>
            <a:r>
              <a:rPr lang="es-ES" sz="2800" dirty="0" smtClean="0">
                <a:latin typeface="Bookman Old Style" pitchFamily="18" charset="0"/>
              </a:rPr>
              <a:t>su lugar se inserta una única bendición que describe el rasgo característico del día. </a:t>
            </a:r>
            <a:endParaRPr lang="es-ES" sz="2800" dirty="0" smtClean="0">
              <a:latin typeface="Bookman Old Style" pitchFamily="18" charset="0"/>
            </a:endParaRPr>
          </a:p>
          <a:p>
            <a:r>
              <a:rPr lang="es-ES" sz="2800" dirty="0" smtClean="0">
                <a:latin typeface="Bookman Old Style" pitchFamily="18" charset="0"/>
              </a:rPr>
              <a:t>Porque</a:t>
            </a:r>
            <a:r>
              <a:rPr lang="es-ES" sz="2800" dirty="0" smtClean="0">
                <a:latin typeface="Bookman Old Style" pitchFamily="18" charset="0"/>
              </a:rPr>
              <a:t>, si sucediera que un ser querido estuviera enfermo en casa en el momento de la oración, el devoto lo recordaría mientras recitaba la oración “Quien sana los males de su pueblo” y se deprimiría. </a:t>
            </a:r>
            <a:endParaRPr lang="es-ES" sz="28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Midrash Tanjumá, Vayerá </a:t>
            </a:r>
            <a:r>
              <a:rPr lang="es-ES" sz="2000" b="1" dirty="0" smtClean="0">
                <a:latin typeface="Bookman Old Style" pitchFamily="18" charset="0"/>
              </a:rPr>
              <a:t>1: </a:t>
            </a:r>
            <a:r>
              <a:rPr lang="es-ES" sz="2000" b="1" dirty="0" smtClean="0">
                <a:latin typeface="Bookman Old Style" pitchFamily="18" charset="0"/>
              </a:rPr>
              <a:t>5 </a:t>
            </a:r>
          </a:p>
          <a:p>
            <a:r>
              <a:rPr lang="es-ES" dirty="0" smtClean="0">
                <a:latin typeface="Bookman Old Style" pitchFamily="18" charset="0"/>
              </a:rPr>
              <a:t>Ya </a:t>
            </a:r>
            <a:r>
              <a:rPr lang="es-ES" dirty="0" smtClean="0">
                <a:latin typeface="Bookman Old Style" pitchFamily="18" charset="0"/>
              </a:rPr>
              <a:t>que el sábado fue dado a Israel para santificación, gozo y descanso y no dolor, uno debe recitar las primeras tres bendiciones y las últimas tres bendiciones (de la Amidá) y reemplazar las que intervienen con la oración de Descanso.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Midrash Tanjumá, Vayerá </a:t>
            </a:r>
            <a:r>
              <a:rPr lang="es-ES" sz="2000" b="1" dirty="0" smtClean="0">
                <a:latin typeface="Bookman Old Style" pitchFamily="18" charset="0"/>
              </a:rPr>
              <a:t>1: </a:t>
            </a:r>
            <a:r>
              <a:rPr lang="es-ES" sz="2000" b="1" dirty="0" smtClean="0">
                <a:latin typeface="Bookman Old Style" pitchFamily="18" charset="0"/>
              </a:rPr>
              <a:t>5 </a:t>
            </a:r>
          </a:p>
          <a:p>
            <a:r>
              <a:rPr lang="es-ES" dirty="0" smtClean="0">
                <a:latin typeface="Bookman Old Style" pitchFamily="18" charset="0"/>
              </a:rPr>
              <a:t>Por </a:t>
            </a:r>
            <a:r>
              <a:rPr lang="es-ES" dirty="0" smtClean="0">
                <a:latin typeface="Bookman Old Style" pitchFamily="18" charset="0"/>
              </a:rPr>
              <a:t>eso, David proclamó: Siete veces al día te alabo, a causa de tus justas ordenanzas (Sal. 119: 164).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La </a:t>
            </a:r>
            <a:r>
              <a:rPr lang="es-ES" dirty="0" smtClean="0">
                <a:latin typeface="Bookman Old Style" pitchFamily="18" charset="0"/>
              </a:rPr>
              <a:t>palabra siete en este versículo se refiere a las siete bendiciones recitadas en sábado.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Midrash Tanjumá, Vayerá </a:t>
            </a:r>
            <a:r>
              <a:rPr lang="es-ES" sz="2000" b="1" dirty="0" smtClean="0">
                <a:latin typeface="Bookman Old Style" pitchFamily="18" charset="0"/>
              </a:rPr>
              <a:t>1: </a:t>
            </a:r>
            <a:r>
              <a:rPr lang="es-ES" sz="2000" b="1" dirty="0" smtClean="0">
                <a:latin typeface="Bookman Old Style" pitchFamily="18" charset="0"/>
              </a:rPr>
              <a:t>5 </a:t>
            </a:r>
          </a:p>
          <a:p>
            <a:r>
              <a:rPr lang="es-ES" dirty="0" smtClean="0">
                <a:latin typeface="Bookman Old Style" pitchFamily="18" charset="0"/>
              </a:rPr>
              <a:t>¿</a:t>
            </a:r>
            <a:r>
              <a:rPr lang="es-ES" dirty="0" smtClean="0">
                <a:latin typeface="Bookman Old Style" pitchFamily="18" charset="0"/>
              </a:rPr>
              <a:t>A qué otro día podría referirse este versículo, sino al día de descanso, que no se parece a ningún otro?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Porque </a:t>
            </a:r>
            <a:r>
              <a:rPr lang="es-ES" dirty="0" smtClean="0">
                <a:latin typeface="Bookman Old Style" pitchFamily="18" charset="0"/>
              </a:rPr>
              <a:t>está dicho: Acuérdate del día de reposo y santifícalo </a:t>
            </a:r>
            <a:r>
              <a:rPr lang="es-ES" sz="2000" b="1" dirty="0" smtClean="0">
                <a:latin typeface="Bookman Old Style" pitchFamily="18" charset="0"/>
              </a:rPr>
              <a:t>(Éxodo 20: 8), </a:t>
            </a:r>
            <a:r>
              <a:rPr lang="es-ES" dirty="0" smtClean="0">
                <a:latin typeface="Bookman Old Style" pitchFamily="18" charset="0"/>
              </a:rPr>
              <a:t>en todos los aspectos, incluso en el desarrollo de tus negocios y en el hablar de ellos </a:t>
            </a:r>
            <a:r>
              <a:rPr lang="es-ES" sz="2000" b="1" dirty="0" smtClean="0">
                <a:latin typeface="Bookman Old Style" pitchFamily="18" charset="0"/>
              </a:rPr>
              <a:t>(Isaías 58:13).</a:t>
            </a:r>
            <a:endParaRPr lang="es-MX" b="1" i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Midrash </a:t>
            </a:r>
            <a:r>
              <a:rPr lang="es-ES" sz="2000" b="1" dirty="0" err="1" smtClean="0">
                <a:latin typeface="Bookman Old Style" pitchFamily="18" charset="0"/>
              </a:rPr>
              <a:t>Tanchuma</a:t>
            </a:r>
            <a:r>
              <a:rPr lang="es-ES" sz="2000" b="1" dirty="0" smtClean="0">
                <a:latin typeface="Bookman Old Style" pitchFamily="18" charset="0"/>
              </a:rPr>
              <a:t>, Bamidbar 23: </a:t>
            </a:r>
            <a:r>
              <a:rPr lang="es-ES" sz="2000" b="1" dirty="0" smtClean="0">
                <a:latin typeface="Bookman Old Style" pitchFamily="18" charset="0"/>
              </a:rPr>
              <a:t>1</a:t>
            </a:r>
          </a:p>
          <a:p>
            <a:r>
              <a:rPr lang="es-ES" sz="2000" b="1" dirty="0" smtClean="0">
                <a:latin typeface="Bookman Old Style" pitchFamily="18" charset="0"/>
              </a:rPr>
              <a:t>(</a:t>
            </a:r>
            <a:r>
              <a:rPr lang="es-ES" sz="2000" b="1" dirty="0" smtClean="0">
                <a:latin typeface="Bookman Old Style" pitchFamily="18" charset="0"/>
              </a:rPr>
              <a:t>Núm. 4:18 :) </a:t>
            </a:r>
            <a:r>
              <a:rPr lang="es-ES" dirty="0" smtClean="0">
                <a:latin typeface="Bookman Old Style" pitchFamily="18" charset="0"/>
              </a:rPr>
              <a:t>"</a:t>
            </a:r>
            <a:r>
              <a:rPr lang="es-ES" dirty="0" smtClean="0">
                <a:latin typeface="Bookman Old Style" pitchFamily="18" charset="0"/>
              </a:rPr>
              <a:t>No sean cortados". </a:t>
            </a:r>
            <a:r>
              <a:rPr lang="es-ES" dirty="0" smtClean="0">
                <a:latin typeface="Bookman Old Style" pitchFamily="18" charset="0"/>
              </a:rPr>
              <a:t>Dejemos que nuestro maestro nos instruya: En el caso de uno que comete una transgresión punible con la escisión de acuerdo con la Torá, ¿cómo reciben el perdón [y] quedan libres de su extirpación?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Midrash </a:t>
            </a:r>
            <a:r>
              <a:rPr lang="es-ES" sz="2000" b="1" dirty="0" err="1" smtClean="0">
                <a:latin typeface="Bookman Old Style" pitchFamily="18" charset="0"/>
              </a:rPr>
              <a:t>Tanchuma</a:t>
            </a:r>
            <a:r>
              <a:rPr lang="es-ES" sz="2000" b="1" dirty="0" smtClean="0">
                <a:latin typeface="Bookman Old Style" pitchFamily="18" charset="0"/>
              </a:rPr>
              <a:t>, Bamidbar 23: </a:t>
            </a:r>
            <a:r>
              <a:rPr lang="es-ES" sz="2000" b="1" dirty="0" smtClean="0">
                <a:latin typeface="Bookman Old Style" pitchFamily="18" charset="0"/>
              </a:rPr>
              <a:t>1</a:t>
            </a:r>
          </a:p>
          <a:p>
            <a:r>
              <a:rPr lang="es-ES" dirty="0" smtClean="0">
                <a:latin typeface="Bookman Old Style" pitchFamily="18" charset="0"/>
              </a:rPr>
              <a:t>Así </a:t>
            </a:r>
            <a:r>
              <a:rPr lang="es-ES" dirty="0" smtClean="0">
                <a:latin typeface="Bookman Old Style" pitchFamily="18" charset="0"/>
              </a:rPr>
              <a:t>han enseñado nuestros maestros </a:t>
            </a:r>
            <a:r>
              <a:rPr lang="es-ES" sz="2000" b="1" dirty="0" smtClean="0">
                <a:latin typeface="Bookman Old Style" pitchFamily="18" charset="0"/>
              </a:rPr>
              <a:t>(en </a:t>
            </a:r>
            <a:r>
              <a:rPr lang="es-ES" sz="2000" b="1" dirty="0" smtClean="0">
                <a:latin typeface="Bookman Old Style" pitchFamily="18" charset="0"/>
              </a:rPr>
              <a:t>Makot </a:t>
            </a:r>
            <a:r>
              <a:rPr lang="es-ES" sz="2000" b="1" dirty="0" smtClean="0">
                <a:latin typeface="Bookman Old Style" pitchFamily="18" charset="0"/>
              </a:rPr>
              <a:t>3:15 ): </a:t>
            </a:r>
            <a:r>
              <a:rPr lang="es-ES" sz="2900" dirty="0" smtClean="0">
                <a:latin typeface="Bookman Old Style" pitchFamily="18" charset="0"/>
              </a:rPr>
              <a:t>Todos los que pueden ser sometidos a escisión, cuando han sido azotados, están exentos de su escisión, como se indica </a:t>
            </a:r>
            <a:r>
              <a:rPr lang="es-ES" sz="2000" b="1" dirty="0" smtClean="0">
                <a:latin typeface="Bookman Old Style" pitchFamily="18" charset="0"/>
              </a:rPr>
              <a:t>(en Deut. 25: 2-3), </a:t>
            </a:r>
            <a:r>
              <a:rPr lang="es-ES" sz="2900" dirty="0" smtClean="0">
                <a:latin typeface="Bookman Old Style" pitchFamily="18" charset="0"/>
              </a:rPr>
              <a:t>“entonces el juez hará que se acueste…. Puede que le dé cuarenta latigazos, pero no más…; entonces tu hermano sería </a:t>
            </a:r>
            <a:r>
              <a:rPr lang="es-ES" sz="2900" dirty="0" smtClean="0">
                <a:latin typeface="Bookman Old Style" pitchFamily="18" charset="0"/>
              </a:rPr>
              <a:t>degradado".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Midrash </a:t>
            </a:r>
            <a:r>
              <a:rPr lang="es-ES" sz="2000" b="1" dirty="0" err="1" smtClean="0">
                <a:latin typeface="Bookman Old Style" pitchFamily="18" charset="0"/>
              </a:rPr>
              <a:t>Tanchuma</a:t>
            </a:r>
            <a:r>
              <a:rPr lang="es-ES" sz="2000" b="1" dirty="0" smtClean="0">
                <a:latin typeface="Bookman Old Style" pitchFamily="18" charset="0"/>
              </a:rPr>
              <a:t>, Bamidbar 23: </a:t>
            </a:r>
            <a:r>
              <a:rPr lang="es-ES" sz="2000" b="1" dirty="0" smtClean="0">
                <a:latin typeface="Bookman Old Style" pitchFamily="18" charset="0"/>
              </a:rPr>
              <a:t>1</a:t>
            </a:r>
          </a:p>
          <a:p>
            <a:r>
              <a:rPr lang="es-ES" dirty="0" smtClean="0">
                <a:latin typeface="Bookman Old Style" pitchFamily="18" charset="0"/>
              </a:rPr>
              <a:t>Cuando </a:t>
            </a:r>
            <a:r>
              <a:rPr lang="es-ES" dirty="0" smtClean="0">
                <a:latin typeface="Bookman Old Style" pitchFamily="18" charset="0"/>
              </a:rPr>
              <a:t>ha sido azotado, es [de nuevo] tu hermano.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¿</a:t>
            </a:r>
            <a:r>
              <a:rPr lang="es-ES" dirty="0" smtClean="0">
                <a:latin typeface="Bookman Old Style" pitchFamily="18" charset="0"/>
              </a:rPr>
              <a:t>Y por qué cuarenta latigazos?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Es </a:t>
            </a:r>
            <a:r>
              <a:rPr lang="es-ES" dirty="0" smtClean="0">
                <a:latin typeface="Bookman Old Style" pitchFamily="18" charset="0"/>
              </a:rPr>
              <a:t>simplemente eso, porque este Adán estuvo cuarenta días en la </a:t>
            </a:r>
            <a:r>
              <a:rPr lang="es-ES" dirty="0" smtClean="0">
                <a:latin typeface="Bookman Old Style" pitchFamily="18" charset="0"/>
              </a:rPr>
              <a:t>creación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Midrash </a:t>
            </a:r>
            <a:r>
              <a:rPr lang="es-ES" sz="2000" b="1" dirty="0" err="1" smtClean="0">
                <a:latin typeface="Bookman Old Style" pitchFamily="18" charset="0"/>
              </a:rPr>
              <a:t>Tanchuma</a:t>
            </a:r>
            <a:r>
              <a:rPr lang="es-ES" sz="2000" b="1" dirty="0" smtClean="0">
                <a:latin typeface="Bookman Old Style" pitchFamily="18" charset="0"/>
              </a:rPr>
              <a:t>, Bamidbar 23: </a:t>
            </a:r>
            <a:r>
              <a:rPr lang="es-ES" sz="2000" b="1" dirty="0" smtClean="0">
                <a:latin typeface="Bookman Old Style" pitchFamily="18" charset="0"/>
              </a:rPr>
              <a:t>1</a:t>
            </a:r>
          </a:p>
          <a:p>
            <a:r>
              <a:rPr lang="es-ES" dirty="0" smtClean="0">
                <a:latin typeface="Bookman Old Style" pitchFamily="18" charset="0"/>
              </a:rPr>
              <a:t>Los </a:t>
            </a:r>
            <a:r>
              <a:rPr lang="es-ES" dirty="0" smtClean="0">
                <a:latin typeface="Bookman Old Style" pitchFamily="18" charset="0"/>
              </a:rPr>
              <a:t>rabinos creían que el feto tarda cuarenta días en desarrollarse en una forma humana. </a:t>
            </a:r>
            <a:r>
              <a:rPr lang="es-ES" sz="2000" dirty="0" smtClean="0">
                <a:latin typeface="Bookman Old Style" pitchFamily="18" charset="0"/>
              </a:rPr>
              <a:t>Ver </a:t>
            </a:r>
            <a:r>
              <a:rPr lang="es-ES" sz="2000" dirty="0" err="1" smtClean="0">
                <a:latin typeface="Bookman Old Style" pitchFamily="18" charset="0"/>
              </a:rPr>
              <a:t>Nid</a:t>
            </a:r>
            <a:r>
              <a:rPr lang="es-ES" sz="2000" dirty="0" smtClean="0">
                <a:latin typeface="Bookman Old Style" pitchFamily="18" charset="0"/>
              </a:rPr>
              <a:t>. 3: 7; </a:t>
            </a:r>
            <a:r>
              <a:rPr lang="es-ES" sz="2000" dirty="0" err="1" smtClean="0">
                <a:latin typeface="Bookman Old Style" pitchFamily="18" charset="0"/>
              </a:rPr>
              <a:t>Ber</a:t>
            </a:r>
            <a:r>
              <a:rPr lang="es-ES" sz="2000" dirty="0" smtClean="0">
                <a:latin typeface="Bookman Old Style" pitchFamily="18" charset="0"/>
              </a:rPr>
              <a:t>. 60a; Hombres. 99b; también </a:t>
            </a:r>
            <a:r>
              <a:rPr lang="es-ES" sz="2000" dirty="0" err="1" smtClean="0">
                <a:latin typeface="Bookman Old Style" pitchFamily="18" charset="0"/>
              </a:rPr>
              <a:t>Philo</a:t>
            </a:r>
            <a:r>
              <a:rPr lang="es-ES" sz="2000" dirty="0" smtClean="0">
                <a:latin typeface="Bookman Old Style" pitchFamily="18" charset="0"/>
              </a:rPr>
              <a:t>, </a:t>
            </a:r>
            <a:r>
              <a:rPr lang="es-ES" sz="2000" dirty="0" err="1" smtClean="0">
                <a:latin typeface="Bookman Old Style" pitchFamily="18" charset="0"/>
              </a:rPr>
              <a:t>Quaestiones</a:t>
            </a:r>
            <a:r>
              <a:rPr lang="es-ES" sz="2000" dirty="0" smtClean="0">
                <a:latin typeface="Bookman Old Style" pitchFamily="18" charset="0"/>
              </a:rPr>
              <a:t>, Gen. 1:25. </a:t>
            </a:r>
            <a:r>
              <a:rPr lang="es-ES" sz="3000" dirty="0" smtClean="0">
                <a:latin typeface="Bookman Old Style" pitchFamily="18" charset="0"/>
              </a:rPr>
              <a:t>y transgredió la Torá, que estuvo cuarenta días en la entrega, se le dará cuarenta latigazos y estará exento de su castigo (es decir, de la escisión). </a:t>
            </a:r>
            <a:endParaRPr lang="es-E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Midrash </a:t>
            </a:r>
            <a:r>
              <a:rPr lang="es-ES" sz="2000" b="1" dirty="0" err="1" smtClean="0">
                <a:latin typeface="Bookman Old Style" pitchFamily="18" charset="0"/>
              </a:rPr>
              <a:t>Tanchuma</a:t>
            </a:r>
            <a:r>
              <a:rPr lang="es-ES" sz="2000" b="1" dirty="0" smtClean="0">
                <a:latin typeface="Bookman Old Style" pitchFamily="18" charset="0"/>
              </a:rPr>
              <a:t>, Bamidbar 23: </a:t>
            </a:r>
            <a:r>
              <a:rPr lang="es-ES" sz="2000" b="1" dirty="0" smtClean="0">
                <a:latin typeface="Bookman Old Style" pitchFamily="18" charset="0"/>
              </a:rPr>
              <a:t>1</a:t>
            </a:r>
          </a:p>
          <a:p>
            <a:r>
              <a:rPr lang="es-ES" dirty="0" smtClean="0">
                <a:latin typeface="Bookman Old Style" pitchFamily="18" charset="0"/>
              </a:rPr>
              <a:t>Y </a:t>
            </a:r>
            <a:r>
              <a:rPr lang="es-ES" dirty="0" smtClean="0">
                <a:latin typeface="Bookman Old Style" pitchFamily="18" charset="0"/>
              </a:rPr>
              <a:t>así lo encuentras en el caso del primer Adán.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Cuando </a:t>
            </a:r>
            <a:r>
              <a:rPr lang="es-ES" dirty="0" smtClean="0">
                <a:latin typeface="Bookman Old Style" pitchFamily="18" charset="0"/>
              </a:rPr>
              <a:t>se le ordenó y se le dijo </a:t>
            </a:r>
            <a:r>
              <a:rPr lang="es-ES" sz="2000" b="1" dirty="0" smtClean="0">
                <a:latin typeface="Bookman Old Style" pitchFamily="18" charset="0"/>
              </a:rPr>
              <a:t>(en Génesis 2:17), </a:t>
            </a:r>
            <a:r>
              <a:rPr lang="es-ES" dirty="0" smtClean="0">
                <a:latin typeface="Bookman Old Style" pitchFamily="18" charset="0"/>
              </a:rPr>
              <a:t>“Pero del árbol de la ciencia del bien y del mal no comerás…”, incurrió en la sentencia de muerte;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Midrash </a:t>
            </a:r>
            <a:r>
              <a:rPr lang="es-ES" sz="2000" b="1" dirty="0" err="1" smtClean="0">
                <a:latin typeface="Bookman Old Style" pitchFamily="18" charset="0"/>
              </a:rPr>
              <a:t>Tanchuma</a:t>
            </a:r>
            <a:r>
              <a:rPr lang="es-ES" sz="2000" b="1" dirty="0" smtClean="0">
                <a:latin typeface="Bookman Old Style" pitchFamily="18" charset="0"/>
              </a:rPr>
              <a:t>, Bamidbar 23: </a:t>
            </a:r>
            <a:r>
              <a:rPr lang="es-ES" sz="2000" b="1" dirty="0" smtClean="0">
                <a:latin typeface="Bookman Old Style" pitchFamily="18" charset="0"/>
              </a:rPr>
              <a:t>1</a:t>
            </a:r>
          </a:p>
          <a:p>
            <a:r>
              <a:rPr lang="es-ES" sz="3100" dirty="0" smtClean="0">
                <a:latin typeface="Bookman Old Style" pitchFamily="18" charset="0"/>
              </a:rPr>
              <a:t>y </a:t>
            </a:r>
            <a:r>
              <a:rPr lang="es-ES" sz="3100" dirty="0" smtClean="0">
                <a:latin typeface="Bookman Old Style" pitchFamily="18" charset="0"/>
              </a:rPr>
              <a:t>el mundo fue azotado con cuarenta castigos: diez por Adán, diez por Eva, diez por la serpiente, diez por la tierra. </a:t>
            </a:r>
            <a:endParaRPr lang="es-ES" sz="3100" dirty="0" smtClean="0">
              <a:latin typeface="Bookman Old Style" pitchFamily="18" charset="0"/>
            </a:endParaRPr>
          </a:p>
          <a:p>
            <a:r>
              <a:rPr lang="es-ES" sz="3100" dirty="0" smtClean="0">
                <a:latin typeface="Bookman Old Style" pitchFamily="18" charset="0"/>
              </a:rPr>
              <a:t>Por </a:t>
            </a:r>
            <a:r>
              <a:rPr lang="es-ES" sz="3100" dirty="0" smtClean="0">
                <a:latin typeface="Bookman Old Style" pitchFamily="18" charset="0"/>
              </a:rPr>
              <a:t>lo tanto, cuando una persona comete una de las transgresiones [castigable con la muerte], es azotado con cuarenta latigazos. </a:t>
            </a:r>
            <a:endParaRPr lang="es-ES" sz="31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Midrash </a:t>
            </a:r>
            <a:r>
              <a:rPr lang="es-ES" sz="2000" b="1" dirty="0" err="1" smtClean="0">
                <a:latin typeface="Bookman Old Style" pitchFamily="18" charset="0"/>
              </a:rPr>
              <a:t>Tanchuma</a:t>
            </a:r>
            <a:r>
              <a:rPr lang="es-ES" sz="2000" b="1" dirty="0" smtClean="0">
                <a:latin typeface="Bookman Old Style" pitchFamily="18" charset="0"/>
              </a:rPr>
              <a:t>, Bamidbar 23: </a:t>
            </a:r>
            <a:r>
              <a:rPr lang="es-ES" sz="2000" b="1" dirty="0" smtClean="0">
                <a:latin typeface="Bookman Old Style" pitchFamily="18" charset="0"/>
              </a:rPr>
              <a:t>1</a:t>
            </a:r>
          </a:p>
          <a:p>
            <a:r>
              <a:rPr lang="es-ES" dirty="0" smtClean="0">
                <a:latin typeface="Bookman Old Style" pitchFamily="18" charset="0"/>
              </a:rPr>
              <a:t>Y </a:t>
            </a:r>
            <a:r>
              <a:rPr lang="es-ES" dirty="0" smtClean="0">
                <a:latin typeface="Bookman Old Style" pitchFamily="18" charset="0"/>
              </a:rPr>
              <a:t>entonces encuentras con todas y cada una de las cosas que el Santo, bendito sea, ordenó a Moisés, [hubo] advertencias y castigos.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Está </a:t>
            </a:r>
            <a:r>
              <a:rPr lang="es-ES" dirty="0" smtClean="0">
                <a:latin typeface="Bookman Old Style" pitchFamily="18" charset="0"/>
              </a:rPr>
              <a:t>escrito sobre el día de reposo </a:t>
            </a:r>
            <a:r>
              <a:rPr lang="es-ES" sz="2000" b="1" dirty="0" smtClean="0">
                <a:latin typeface="Bookman Old Style" pitchFamily="18" charset="0"/>
              </a:rPr>
              <a:t>(Éxodo 20: 8), </a:t>
            </a:r>
            <a:r>
              <a:rPr lang="es-ES" dirty="0" smtClean="0">
                <a:latin typeface="Bookman Old Style" pitchFamily="18" charset="0"/>
              </a:rPr>
              <a:t>"Acuérdate del día de reposo", como advertencia;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Midrash </a:t>
            </a:r>
            <a:r>
              <a:rPr lang="es-ES" sz="2000" b="1" dirty="0" err="1" smtClean="0">
                <a:latin typeface="Bookman Old Style" pitchFamily="18" charset="0"/>
              </a:rPr>
              <a:t>Tanchuma</a:t>
            </a:r>
            <a:r>
              <a:rPr lang="es-ES" sz="2000" b="1" dirty="0" smtClean="0">
                <a:latin typeface="Bookman Old Style" pitchFamily="18" charset="0"/>
              </a:rPr>
              <a:t>, Bamidbar 23: </a:t>
            </a:r>
            <a:r>
              <a:rPr lang="es-ES" sz="2000" b="1" dirty="0" smtClean="0">
                <a:latin typeface="Bookman Old Style" pitchFamily="18" charset="0"/>
              </a:rPr>
              <a:t>1</a:t>
            </a:r>
          </a:p>
          <a:p>
            <a:r>
              <a:rPr lang="es-ES" dirty="0" smtClean="0">
                <a:latin typeface="Bookman Old Style" pitchFamily="18" charset="0"/>
              </a:rPr>
              <a:t>y </a:t>
            </a:r>
            <a:r>
              <a:rPr lang="es-ES" dirty="0" smtClean="0">
                <a:latin typeface="Bookman Old Style" pitchFamily="18" charset="0"/>
              </a:rPr>
              <a:t>como castigo </a:t>
            </a:r>
            <a:r>
              <a:rPr lang="es-ES" sz="2000" b="1" dirty="0" smtClean="0">
                <a:latin typeface="Bookman Old Style" pitchFamily="18" charset="0"/>
              </a:rPr>
              <a:t>(hay Éxodo 31:14), </a:t>
            </a:r>
            <a:r>
              <a:rPr lang="es-ES" dirty="0" smtClean="0">
                <a:latin typeface="Bookman Old Style" pitchFamily="18" charset="0"/>
              </a:rPr>
              <a:t>"el que lo profanare, ciertamente será condenado a muerte".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Llegaron </a:t>
            </a:r>
            <a:r>
              <a:rPr lang="es-ES" dirty="0" smtClean="0">
                <a:latin typeface="Bookman Old Style" pitchFamily="18" charset="0"/>
              </a:rPr>
              <a:t>al desierto y </a:t>
            </a:r>
            <a:r>
              <a:rPr lang="es-ES" sz="2000" b="1" dirty="0" smtClean="0">
                <a:latin typeface="Bookman Old Style" pitchFamily="18" charset="0"/>
              </a:rPr>
              <a:t>(según Núm. 15:32)</a:t>
            </a:r>
            <a:r>
              <a:rPr lang="es-ES" dirty="0" smtClean="0">
                <a:latin typeface="Bookman Old Style" pitchFamily="18" charset="0"/>
              </a:rPr>
              <a:t> encontraron </a:t>
            </a:r>
            <a:r>
              <a:rPr lang="es-ES" dirty="0" smtClean="0">
                <a:latin typeface="Bookman Old Style" pitchFamily="18" charset="0"/>
              </a:rPr>
              <a:t>a alguien recogiendo leña </a:t>
            </a:r>
            <a:r>
              <a:rPr lang="es-ES" dirty="0" smtClean="0">
                <a:latin typeface="Bookman Old Style" pitchFamily="18" charset="0"/>
              </a:rPr>
              <a:t>en el día de </a:t>
            </a:r>
            <a:r>
              <a:rPr lang="es-ES" dirty="0" smtClean="0">
                <a:latin typeface="Bookman Old Style" pitchFamily="18" charset="0"/>
              </a:rPr>
              <a:t>reposo, </a:t>
            </a:r>
            <a:r>
              <a:rPr lang="es-ES" dirty="0" smtClean="0">
                <a:latin typeface="Bookman Old Style" pitchFamily="18" charset="0"/>
              </a:rPr>
              <a:t>pero Moisés no sabía con qué muerte debía morir.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Midrash </a:t>
            </a:r>
            <a:r>
              <a:rPr lang="es-ES" sz="2000" b="1" dirty="0" err="1" smtClean="0">
                <a:latin typeface="Bookman Old Style" pitchFamily="18" charset="0"/>
              </a:rPr>
              <a:t>Tanchuma</a:t>
            </a:r>
            <a:r>
              <a:rPr lang="es-ES" sz="2000" b="1" dirty="0" smtClean="0">
                <a:latin typeface="Bookman Old Style" pitchFamily="18" charset="0"/>
              </a:rPr>
              <a:t>, Bamidbar 23: </a:t>
            </a:r>
            <a:r>
              <a:rPr lang="es-ES" sz="2000" b="1" dirty="0" smtClean="0">
                <a:latin typeface="Bookman Old Style" pitchFamily="18" charset="0"/>
              </a:rPr>
              <a:t>1</a:t>
            </a:r>
          </a:p>
          <a:p>
            <a:r>
              <a:rPr lang="es-ES" dirty="0" smtClean="0">
                <a:latin typeface="Bookman Old Style" pitchFamily="18" charset="0"/>
              </a:rPr>
              <a:t>Sin </a:t>
            </a:r>
            <a:r>
              <a:rPr lang="es-ES" dirty="0" smtClean="0">
                <a:latin typeface="Bookman Old Style" pitchFamily="18" charset="0"/>
              </a:rPr>
              <a:t>embargo, </a:t>
            </a:r>
            <a:r>
              <a:rPr lang="es-ES" sz="2000" b="1" dirty="0" smtClean="0">
                <a:latin typeface="Bookman Old Style" pitchFamily="18" charset="0"/>
              </a:rPr>
              <a:t>(según Lev. 24:12) </a:t>
            </a:r>
            <a:r>
              <a:rPr lang="es-ES" dirty="0" smtClean="0">
                <a:latin typeface="Bookman Old Style" pitchFamily="18" charset="0"/>
              </a:rPr>
              <a:t>“Lo dejaron bajo custodia [porque no estaba claro qué se le debía hacer]”.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El </a:t>
            </a:r>
            <a:r>
              <a:rPr lang="es-ES" dirty="0" smtClean="0">
                <a:latin typeface="Bookman Old Style" pitchFamily="18" charset="0"/>
              </a:rPr>
              <a:t>Santo, bendito sea, dijo </a:t>
            </a:r>
            <a:r>
              <a:rPr lang="es-ES" sz="2000" b="1" dirty="0" smtClean="0">
                <a:latin typeface="Bookman Old Style" pitchFamily="18" charset="0"/>
              </a:rPr>
              <a:t>(en el vers. 35): </a:t>
            </a:r>
            <a:r>
              <a:rPr lang="es-ES" dirty="0" smtClean="0">
                <a:latin typeface="Bookman Old Style" pitchFamily="18" charset="0"/>
              </a:rPr>
              <a:t>esa persona </a:t>
            </a:r>
            <a:r>
              <a:rPr lang="es-ES" dirty="0" smtClean="0">
                <a:latin typeface="Bookman Old Style" pitchFamily="18" charset="0"/>
              </a:rPr>
              <a:t>ciertamente morirá; [toda la congregación] lo apedreará ”.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Midrash </a:t>
            </a:r>
            <a:r>
              <a:rPr lang="es-ES" sz="2000" b="1" dirty="0" err="1" smtClean="0">
                <a:latin typeface="Bookman Old Style" pitchFamily="18" charset="0"/>
              </a:rPr>
              <a:t>Tanchuma</a:t>
            </a:r>
            <a:r>
              <a:rPr lang="es-ES" sz="2000" b="1" dirty="0" smtClean="0">
                <a:latin typeface="Bookman Old Style" pitchFamily="18" charset="0"/>
              </a:rPr>
              <a:t>, Bamidbar 23: </a:t>
            </a:r>
            <a:r>
              <a:rPr lang="es-ES" sz="2000" b="1" dirty="0" smtClean="0">
                <a:latin typeface="Bookman Old Style" pitchFamily="18" charset="0"/>
              </a:rPr>
              <a:t>1</a:t>
            </a:r>
          </a:p>
          <a:p>
            <a:r>
              <a:rPr lang="es-ES" sz="2800" dirty="0" smtClean="0">
                <a:latin typeface="Bookman Old Style" pitchFamily="18" charset="0"/>
              </a:rPr>
              <a:t>Inmediatamente </a:t>
            </a:r>
            <a:r>
              <a:rPr lang="es-ES" sz="2800" dirty="0" smtClean="0">
                <a:latin typeface="Bookman Old Style" pitchFamily="18" charset="0"/>
              </a:rPr>
              <a:t>Moisés se levantó en oración y dijo: “Soberano del mundo, si un hombre pecara, ¿debería [realmente] ser apedreado? He aquí, serían destruidos. Haga un [otro] arreglo para </a:t>
            </a:r>
            <a:r>
              <a:rPr lang="es-ES" sz="2800" dirty="0" smtClean="0">
                <a:latin typeface="Bookman Old Style" pitchFamily="18" charset="0"/>
              </a:rPr>
              <a:t>ellos". </a:t>
            </a:r>
          </a:p>
          <a:p>
            <a:r>
              <a:rPr lang="es-ES" dirty="0" smtClean="0">
                <a:latin typeface="Bookman Old Style" pitchFamily="18" charset="0"/>
              </a:rPr>
              <a:t>Le </a:t>
            </a:r>
            <a:r>
              <a:rPr lang="es-ES" dirty="0" smtClean="0">
                <a:latin typeface="Bookman Old Style" pitchFamily="18" charset="0"/>
              </a:rPr>
              <a:t>dijo: "Que sean azotados con cuarenta latigazos, y quedarán exentos de la extirpación".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Midrash </a:t>
            </a:r>
            <a:r>
              <a:rPr lang="es-ES" sz="2000" b="1" dirty="0" err="1" smtClean="0">
                <a:latin typeface="Bookman Old Style" pitchFamily="18" charset="0"/>
              </a:rPr>
              <a:t>Tanchuma</a:t>
            </a:r>
            <a:r>
              <a:rPr lang="es-ES" sz="2000" b="1" dirty="0" smtClean="0">
                <a:latin typeface="Bookman Old Style" pitchFamily="18" charset="0"/>
              </a:rPr>
              <a:t>, Bamidbar 23: </a:t>
            </a:r>
            <a:r>
              <a:rPr lang="es-ES" sz="2000" b="1" dirty="0" smtClean="0">
                <a:latin typeface="Bookman Old Style" pitchFamily="18" charset="0"/>
              </a:rPr>
              <a:t>1</a:t>
            </a:r>
          </a:p>
          <a:p>
            <a:r>
              <a:rPr lang="es-ES" sz="2800" dirty="0" smtClean="0">
                <a:latin typeface="Bookman Old Style" pitchFamily="18" charset="0"/>
              </a:rPr>
              <a:t>De </a:t>
            </a:r>
            <a:r>
              <a:rPr lang="es-ES" sz="2800" dirty="0" smtClean="0">
                <a:latin typeface="Bookman Old Style" pitchFamily="18" charset="0"/>
              </a:rPr>
              <a:t>manera similar, cuando los hijos de Aarón murieron, la tribu de </a:t>
            </a:r>
            <a:r>
              <a:rPr lang="es-ES" sz="2800" dirty="0" err="1" smtClean="0">
                <a:latin typeface="Bookman Old Style" pitchFamily="18" charset="0"/>
              </a:rPr>
              <a:t>Coat</a:t>
            </a:r>
            <a:r>
              <a:rPr lang="es-ES" sz="2800" dirty="0" smtClean="0">
                <a:latin typeface="Bookman Old Style" pitchFamily="18" charset="0"/>
              </a:rPr>
              <a:t> los vio. Comenzaron a gritarle a Moisés, diciendo: "¿Vamos a morir así?" </a:t>
            </a:r>
            <a:endParaRPr lang="es-ES" sz="2800" dirty="0" smtClean="0">
              <a:latin typeface="Bookman Old Style" pitchFamily="18" charset="0"/>
            </a:endParaRPr>
          </a:p>
          <a:p>
            <a:r>
              <a:rPr lang="es-ES" sz="2800" dirty="0" smtClean="0">
                <a:latin typeface="Bookman Old Style" pitchFamily="18" charset="0"/>
              </a:rPr>
              <a:t>El </a:t>
            </a:r>
            <a:r>
              <a:rPr lang="es-ES" sz="2800" dirty="0" smtClean="0">
                <a:latin typeface="Bookman Old Style" pitchFamily="18" charset="0"/>
              </a:rPr>
              <a:t>Santo, bendito sea, le dijo a Moisés: “Así como hice un arreglo [alternativo] para Aarón, como se dice (en 16: 3), 'De esta manera entrará Aarón [en el santuario] ...'; </a:t>
            </a:r>
            <a:endParaRPr lang="es-ES" sz="28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US" sz="1600" b="1" dirty="0" smtClean="0">
                <a:latin typeface="Bookman Old Style" pitchFamily="18" charset="0"/>
              </a:rPr>
              <a:t>ASERET HADIBROT – LOS 10 MANDAMIENTOS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Midrash </a:t>
            </a:r>
            <a:r>
              <a:rPr lang="es-ES" sz="2000" b="1" dirty="0" err="1" smtClean="0">
                <a:latin typeface="Bookman Old Style" pitchFamily="18" charset="0"/>
              </a:rPr>
              <a:t>Tanchuma</a:t>
            </a:r>
            <a:r>
              <a:rPr lang="es-ES" sz="2000" b="1" dirty="0" smtClean="0">
                <a:latin typeface="Bookman Old Style" pitchFamily="18" charset="0"/>
              </a:rPr>
              <a:t>, Bamidbar 23: </a:t>
            </a:r>
            <a:r>
              <a:rPr lang="es-ES" sz="2000" b="1" dirty="0" smtClean="0">
                <a:latin typeface="Bookman Old Style" pitchFamily="18" charset="0"/>
              </a:rPr>
              <a:t>1</a:t>
            </a:r>
          </a:p>
          <a:p>
            <a:r>
              <a:rPr lang="es-ES" sz="3000" dirty="0" smtClean="0">
                <a:latin typeface="Bookman Old Style" pitchFamily="18" charset="0"/>
              </a:rPr>
              <a:t>así </a:t>
            </a:r>
            <a:r>
              <a:rPr lang="es-ES" sz="3000" dirty="0" smtClean="0">
                <a:latin typeface="Bookman Old Style" pitchFamily="18" charset="0"/>
              </a:rPr>
              <a:t>también para las familias coatitas estoy haciendo un arreglo similar, no sea que mueran, como se dice </a:t>
            </a:r>
            <a:r>
              <a:rPr lang="es-ES" sz="1800" b="1" dirty="0" smtClean="0">
                <a:latin typeface="Bookman Old Style" pitchFamily="18" charset="0"/>
              </a:rPr>
              <a:t>(Núm. 4:19), </a:t>
            </a:r>
            <a:r>
              <a:rPr lang="es-ES" sz="3000" dirty="0" smtClean="0">
                <a:latin typeface="Bookman Old Style" pitchFamily="18" charset="0"/>
              </a:rPr>
              <a:t>'Haz esto por ellos (es decir, por los coatitas) para que puedan vivir y no morir ...' ”. ¿Dónde se muestra? De lo que leyeron sobre el asunto </a:t>
            </a:r>
            <a:r>
              <a:rPr lang="es-ES" sz="1800" b="1" dirty="0" smtClean="0">
                <a:latin typeface="Bookman Old Style" pitchFamily="18" charset="0"/>
              </a:rPr>
              <a:t>(en Núm. 4:18), </a:t>
            </a:r>
            <a:r>
              <a:rPr lang="es-ES" sz="3000" dirty="0" smtClean="0">
                <a:latin typeface="Bookman Old Style" pitchFamily="18" charset="0"/>
              </a:rPr>
              <a:t>"No </a:t>
            </a:r>
            <a:r>
              <a:rPr lang="es-ES" sz="3000" dirty="0" smtClean="0">
                <a:latin typeface="Bookman Old Style" pitchFamily="18" charset="0"/>
              </a:rPr>
              <a:t>serán cortados..."</a:t>
            </a:r>
            <a:endParaRPr lang="es-MX" sz="3000" b="1" i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Fuentes: Torah, Talmud, </a:t>
            </a:r>
            <a:r>
              <a:rPr lang="es-CO" sz="20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Sefaria, Jewish </a:t>
            </a: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Dr. Yael Ziegler.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5"/>
              </a:rPr>
              <a:t>https://www.chabad.org/kabbalah/article_cdo/aid/719328/jewish/He-Who-Steals.htm</a:t>
            </a:r>
            <a:endParaRPr lang="es-CO" sz="700" dirty="0" smtClean="0">
              <a:solidFill>
                <a:schemeClr val="bg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6"/>
              </a:rPr>
              <a:t>https://www.chabad.org/kabbalah/article_cdo/aid/380377/jewish/The-Heart-and-Its-Energy.htm</a:t>
            </a:r>
            <a:endParaRPr lang="es-CO" sz="700" dirty="0" smtClean="0">
              <a:solidFill>
                <a:schemeClr val="bg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https</a:t>
            </a:r>
            <a:r>
              <a:rPr lang="es-CO" sz="700" dirty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://</a:t>
            </a: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www.rabbidavidcooper.com/cooper-print-index/2010/11/8/2358-five-dimensions-of-the-soul.html</a:t>
            </a:r>
            <a:endParaRPr lang="es-CO" sz="700" dirty="0" smtClean="0">
              <a:solidFill>
                <a:schemeClr val="bg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MX" sz="700" u="sng" dirty="0" smtClean="0">
                <a:solidFill>
                  <a:schemeClr val="bg1"/>
                </a:solidFill>
                <a:hlinkClick r:id="rId8"/>
              </a:rPr>
              <a:t>https://www.sefaria.org/The_Beginning_of_Wisdom%2C_Introduction.2?lang=bi&amp;with=all&amp;lang2=en</a:t>
            </a:r>
            <a:endParaRPr lang="es-MX" sz="700" u="sng" dirty="0" smtClean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MX" sz="800" dirty="0" smtClean="0">
                <a:hlinkClick r:id="rId9"/>
              </a:rPr>
              <a:t>http://bit.ly/1dzs4zj</a:t>
            </a:r>
            <a:r>
              <a:rPr lang="es-MX" sz="800" dirty="0" smtClean="0"/>
              <a:t> </a:t>
            </a:r>
            <a:endParaRPr lang="en-US" sz="700" dirty="0" smtClean="0">
              <a:solidFill>
                <a:schemeClr val="bg1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</a:rPr>
              <a:t>https://headcoverings-by-devorah.com/ParashatBereishitMeam3.html</a:t>
            </a:r>
            <a:endParaRPr lang="es-CO" sz="1000" dirty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24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Derechos Reservados Shalom Haverim Org</a:t>
            </a:r>
            <a:endParaRPr sz="24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800" b="0" i="0" u="sng" strike="noStrike" cap="none" dirty="0">
                <a:solidFill>
                  <a:schemeClr val="hlink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  <a:hlinkClick r:id="rId10"/>
              </a:rPr>
              <a:t>http://www.shalomhaverim.org</a:t>
            </a:r>
            <a:endParaRPr sz="2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Director: -</a:t>
            </a:r>
            <a:endParaRPr sz="28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ELIYAHU BAYONA BEN </a:t>
            </a:r>
            <a:r>
              <a:rPr lang="es-CO" sz="2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YOSEF</a:t>
            </a:r>
            <a:endParaRPr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3 Nisán,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5781  – 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Marzo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16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2021 Monsey New York</a:t>
            </a:r>
            <a:endParaRPr sz="1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100203</TotalTime>
  <Words>2763</Words>
  <Application>Microsoft Office PowerPoint</Application>
  <PresentationFormat>Presentación en pantalla (4:3)</PresentationFormat>
  <Paragraphs>240</Paragraphs>
  <Slides>48</Slides>
  <Notes>48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48</vt:i4>
      </vt:variant>
    </vt:vector>
  </HeadingPairs>
  <TitlesOfParts>
    <vt:vector size="49" baseType="lpstr">
      <vt:lpstr>Office Theme</vt:lpstr>
      <vt:lpstr> 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Eliyahu</cp:lastModifiedBy>
  <cp:revision>620</cp:revision>
  <dcterms:modified xsi:type="dcterms:W3CDTF">2021-03-16T22:22:13Z</dcterms:modified>
</cp:coreProperties>
</file>