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48"/>
  </p:notesMasterIdLst>
  <p:sldIdLst>
    <p:sldId id="256" r:id="rId2"/>
    <p:sldId id="297" r:id="rId3"/>
    <p:sldId id="708" r:id="rId4"/>
    <p:sldId id="851" r:id="rId5"/>
    <p:sldId id="885" r:id="rId6"/>
    <p:sldId id="886" r:id="rId7"/>
    <p:sldId id="887" r:id="rId8"/>
    <p:sldId id="888" r:id="rId9"/>
    <p:sldId id="884" r:id="rId10"/>
    <p:sldId id="852" r:id="rId11"/>
    <p:sldId id="853" r:id="rId12"/>
    <p:sldId id="854" r:id="rId13"/>
    <p:sldId id="855" r:id="rId14"/>
    <p:sldId id="856" r:id="rId15"/>
    <p:sldId id="857" r:id="rId16"/>
    <p:sldId id="858" r:id="rId17"/>
    <p:sldId id="859" r:id="rId18"/>
    <p:sldId id="860" r:id="rId19"/>
    <p:sldId id="861" r:id="rId20"/>
    <p:sldId id="862" r:id="rId21"/>
    <p:sldId id="863" r:id="rId22"/>
    <p:sldId id="864" r:id="rId23"/>
    <p:sldId id="865" r:id="rId24"/>
    <p:sldId id="866" r:id="rId25"/>
    <p:sldId id="867" r:id="rId26"/>
    <p:sldId id="868" r:id="rId27"/>
    <p:sldId id="869" r:id="rId28"/>
    <p:sldId id="870" r:id="rId29"/>
    <p:sldId id="871" r:id="rId30"/>
    <p:sldId id="872" r:id="rId31"/>
    <p:sldId id="873" r:id="rId32"/>
    <p:sldId id="874" r:id="rId33"/>
    <p:sldId id="875" r:id="rId34"/>
    <p:sldId id="876" r:id="rId35"/>
    <p:sldId id="877" r:id="rId36"/>
    <p:sldId id="878" r:id="rId37"/>
    <p:sldId id="879" r:id="rId38"/>
    <p:sldId id="880" r:id="rId39"/>
    <p:sldId id="881" r:id="rId40"/>
    <p:sldId id="882" r:id="rId41"/>
    <p:sldId id="889" r:id="rId42"/>
    <p:sldId id="890" r:id="rId43"/>
    <p:sldId id="891" r:id="rId44"/>
    <p:sldId id="892" r:id="rId45"/>
    <p:sldId id="883" r:id="rId46"/>
    <p:sldId id="296" r:id="rId47"/>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779" autoAdjust="0"/>
    <p:restoredTop sz="94859" autoAdjust="0"/>
  </p:normalViewPr>
  <p:slideViewPr>
    <p:cSldViewPr snapToGrid="0">
      <p:cViewPr varScale="1">
        <p:scale>
          <a:sx n="56" d="100"/>
          <a:sy n="56" d="100"/>
        </p:scale>
        <p:origin x="-480" y="-90"/>
      </p:cViewPr>
      <p:guideLst>
        <p:guide orient="horz" pos="2160"/>
        <p:guide pos="2880"/>
      </p:guideLst>
    </p:cSldViewPr>
  </p:slideViewPr>
  <p:notesTextViewPr>
    <p:cViewPr>
      <p:scale>
        <a:sx n="100" d="100"/>
        <a:sy n="100" d="100"/>
      </p:scale>
      <p:origin x="0" y="0"/>
    </p:cViewPr>
  </p:notesTextViewPr>
  <p:notesViewPr>
    <p:cSldViewPr snapToGrid="0">
      <p:cViewPr varScale="1">
        <p:scale>
          <a:sx n="52" d="100"/>
          <a:sy n="52" d="100"/>
        </p:scale>
        <p:origin x="-2678" y="-8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www.ascentofsafed.com/cgi-bin/ascent.cgi?Name=mm-kipur"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914400" y="144780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ES" sz="2400" dirty="0">
                <a:latin typeface="Calibri"/>
                <a:ea typeface="Calibri"/>
                <a:cs typeface="Calibri"/>
                <a:sym typeface="Calibri"/>
              </a:rPr>
              <a:t>PARASHA </a:t>
            </a:r>
            <a:r>
              <a:rPr lang="en-US" sz="2400" dirty="0" smtClean="0">
                <a:latin typeface="Calibri"/>
                <a:ea typeface="Calibri"/>
                <a:cs typeface="Calibri"/>
                <a:sym typeface="Calibri"/>
              </a:rPr>
              <a:t>SHEMOT</a:t>
            </a:r>
          </a:p>
          <a:p>
            <a:pPr marL="0" marR="0" lvl="0" indent="0" algn="ctr" rtl="0">
              <a:lnSpc>
                <a:spcPct val="90000"/>
              </a:lnSpc>
              <a:spcBef>
                <a:spcPts val="0"/>
              </a:spcBef>
              <a:spcAft>
                <a:spcPts val="0"/>
              </a:spcAft>
              <a:buNone/>
            </a:pPr>
            <a:r>
              <a:rPr lang="en-US" sz="2400" dirty="0" err="1" smtClean="0">
                <a:latin typeface="Calibri"/>
                <a:ea typeface="Calibri"/>
                <a:cs typeface="Calibri"/>
                <a:sym typeface="Calibri"/>
              </a:rPr>
              <a:t>Una</a:t>
            </a:r>
            <a:r>
              <a:rPr lang="en-US" sz="2400" dirty="0" smtClean="0">
                <a:latin typeface="Calibri"/>
                <a:ea typeface="Calibri"/>
                <a:cs typeface="Calibri"/>
                <a:sym typeface="Calibri"/>
              </a:rPr>
              <a:t> </a:t>
            </a:r>
            <a:r>
              <a:rPr lang="en-US" sz="2400" dirty="0" err="1" smtClean="0">
                <a:latin typeface="Calibri"/>
                <a:ea typeface="Calibri"/>
                <a:cs typeface="Calibri"/>
                <a:sym typeface="Calibri"/>
              </a:rPr>
              <a:t>Mente</a:t>
            </a:r>
            <a:r>
              <a:rPr lang="en-US" sz="2400" dirty="0" smtClean="0">
                <a:latin typeface="Calibri"/>
                <a:ea typeface="Calibri"/>
                <a:cs typeface="Calibri"/>
                <a:sym typeface="Calibri"/>
              </a:rPr>
              <a:t> </a:t>
            </a:r>
            <a:r>
              <a:rPr lang="en-US" sz="2400" dirty="0" err="1" smtClean="0">
                <a:latin typeface="Calibri"/>
                <a:ea typeface="Calibri"/>
                <a:cs typeface="Calibri"/>
                <a:sym typeface="Calibri"/>
              </a:rPr>
              <a:t>Esclavizada</a:t>
            </a:r>
            <a:endParaRPr lang="en-US" sz="2400" dirty="0" smtClean="0">
              <a:latin typeface="Calibri"/>
              <a:ea typeface="Calibri"/>
              <a:cs typeface="Calibri"/>
              <a:sym typeface="Calibri"/>
            </a:endParaRP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3200" b="0" i="0" u="none" strike="noStrike" cap="none" dirty="0">
                <a:solidFill>
                  <a:srgbClr val="000000"/>
                </a:solidFill>
                <a:latin typeface="Calibri"/>
                <a:ea typeface="Calibri"/>
                <a:cs typeface="Calibri"/>
                <a:sym typeface="Calibri"/>
              </a:rPr>
              <a:t>Por: Eliyahu BaYonah</a:t>
            </a:r>
            <a:endParaRPr dirty="0"/>
          </a:p>
          <a:p>
            <a:pPr marL="0" marR="0" lvl="0" indent="0" algn="ctr" rtl="0">
              <a:spcBef>
                <a:spcPts val="800"/>
              </a:spcBef>
              <a:spcAft>
                <a:spcPts val="0"/>
              </a:spcAft>
              <a:buNone/>
            </a:pPr>
            <a:r>
              <a:rPr lang="es-ES" sz="3200" b="0" i="0" u="none" strike="noStrike" cap="none" dirty="0">
                <a:solidFill>
                  <a:srgbClr val="000000"/>
                </a:solidFill>
                <a:latin typeface="Calibri"/>
                <a:ea typeface="Calibri"/>
                <a:cs typeface="Calibri"/>
                <a:sym typeface="Calibri"/>
              </a:rPr>
              <a:t>Director Shalom Haverim Org</a:t>
            </a:r>
            <a:endParaRPr dirty="0"/>
          </a:p>
          <a:p>
            <a:pPr marL="0" marR="0" lvl="0" indent="0" algn="ctr" rtl="0">
              <a:spcBef>
                <a:spcPts val="800"/>
              </a:spcBef>
              <a:spcAft>
                <a:spcPts val="0"/>
              </a:spcAft>
              <a:buNone/>
            </a:pPr>
            <a:r>
              <a:rPr lang="es-ES" sz="3200" b="0" i="0" u="none" strike="noStrike" cap="none" dirty="0">
                <a:solidFill>
                  <a:srgbClr val="000000"/>
                </a:solidFill>
                <a:latin typeface="Calibri"/>
                <a:ea typeface="Calibri"/>
                <a:cs typeface="Calibri"/>
                <a:sym typeface="Calibri"/>
              </a:rPr>
              <a:t>New York</a:t>
            </a:r>
            <a:endParaRPr sz="3200" b="0" i="0" u="none" strike="noStrike" cap="none" dirty="0">
              <a:solidFill>
                <a:srgbClr val="000000"/>
              </a:solidFill>
              <a:latin typeface="Calibri"/>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TOLEDOT</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1026" name="Picture 2"/>
          <p:cNvPicPr>
            <a:picLocks noChangeAspect="1" noChangeArrowheads="1"/>
          </p:cNvPicPr>
          <p:nvPr/>
        </p:nvPicPr>
        <p:blipFill>
          <a:blip r:embed="rId3"/>
          <a:srcRect/>
          <a:stretch>
            <a:fillRect/>
          </a:stretch>
        </p:blipFill>
        <p:spPr bwMode="auto">
          <a:xfrm>
            <a:off x="-1" y="-188843"/>
            <a:ext cx="9395791" cy="7046843"/>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2800" b="1" dirty="0" smtClean="0"/>
              <a:t>Shemot 1: 1 – 6:1</a:t>
            </a:r>
          </a:p>
          <a:p>
            <a:pPr marL="0" lvl="0" indent="0" algn="ctr">
              <a:buNone/>
            </a:pPr>
            <a:r>
              <a:rPr lang="es-CO" sz="2800" b="1" dirty="0" smtClean="0"/>
              <a:t>y Yeshayahu 27:6 al 28:13</a:t>
            </a:r>
          </a:p>
          <a:p>
            <a:r>
              <a:rPr lang="es-CO" sz="3600" b="1" dirty="0" err="1" smtClean="0"/>
              <a:t>Ve'eleh</a:t>
            </a:r>
            <a:r>
              <a:rPr lang="es-CO" sz="3600" b="1" dirty="0" smtClean="0"/>
              <a:t> </a:t>
            </a:r>
            <a:r>
              <a:rPr lang="es-CO" sz="3600" b="1" dirty="0" err="1" smtClean="0"/>
              <a:t>shemot</a:t>
            </a:r>
            <a:r>
              <a:rPr lang="es-CO" sz="3600" b="1" dirty="0" smtClean="0"/>
              <a:t> </a:t>
            </a:r>
            <a:r>
              <a:rPr lang="es-CO" sz="3600" b="1" dirty="0" err="1" smtClean="0"/>
              <a:t>beney</a:t>
            </a:r>
            <a:r>
              <a:rPr lang="es-CO" sz="3600" b="1" dirty="0" smtClean="0"/>
              <a:t> </a:t>
            </a:r>
            <a:r>
              <a:rPr lang="es-CO" sz="3600" b="1" dirty="0" err="1" smtClean="0"/>
              <a:t>Yisra'el</a:t>
            </a:r>
            <a:r>
              <a:rPr lang="es-CO" sz="3600" b="1" dirty="0" smtClean="0"/>
              <a:t> </a:t>
            </a:r>
            <a:r>
              <a:rPr lang="es-CO" sz="3600" b="1" dirty="0" err="1" smtClean="0"/>
              <a:t>haba'im</a:t>
            </a:r>
            <a:r>
              <a:rPr lang="es-CO" sz="3600" b="1" dirty="0" smtClean="0"/>
              <a:t> </a:t>
            </a:r>
            <a:r>
              <a:rPr lang="es-CO" sz="3600" b="1" dirty="0" err="1" smtClean="0"/>
              <a:t>Mitsraymah</a:t>
            </a:r>
            <a:r>
              <a:rPr lang="es-CO" sz="3600" b="1" dirty="0" smtClean="0"/>
              <a:t> et </a:t>
            </a:r>
            <a:r>
              <a:rPr lang="es-CO" sz="3600" b="1" dirty="0" err="1" smtClean="0"/>
              <a:t>Ya'akov</a:t>
            </a:r>
            <a:r>
              <a:rPr lang="es-CO" sz="3600" b="1" dirty="0" smtClean="0"/>
              <a:t> </a:t>
            </a:r>
            <a:r>
              <a:rPr lang="es-CO" sz="3600" b="1" dirty="0" err="1" smtClean="0"/>
              <a:t>ish</a:t>
            </a:r>
            <a:r>
              <a:rPr lang="es-CO" sz="3600" b="1" dirty="0" smtClean="0"/>
              <a:t> </a:t>
            </a:r>
            <a:r>
              <a:rPr lang="es-CO" sz="3600" b="1" dirty="0" err="1" smtClean="0"/>
              <a:t>uveyto</a:t>
            </a:r>
            <a:r>
              <a:rPr lang="es-CO" sz="3600" b="1" dirty="0" smtClean="0"/>
              <a:t> </a:t>
            </a:r>
            <a:r>
              <a:rPr lang="es-CO" sz="3600" b="1" dirty="0" err="1" smtClean="0"/>
              <a:t>ba'u</a:t>
            </a:r>
            <a:r>
              <a:rPr lang="es-CO" sz="3600" b="1" dirty="0" smtClean="0"/>
              <a:t>.</a:t>
            </a:r>
          </a:p>
          <a:p>
            <a:r>
              <a:rPr lang="es-CO" sz="3600" b="1" dirty="0" smtClean="0"/>
              <a:t>1:1 </a:t>
            </a:r>
            <a:r>
              <a:rPr lang="es-CO" sz="3600" dirty="0" smtClean="0"/>
              <a:t>    Y estos son los nombres de los hijos de Israel que vinieron a Egipto (1) con Jacob; vino cada uno con su familia </a:t>
            </a:r>
          </a:p>
        </p:txBody>
      </p:sp>
    </p:spTree>
    <p:extLst>
      <p:ext uri="{BB962C8B-B14F-4D97-AF65-F5344CB8AC3E}">
        <p14:creationId xmlns="" xmlns:p14="http://schemas.microsoft.com/office/powerpoint/2010/main"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ES" dirty="0" smtClean="0"/>
              <a:t>Sobre la Haftará y la Parashá:</a:t>
            </a:r>
          </a:p>
          <a:p>
            <a:r>
              <a:rPr lang="es-ES" dirty="0" smtClean="0"/>
              <a:t>En Parashat Sh'mot, el pueblo de Israel está esclavizado por los egipcios, sufriendo enormemente a manos de otros. </a:t>
            </a:r>
          </a:p>
          <a:p>
            <a:r>
              <a:rPr lang="es-ES" dirty="0" smtClean="0"/>
              <a:t>Finalmente, Moisés llega y comienza a mover a la gente hacia la redención.</a:t>
            </a:r>
          </a:p>
        </p:txBody>
      </p:sp>
    </p:spTree>
    <p:extLst>
      <p:ext uri="{BB962C8B-B14F-4D97-AF65-F5344CB8AC3E}">
        <p14:creationId xmlns="" xmlns:p14="http://schemas.microsoft.com/office/powerpoint/2010/main"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ES" dirty="0" smtClean="0"/>
              <a:t>De manera similar, en Isaías, la gente en el Reino de Israel sufrió mucho, aunque en este caso es el sufrimiento que ha sido provocado por su propia falta de fe en Dios y por la corrupción y la codicia de sus líderes. Isaías les trae un mensaje de esperanza y redención.</a:t>
            </a:r>
          </a:p>
        </p:txBody>
      </p:sp>
    </p:spTree>
    <p:extLst>
      <p:ext uri="{BB962C8B-B14F-4D97-AF65-F5344CB8AC3E}">
        <p14:creationId xmlns="" xmlns:p14="http://schemas.microsoft.com/office/powerpoint/2010/main"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ES" b="1" i="1" dirty="0" smtClean="0"/>
              <a:t>Jeremías como Moisés</a:t>
            </a:r>
          </a:p>
          <a:p>
            <a:r>
              <a:rPr lang="es-ES" dirty="0" smtClean="0"/>
              <a:t>En las congregaciones sefarditas, la Haftará se toma desde el principio del Libro de Jeremías. </a:t>
            </a:r>
          </a:p>
          <a:p>
            <a:r>
              <a:rPr lang="es-ES" dirty="0" smtClean="0"/>
              <a:t>Cuando Dios comienza a hablar con Jeremías por primera vez y le encarga una misión, Jeremías se muestra reticente a recibir la palabra de Dios. </a:t>
            </a:r>
          </a:p>
        </p:txBody>
      </p:sp>
    </p:spTree>
    <p:extLst>
      <p:ext uri="{BB962C8B-B14F-4D97-AF65-F5344CB8AC3E}">
        <p14:creationId xmlns="" xmlns:p14="http://schemas.microsoft.com/office/powerpoint/2010/main"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ES" dirty="0" smtClean="0"/>
              <a:t>Al igual que Moisés, Jeremías le dice a Dios que no será un buen mensajero. </a:t>
            </a:r>
          </a:p>
          <a:p>
            <a:r>
              <a:rPr lang="es-ES" dirty="0" smtClean="0"/>
              <a:t>Es solo un niño, protesta.</a:t>
            </a:r>
          </a:p>
          <a:p>
            <a:r>
              <a:rPr lang="es-ES" dirty="0" smtClean="0"/>
              <a:t>Pero Dios no aceptará un no por respuesta e inmediatamente le da a Jeremías dos visiones metafóricas de una rama de almendra y una olla humeante. </a:t>
            </a:r>
          </a:p>
        </p:txBody>
      </p:sp>
    </p:spTree>
    <p:extLst>
      <p:ext uri="{BB962C8B-B14F-4D97-AF65-F5344CB8AC3E}">
        <p14:creationId xmlns="" xmlns:p14="http://schemas.microsoft.com/office/powerpoint/2010/main"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ES" sz="3000" dirty="0" smtClean="0"/>
              <a:t>Estas visiones tienen el propósito de motivar a Jeremías a abrazar su misión e inspirarlo a ir a Jerusalén, donde le recordará a la gente que no debe deshonrar a Dios ni comer los primeros frutos que se reservan para Dios.</a:t>
            </a:r>
          </a:p>
          <a:p>
            <a:r>
              <a:rPr lang="es-ES" sz="3000" dirty="0" smtClean="0"/>
              <a:t>El liderazgo de Jeremías y la forma en que él es ungido como líder son paralelos al encuentro inicial de Moisés con Dios y la ascensión al líder de los israelitas.</a:t>
            </a:r>
            <a:endParaRPr lang="es-MX" sz="3000" dirty="0" smtClean="0"/>
          </a:p>
        </p:txBody>
      </p:sp>
    </p:spTree>
    <p:extLst>
      <p:ext uri="{BB962C8B-B14F-4D97-AF65-F5344CB8AC3E}">
        <p14:creationId xmlns="" xmlns:p14="http://schemas.microsoft.com/office/powerpoint/2010/main"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Yosef muere y la Era de los Avot y el </a:t>
            </a:r>
            <a:r>
              <a:rPr lang="es-MX" dirty="0" err="1" smtClean="0"/>
              <a:t>Sefer</a:t>
            </a:r>
            <a:r>
              <a:rPr lang="es-MX" dirty="0" smtClean="0"/>
              <a:t> Bereshit llega a su fin.</a:t>
            </a:r>
          </a:p>
          <a:p>
            <a:r>
              <a:rPr lang="es-MX" dirty="0" smtClean="0"/>
              <a:t>Ahora se abre el </a:t>
            </a:r>
            <a:r>
              <a:rPr lang="es-MX" dirty="0" err="1" smtClean="0"/>
              <a:t>Sefer</a:t>
            </a:r>
            <a:r>
              <a:rPr lang="es-MX" dirty="0" smtClean="0"/>
              <a:t> Shemot que </a:t>
            </a:r>
            <a:r>
              <a:rPr lang="es-MX" dirty="0" err="1" smtClean="0"/>
              <a:t>és</a:t>
            </a:r>
            <a:r>
              <a:rPr lang="es-MX" dirty="0" smtClean="0"/>
              <a:t> la crónica de la Creación de la nación de Israel de los hijos de Yacob.  </a:t>
            </a:r>
          </a:p>
          <a:p>
            <a:r>
              <a:rPr lang="es-MX" dirty="0" smtClean="0"/>
              <a:t>Los hijos de Israel en Egipto fueron fructíferos en sus nacimientos, y el pueblo se fortaleció. </a:t>
            </a:r>
          </a:p>
        </p:txBody>
      </p:sp>
    </p:spTree>
    <p:extLst>
      <p:ext uri="{BB962C8B-B14F-4D97-AF65-F5344CB8AC3E}">
        <p14:creationId xmlns="" xmlns:p14="http://schemas.microsoft.com/office/powerpoint/2010/main"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Ahora un nuevo faraón se levantó sobre Egipto que no sabía nada de José. </a:t>
            </a:r>
          </a:p>
          <a:p>
            <a:r>
              <a:rPr lang="es-MX" dirty="0" smtClean="0"/>
              <a:t>A este faraón le preocupaba que la nación israelita fuera demasiado poderosa. </a:t>
            </a:r>
          </a:p>
          <a:p>
            <a:r>
              <a:rPr lang="es-MX" dirty="0" smtClean="0"/>
              <a:t>Primero les cobró un impuesto, luego decidió hacerlos esclavos.</a:t>
            </a: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Luego, el Faraón ordenó a las parteras hebreas, </a:t>
            </a:r>
            <a:r>
              <a:rPr lang="es-MX" dirty="0" err="1" smtClean="0"/>
              <a:t>Shifra</a:t>
            </a:r>
            <a:r>
              <a:rPr lang="es-MX" dirty="0" smtClean="0"/>
              <a:t> y </a:t>
            </a:r>
            <a:r>
              <a:rPr lang="es-MX" dirty="0" err="1" smtClean="0"/>
              <a:t>Puah</a:t>
            </a:r>
            <a:r>
              <a:rPr lang="es-MX" dirty="0" smtClean="0"/>
              <a:t>, que mataran a todos los bebés varones hebreos. </a:t>
            </a:r>
          </a:p>
          <a:p>
            <a:r>
              <a:rPr lang="es-MX" dirty="0" smtClean="0"/>
              <a:t>Pero las parteras temieron a Dios y le dijeron a Faraón que la mujer hebrea había dado a luz antes de que pudieran llegar. </a:t>
            </a:r>
          </a:p>
          <a:p>
            <a:r>
              <a:rPr lang="es-MX" dirty="0" smtClean="0"/>
              <a:t>Dios trató bien a las parteras y los hebreos continuaron multiplicándose. </a:t>
            </a:r>
          </a:p>
        </p:txBody>
      </p:sp>
    </p:spTree>
    <p:extLst>
      <p:ext uri="{BB962C8B-B14F-4D97-AF65-F5344CB8AC3E}">
        <p14:creationId xmlns="" xmlns:p14="http://schemas.microsoft.com/office/powerpoint/2010/main"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El Faraón ordenó a la gente que arrojara a cada bebé hebreo al río.</a:t>
            </a:r>
          </a:p>
          <a:p>
            <a:r>
              <a:rPr lang="es-MX" dirty="0" smtClean="0"/>
              <a:t>Ahora, una pareja hebrea de la casa de Levi tuvo un hijo - </a:t>
            </a:r>
            <a:r>
              <a:rPr lang="es-MX" dirty="0" err="1" smtClean="0"/>
              <a:t>Amram</a:t>
            </a:r>
            <a:r>
              <a:rPr lang="es-MX" dirty="0" smtClean="0"/>
              <a:t> y Yojebed - y lo mantuvo escondido durante tres meses. </a:t>
            </a:r>
          </a:p>
          <a:p>
            <a:r>
              <a:rPr lang="es-MX" dirty="0" smtClean="0"/>
              <a:t>Cuando la madre no pudo ocultarlo más, tejió una canasta, puso al niño en ella y la colocó entre las cañas junto a las orillas del río. </a:t>
            </a: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sz="3000" dirty="0" smtClean="0"/>
              <a:t>Su hermana se colocó a una distancia para ver qué pasaría con él.</a:t>
            </a:r>
          </a:p>
          <a:p>
            <a:r>
              <a:rPr lang="es-MX" sz="3000" dirty="0" smtClean="0"/>
              <a:t>Cuando la hija del faraón bajó al río para bañarse, vio la canasta con el niño que lloraba. </a:t>
            </a:r>
          </a:p>
          <a:p>
            <a:r>
              <a:rPr lang="es-MX" sz="3000" dirty="0" smtClean="0"/>
              <a:t>Se compadeció de él, de modo que cuando la hermana del bebé le preguntó: "¿Debo llamar a una mujer hebrea para que cuide al bebé?", Dijo que sí. </a:t>
            </a:r>
          </a:p>
        </p:txBody>
      </p:sp>
    </p:spTree>
    <p:extLst>
      <p:ext uri="{BB962C8B-B14F-4D97-AF65-F5344CB8AC3E}">
        <p14:creationId xmlns="" xmlns:p14="http://schemas.microsoft.com/office/powerpoint/2010/main"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La hermana luego fue a buscar a su madre. </a:t>
            </a:r>
          </a:p>
          <a:p>
            <a:r>
              <a:rPr lang="es-MX" dirty="0" smtClean="0"/>
              <a:t>Cuando el niño creció lo suficiente, la madre lo llevó a la hija del faraón. </a:t>
            </a:r>
          </a:p>
          <a:p>
            <a:r>
              <a:rPr lang="es-MX" dirty="0" smtClean="0"/>
              <a:t>Ella lo llamó Moisés porque "lo saqué del agua".</a:t>
            </a:r>
          </a:p>
          <a:p>
            <a:r>
              <a:rPr lang="es-MX" dirty="0" smtClean="0"/>
              <a:t>Nombre original egipcio: </a:t>
            </a:r>
            <a:r>
              <a:rPr lang="es-MX" dirty="0" err="1" smtClean="0"/>
              <a:t>Monios</a:t>
            </a:r>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Cuando Moisés era adulto, podía ver las cargas de sus hermanos hebreos. </a:t>
            </a:r>
          </a:p>
          <a:p>
            <a:r>
              <a:rPr lang="es-MX" dirty="0" smtClean="0"/>
              <a:t>Un día, vio a un hombre egipcio golpeando a un hombre hebreo. </a:t>
            </a:r>
          </a:p>
          <a:p>
            <a:r>
              <a:rPr lang="es-MX" dirty="0" smtClean="0"/>
              <a:t>Moisés se volvió hacia allí y eso, y cuando vio que no había nadie allí, golpeó al egipcio y lo escondió en la arena.</a:t>
            </a:r>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Al día siguiente, Moisés se encontró con dos hombres hebreos peleando. </a:t>
            </a:r>
          </a:p>
          <a:p>
            <a:r>
              <a:rPr lang="es-MX" dirty="0" smtClean="0"/>
              <a:t>Moisés dijo al que está mal. “¿Por qué golpeas a tu vecino?” </a:t>
            </a:r>
          </a:p>
          <a:p>
            <a:r>
              <a:rPr lang="es-MX" dirty="0" smtClean="0"/>
              <a:t>El hombre respondió: “¿Quién te ha hecho un príncipe y un juez sobre nosotros? ¿Piensas matarme como mataste al egipcio?</a:t>
            </a:r>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"Así que el asunto es conocido", dijo Moisés con miedo.</a:t>
            </a:r>
          </a:p>
          <a:p>
            <a:r>
              <a:rPr lang="es-MX" dirty="0" smtClean="0"/>
              <a:t>Faraón oyó también, y trató de matar a Moisés. </a:t>
            </a:r>
          </a:p>
          <a:p>
            <a:r>
              <a:rPr lang="es-MX" dirty="0" smtClean="0"/>
              <a:t>Moisés huyó a la tierra de Madián. </a:t>
            </a:r>
          </a:p>
          <a:p>
            <a:r>
              <a:rPr lang="es-MX" dirty="0" smtClean="0"/>
              <a:t>Allí regó las ovejas para las hijas del sacerdote de Midián y luego se casó con la hija del sacerdote, Tzipporah. </a:t>
            </a:r>
          </a:p>
        </p:txBody>
      </p:sp>
    </p:spTree>
    <p:extLst>
      <p:ext uri="{BB962C8B-B14F-4D97-AF65-F5344CB8AC3E}">
        <p14:creationId xmlns="" xmlns:p14="http://schemas.microsoft.com/office/powerpoint/2010/main"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Ella dio a luz un hijo al que llamó Gershom, porque "era un extranjero en una tierra extranjera".</a:t>
            </a:r>
          </a:p>
          <a:p>
            <a:r>
              <a:rPr lang="es-MX" dirty="0" smtClean="0"/>
              <a:t>En Egipto murió Faraón, pero los hijos de Israel permanecieron esclavos. </a:t>
            </a:r>
          </a:p>
          <a:p>
            <a:r>
              <a:rPr lang="es-MX" dirty="0" smtClean="0"/>
              <a:t>Dios escuchó el grito de angustia de los esclavos hebreos y recordó el pacto que Dios había hecho con Abraham, Isaac y Jacob.</a:t>
            </a:r>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Mientras tanto, Moisés cuidaba ovejas para su suegro, Yithró, cerca de la montaña de Dios en Horeb. </a:t>
            </a:r>
          </a:p>
          <a:p>
            <a:r>
              <a:rPr lang="es-MX" dirty="0" smtClean="0"/>
              <a:t>Un ángel de Dios se le apareció en el corazón de un fuego de en medio de un espino. </a:t>
            </a:r>
          </a:p>
          <a:p>
            <a:r>
              <a:rPr lang="es-MX" dirty="0" smtClean="0"/>
              <a:t>Él vio y he aquí! El arbusto espinoso estaba en llamas pero no fue consumido. </a:t>
            </a:r>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Moisés miró esta gran vista y fue a ver por qué el arbusto espinoso no se quemó.</a:t>
            </a:r>
            <a:endParaRPr lang="en-US" dirty="0" smtClean="0"/>
          </a:p>
          <a:p>
            <a:r>
              <a:rPr lang="es-MX" dirty="0" smtClean="0"/>
              <a:t>Dios llamó a Moisés desde la mitad de la zarza, </a:t>
            </a:r>
          </a:p>
          <a:p>
            <a:r>
              <a:rPr lang="es-MX" dirty="0" smtClean="0"/>
              <a:t>"Moisés, Moisés".</a:t>
            </a:r>
            <a:endParaRPr lang="en-US" dirty="0" smtClean="0"/>
          </a:p>
          <a:p>
            <a:r>
              <a:rPr lang="es-MX" dirty="0" smtClean="0"/>
              <a:t> "¡Aquí estoy!", Dijo Moisés.</a:t>
            </a:r>
            <a:endParaRPr lang="en-US" dirty="0" smtClean="0"/>
          </a:p>
          <a:p>
            <a:r>
              <a:rPr lang="es-MX" dirty="0" smtClean="0"/>
              <a:t> “¡No pise aquí!” Dijo Dios. </a:t>
            </a:r>
          </a:p>
        </p:txBody>
      </p:sp>
    </p:spTree>
    <p:extLst>
      <p:ext uri="{BB962C8B-B14F-4D97-AF65-F5344CB8AC3E}">
        <p14:creationId xmlns="" xmlns:p14="http://schemas.microsoft.com/office/powerpoint/2010/main"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“Quítese los zapatos para que el lugar en el que está parado sea tierra con un destino sagrado. </a:t>
            </a:r>
          </a:p>
          <a:p>
            <a:r>
              <a:rPr lang="es-MX" dirty="0" smtClean="0"/>
              <a:t>Soy el Dios de su padre, el Dios de Abraham, el Dios de Isaac, el Dios de Jacob ".</a:t>
            </a:r>
            <a:endParaRPr lang="en-US" dirty="0" smtClean="0"/>
          </a:p>
          <a:p>
            <a:r>
              <a:rPr lang="es-MX" dirty="0" smtClean="0"/>
              <a:t> Y Moisés escondió su rostro, porque temía mirar hacia Dios.</a:t>
            </a:r>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Dios continuó: “He visto la aflicción de mi pueblo en Egipto y he escuchado sus gritos como esclavos. </a:t>
            </a:r>
          </a:p>
          <a:p>
            <a:r>
              <a:rPr lang="es-MX" dirty="0" smtClean="0"/>
              <a:t>Ahora he bajado para rescatarlos de la mano de Egipto y llevarlos a una tierra buena y espaciosa, una tierra que puede fluir con leche y miel. </a:t>
            </a:r>
          </a:p>
        </p:txBody>
      </p:sp>
    </p:spTree>
    <p:extLst>
      <p:ext uri="{BB962C8B-B14F-4D97-AF65-F5344CB8AC3E}">
        <p14:creationId xmlns="" xmlns:p14="http://schemas.microsoft.com/office/powerpoint/2010/main"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Ahora, pues, vaya, le enviaré a Faraón y sacará a mi pueblo, los hijos de Israel, de Egipto.</a:t>
            </a:r>
            <a:endParaRPr lang="en-US" dirty="0" smtClean="0"/>
          </a:p>
          <a:p>
            <a:r>
              <a:rPr lang="es-MX" dirty="0" smtClean="0"/>
              <a:t>"¿Quién soy yo para que vaya a Faraón y saque a los hijos de Israel de Egipto?", Preguntó Moisés.</a:t>
            </a:r>
            <a:endParaRPr lang="en-US" dirty="0" smtClean="0"/>
          </a:p>
          <a:p>
            <a:r>
              <a:rPr lang="es-MX" dirty="0" smtClean="0"/>
              <a:t> “Yo estaré con usted. </a:t>
            </a: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Si saca a la gente de Egipto, se convertirá usted y ellos en siervos de Dios en esta montaña”.</a:t>
            </a:r>
            <a:endParaRPr lang="en-US" dirty="0" smtClean="0"/>
          </a:p>
          <a:p>
            <a:r>
              <a:rPr lang="es-MX" dirty="0" smtClean="0"/>
              <a:t>"Pero", dijo Moisés, "cuando le cuente esto a los hijos de Israel, me preguntarán '¿Cómo se llama el nombre de Dios?'“</a:t>
            </a:r>
          </a:p>
          <a:p>
            <a:r>
              <a:rPr lang="es-MX" dirty="0" smtClean="0"/>
              <a:t>"Seré lo que deseo ser", respondió Dios. </a:t>
            </a:r>
          </a:p>
        </p:txBody>
      </p:sp>
    </p:spTree>
    <p:extLst>
      <p:ext uri="{BB962C8B-B14F-4D97-AF65-F5344CB8AC3E}">
        <p14:creationId xmlns="" xmlns:p14="http://schemas.microsoft.com/office/powerpoint/2010/main"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“Entonces dígales: 'Dios, el Dios de sus padres, el Dios de Abraham, el Dios de Isaac, el Dios de Jacob me ha enviado a ustedes'. </a:t>
            </a:r>
          </a:p>
          <a:p>
            <a:r>
              <a:rPr lang="es-MX" dirty="0" smtClean="0"/>
              <a:t>Este es Mi Nombre para el futuro lejano y este es Mi memorial para cada generación </a:t>
            </a:r>
          </a:p>
          <a:p>
            <a:r>
              <a:rPr lang="es-MX" dirty="0" smtClean="0"/>
              <a:t>Vaya y reúna a los ancianos de Israel y dígales. </a:t>
            </a:r>
          </a:p>
          <a:p>
            <a:r>
              <a:rPr lang="es-MX" dirty="0" smtClean="0"/>
              <a:t>Ellos escucharán su voz. </a:t>
            </a:r>
          </a:p>
        </p:txBody>
      </p:sp>
    </p:spTree>
    <p:extLst>
      <p:ext uri="{BB962C8B-B14F-4D97-AF65-F5344CB8AC3E}">
        <p14:creationId xmlns="" xmlns:p14="http://schemas.microsoft.com/office/powerpoint/2010/main"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Luego vaya a Faraón y diga: 'Dios, el Dios de los hebreos se ha encontrado con nosotros y ahora, por favor, permítanos ir en un viaje de tres días al desierto para ofrecer un sacrificio a Dios, nuestro Dios' ".</a:t>
            </a:r>
          </a:p>
          <a:p>
            <a:r>
              <a:rPr lang="es-MX" dirty="0" smtClean="0"/>
              <a:t>“Ahora”, continuó Dios, “Sé que el Faraón no les dejará ir, ni siquiera por la amenaza de una mano poderosa. </a:t>
            </a:r>
          </a:p>
        </p:txBody>
      </p:sp>
    </p:spTree>
    <p:extLst>
      <p:ext uri="{BB962C8B-B14F-4D97-AF65-F5344CB8AC3E}">
        <p14:creationId xmlns="" xmlns:p14="http://schemas.microsoft.com/office/powerpoint/2010/main"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Entonces extenderé mi mano y derribaré a Egipto con todos mis milagros. </a:t>
            </a:r>
          </a:p>
          <a:p>
            <a:r>
              <a:rPr lang="es-MX" dirty="0" smtClean="0"/>
              <a:t>Después de eso, él les enviará lejos y se irán con oro, plata y ropa.</a:t>
            </a:r>
            <a:endParaRPr lang="en-US" dirty="0" smtClean="0"/>
          </a:p>
          <a:p>
            <a:r>
              <a:rPr lang="es-MX" dirty="0" smtClean="0"/>
              <a:t> "Pero y si no creen que Dios se me apareció".</a:t>
            </a:r>
            <a:endParaRPr lang="en-US" dirty="0" smtClean="0"/>
          </a:p>
          <a:p>
            <a:r>
              <a:rPr lang="es-MX" dirty="0" smtClean="0"/>
              <a:t>“¿Qué es eso en su mano?” Dijo Dios.</a:t>
            </a:r>
            <a:endParaRPr lang="en-US" dirty="0" smtClean="0"/>
          </a:p>
          <a:p>
            <a:r>
              <a:rPr lang="es-MX" dirty="0" smtClean="0"/>
              <a:t> "Un bastón".</a:t>
            </a:r>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 "Tírelo en el suelo."</a:t>
            </a:r>
            <a:endParaRPr lang="en-US" dirty="0" smtClean="0"/>
          </a:p>
          <a:p>
            <a:r>
              <a:rPr lang="es-MX" dirty="0" smtClean="0"/>
              <a:t> Moisés tiró su bastón al suelo y se convirtió en una serpiente y Moisés huyó de ella.  </a:t>
            </a:r>
          </a:p>
          <a:p>
            <a:r>
              <a:rPr lang="es-MX" dirty="0" smtClean="0"/>
              <a:t>“Extienda su mano”, dijo Dios, “y tómela por la cola”. </a:t>
            </a:r>
          </a:p>
          <a:p>
            <a:r>
              <a:rPr lang="es-MX" dirty="0" smtClean="0"/>
              <a:t>Moisés lo hizo y se convirtió en un bastón.</a:t>
            </a:r>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Dios entonces hizo que Moisés pusiera su mano en su pecho. </a:t>
            </a:r>
          </a:p>
          <a:p>
            <a:r>
              <a:rPr lang="es-MX" dirty="0" smtClean="0"/>
              <a:t>Cuando Moisés sacó su mano, se volvió leprosa. </a:t>
            </a:r>
          </a:p>
          <a:p>
            <a:r>
              <a:rPr lang="es-MX" dirty="0" smtClean="0"/>
              <a:t>Cuando lo volvió a poner en su pecho, se volvió carne.</a:t>
            </a:r>
            <a:endParaRPr lang="en-US" dirty="0" smtClean="0"/>
          </a:p>
          <a:p>
            <a:r>
              <a:rPr lang="es-MX" dirty="0" smtClean="0"/>
              <a:t> “Si no creen en la primera señal”, dijo Dios, “creerán en la segunda señal. </a:t>
            </a:r>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Pero si aún no creen, tomará de las aguas del río y las derramará en tierra firme. El agua se convertirá en sangre.</a:t>
            </a:r>
          </a:p>
          <a:p>
            <a:r>
              <a:rPr lang="es-MX" dirty="0" smtClean="0"/>
              <a:t>"Oh Señor, no soy un hombre que sea bueno para hablar“, replicó Moisés.</a:t>
            </a:r>
            <a:endParaRPr lang="en-US" dirty="0" smtClean="0"/>
          </a:p>
          <a:p>
            <a:r>
              <a:rPr lang="es-MX" dirty="0" smtClean="0"/>
              <a:t> "¿Quién ha hecho la boca del hombre o quién hace que uno sea mudo o sordo o que vea o ciego? ¿No soy yo, Dios? </a:t>
            </a:r>
          </a:p>
        </p:txBody>
      </p:sp>
    </p:spTree>
    <p:extLst>
      <p:ext uri="{BB962C8B-B14F-4D97-AF65-F5344CB8AC3E}">
        <p14:creationId xmlns="" xmlns:p14="http://schemas.microsoft.com/office/powerpoint/2010/main"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Y ahora, váyase! Estaré en su boca y le enseñaré lo que debe decir”.</a:t>
            </a:r>
            <a:endParaRPr lang="en-US" dirty="0" smtClean="0"/>
          </a:p>
          <a:p>
            <a:r>
              <a:rPr lang="es-MX" dirty="0" smtClean="0"/>
              <a:t> "Oh Señor", dijo Moisés. "Por favor, envíe este mensaje a través de otra persona".</a:t>
            </a:r>
            <a:endParaRPr lang="en-US" dirty="0" smtClean="0"/>
          </a:p>
          <a:p>
            <a:r>
              <a:rPr lang="es-MX" dirty="0" smtClean="0"/>
              <a:t> Entonces se encendió la ira de Dios contra Moisés. </a:t>
            </a:r>
          </a:p>
        </p:txBody>
      </p:sp>
    </p:spTree>
    <p:extLst>
      <p:ext uri="{BB962C8B-B14F-4D97-AF65-F5344CB8AC3E}">
        <p14:creationId xmlns="" xmlns:p14="http://schemas.microsoft.com/office/powerpoint/2010/main"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Dios dijo: "Aarón, su hermano, con gusto hablará por usted. </a:t>
            </a:r>
          </a:p>
          <a:p>
            <a:r>
              <a:rPr lang="es-MX" dirty="0" smtClean="0"/>
              <a:t>¡Y he aquí! Él viene a su encuentro. Hablará con él y pondrá las palabras en su boca y yo estaré en la boca suya y con su boca y le enseñaré a usted lo que hará. Y tomará en su mano esta vara con la que está para realizar las señales ”.</a:t>
            </a:r>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Entonces Moisés tomó a su esposa y a sus hijos y regresó a Egipto.</a:t>
            </a:r>
            <a:endParaRPr lang="en-US" dirty="0" smtClean="0"/>
          </a:p>
          <a:p>
            <a:r>
              <a:rPr lang="es-MX" dirty="0" smtClean="0"/>
              <a:t> Dios le dijo a Moisés: "Hará maravillas convincentes ante Faraón, pero yo endureceré su corazón y él no dejará que la gente se vaya hasta que le diga a Faraón: </a:t>
            </a:r>
          </a:p>
          <a:p>
            <a:r>
              <a:rPr lang="es-MX" dirty="0" smtClean="0"/>
              <a:t>Esto es lo que Dios ha dicho: 'Israel es mi hijo, mi primogénito. </a:t>
            </a:r>
          </a:p>
        </p:txBody>
      </p:sp>
    </p:spTree>
    <p:extLst>
      <p:ext uri="{BB962C8B-B14F-4D97-AF65-F5344CB8AC3E}">
        <p14:creationId xmlns="" xmlns:p14="http://schemas.microsoft.com/office/powerpoint/2010/main"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Se lo dije, que dejara ir a mi hijo para que me sirva, pero usted se ha negado a dejarlo ir. Por lo tanto, mataré a su propio hijo, a su propio primogénito ".</a:t>
            </a:r>
            <a:endParaRPr lang="en-US" dirty="0" smtClean="0"/>
          </a:p>
          <a:p>
            <a:r>
              <a:rPr lang="es-MX" dirty="0" smtClean="0"/>
              <a:t> Dios le dijo a Aarón que se encontrara con Moisés. </a:t>
            </a:r>
          </a:p>
          <a:p>
            <a:r>
              <a:rPr lang="es-MX" dirty="0" smtClean="0"/>
              <a:t>Moisés le dijo a Aarón lo que Dios dijo. </a:t>
            </a:r>
          </a:p>
        </p:txBody>
      </p:sp>
    </p:spTree>
    <p:extLst>
      <p:ext uri="{BB962C8B-B14F-4D97-AF65-F5344CB8AC3E}">
        <p14:creationId xmlns="" xmlns:p14="http://schemas.microsoft.com/office/powerpoint/2010/main"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Moisés y Aarón reunieron a los ancianos de los hijos de Israel. </a:t>
            </a:r>
          </a:p>
          <a:p>
            <a:r>
              <a:rPr lang="es-MX" dirty="0" smtClean="0"/>
              <a:t>Aarón pronunció las palabras que Dios le había dicho a Moisés y se realizaron las señales. </a:t>
            </a:r>
          </a:p>
          <a:p>
            <a:r>
              <a:rPr lang="es-MX" dirty="0" smtClean="0"/>
              <a:t>La gente inclinó sus cabezas en confianza.</a:t>
            </a:r>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Después, Moisés y Aarón fueron a ver a Faraón diciendo: "Dios, el Dios de Israel dice:" Deje ir a mi pueblo para que puedan celebrar una fiesta para Mí en el desierto ".</a:t>
            </a:r>
            <a:endParaRPr lang="en-US" dirty="0" smtClean="0"/>
          </a:p>
          <a:p>
            <a:r>
              <a:rPr lang="es-MX" dirty="0" smtClean="0"/>
              <a:t> "¿Quién es Dios para que deje ir a Israel?", Dijo el faraón. </a:t>
            </a:r>
          </a:p>
          <a:p>
            <a:r>
              <a:rPr lang="es-MX" dirty="0" smtClean="0"/>
              <a:t>"No conozco a Dios y no dejaré que Israel se vaya". </a:t>
            </a:r>
          </a:p>
        </p:txBody>
      </p:sp>
    </p:spTree>
    <p:extLst>
      <p:ext uri="{BB962C8B-B14F-4D97-AF65-F5344CB8AC3E}">
        <p14:creationId xmlns="" xmlns:p14="http://schemas.microsoft.com/office/powerpoint/2010/main"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Ese mismo día, el Faraón ordenó que los esclavos no tuvieran más paja para preparar ladrillos. </a:t>
            </a:r>
          </a:p>
          <a:p>
            <a:r>
              <a:rPr lang="es-MX" dirty="0" smtClean="0"/>
              <a:t>"En cambio", dijo el faraón, "los esclavos deben ir y recoger su propia paja. </a:t>
            </a:r>
          </a:p>
          <a:p>
            <a:r>
              <a:rPr lang="es-MX" dirty="0" smtClean="0"/>
              <a:t>Pero la cuota de ladrillos que deben hacer sigue siendo la misma. </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Debido a que son perezosos, lloran por esta festividad para adorar a su Dios ".</a:t>
            </a:r>
          </a:p>
          <a:p>
            <a:r>
              <a:rPr lang="es-MX" dirty="0" smtClean="0"/>
              <a:t>Los esclavos hebreos se acercaron a Moisés y Aarón y dijeron: "¡Que Dios los mire y los juzgue, porque nos han hecho sentir mal en los ojos de Faraón!"</a:t>
            </a:r>
            <a:endParaRPr lang="en-US" dirty="0" smtClean="0"/>
          </a:p>
          <a:p>
            <a:r>
              <a:rPr lang="es-MX" dirty="0" smtClean="0"/>
              <a:t> Moisés volvió a Dios y dijo: </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“¡Señor mío! ¿Con qué propósito ha hecho esta desgracia para la gente? ¿Por qué me ha enviado a hacer esto? ¿Desde que llegué a Faraón para hablar en Su nombre, Faraón ha abusado aún más de la gente y no ha rescatado a Su gente ni siquiera de esto?</a:t>
            </a:r>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Y Dios dijo a Moisés: “Ahora verá lo que haré con Faraón; porque por una mano fuerte los dejará ir. De hecho, ¡con una mano fuerte los echará de su tierra!</a:t>
            </a:r>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ES" sz="2400" b="1" dirty="0" smtClean="0"/>
              <a:t>Una </a:t>
            </a:r>
            <a:r>
              <a:rPr lang="es-ES" sz="2400" b="1" dirty="0" smtClean="0"/>
              <a:t>mente esclavizada</a:t>
            </a:r>
          </a:p>
          <a:p>
            <a:r>
              <a:rPr lang="es-ES" dirty="0" smtClean="0"/>
              <a:t>“No le des a la gente más paja para hacer ladrillos como lo hiciste anteriormente. ¡Que salgan y encuentren su propia paja! </a:t>
            </a:r>
            <a:r>
              <a:rPr lang="es-ES" dirty="0" smtClean="0"/>
              <a:t>”(Shemot </a:t>
            </a:r>
            <a:r>
              <a:rPr lang="es-ES" dirty="0" smtClean="0"/>
              <a:t>5: 6).</a:t>
            </a:r>
          </a:p>
          <a:p>
            <a:r>
              <a:rPr lang="es-ES" dirty="0" smtClean="0"/>
              <a:t>Rav </a:t>
            </a:r>
            <a:r>
              <a:rPr lang="es-ES" dirty="0" err="1" smtClean="0"/>
              <a:t>Chanoch</a:t>
            </a:r>
            <a:r>
              <a:rPr lang="es-ES" dirty="0" smtClean="0"/>
              <a:t> </a:t>
            </a:r>
            <a:r>
              <a:rPr lang="es-ES" dirty="0" err="1" smtClean="0"/>
              <a:t>Henech</a:t>
            </a:r>
            <a:r>
              <a:rPr lang="es-ES" dirty="0" smtClean="0"/>
              <a:t> de Alexander preguntó: "¿No estaba el faraón perjudicando su propia economía e intereses a través de este decreto?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ES" sz="3000" dirty="0" smtClean="0"/>
              <a:t>Al </a:t>
            </a:r>
            <a:r>
              <a:rPr lang="es-ES" sz="3000" dirty="0" smtClean="0"/>
              <a:t>final del día, se castigaba a sí mismo, ya que si los esclavos judíos no recibían paja y no podían fabricar ladrillos, esto los ralentizaría, los volvería improductivos y le haría perder el trabajo. </a:t>
            </a:r>
            <a:endParaRPr lang="es-ES" sz="3000" dirty="0" smtClean="0"/>
          </a:p>
          <a:p>
            <a:r>
              <a:rPr lang="es-ES" sz="3000" dirty="0" smtClean="0"/>
              <a:t>¿</a:t>
            </a:r>
            <a:r>
              <a:rPr lang="es-ES" sz="3000" dirty="0" smtClean="0"/>
              <a:t>Cuál fue la sabiduría detrás de tal decisión?</a:t>
            </a:r>
          </a:p>
          <a:p>
            <a:r>
              <a:rPr lang="es-ES" sz="3000" dirty="0" smtClean="0"/>
              <a:t>Se cita al Rebe dando la siguiente respuesta: Faraón era perverso y astuto, sabía que dañar sus mentes era peor que dañarlos físicamente. </a:t>
            </a:r>
            <a:endParaRPr lang="es-ES" sz="3000" dirty="0" smtClean="0"/>
          </a:p>
        </p:txBody>
      </p:sp>
    </p:spTree>
    <p:extLst>
      <p:ext uri="{BB962C8B-B14F-4D97-AF65-F5344CB8AC3E}">
        <p14:creationId xmlns="" xmlns:p14="http://schemas.microsoft.com/office/powerpoint/2010/main"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ES" dirty="0" smtClean="0"/>
              <a:t>Por </a:t>
            </a:r>
            <a:r>
              <a:rPr lang="es-ES" dirty="0" smtClean="0"/>
              <a:t>lo tanto, decretó que no se les daría paja y que se aumentara su cuota. </a:t>
            </a:r>
            <a:endParaRPr lang="es-ES" dirty="0" smtClean="0"/>
          </a:p>
          <a:p>
            <a:r>
              <a:rPr lang="es-ES" dirty="0" smtClean="0"/>
              <a:t>Ahora </a:t>
            </a:r>
            <a:r>
              <a:rPr lang="es-ES" dirty="0" smtClean="0"/>
              <a:t>no </a:t>
            </a:r>
            <a:r>
              <a:rPr lang="es-ES" dirty="0" smtClean="0"/>
              <a:t>tendrían tranquilidad </a:t>
            </a:r>
            <a:r>
              <a:rPr lang="es-ES" dirty="0" smtClean="0"/>
              <a:t>de espíritu. </a:t>
            </a:r>
            <a:endParaRPr lang="es-ES" dirty="0" smtClean="0"/>
          </a:p>
          <a:p>
            <a:r>
              <a:rPr lang="es-ES" dirty="0" smtClean="0"/>
              <a:t>En </a:t>
            </a:r>
            <a:r>
              <a:rPr lang="es-ES" dirty="0" smtClean="0"/>
              <a:t>lugar de ser libres de pensar en ideas como la libertad, escapar y servir a Hashem, etc., sus mentes estarán ocupadas con un solo pensamiento: </a:t>
            </a:r>
            <a:r>
              <a:rPr lang="es-ES" dirty="0" smtClean="0"/>
              <a:t>¿cómo </a:t>
            </a:r>
            <a:r>
              <a:rPr lang="es-ES" dirty="0" smtClean="0"/>
              <a:t>y de dónde</a:t>
            </a:r>
          </a:p>
          <a:p>
            <a:r>
              <a:rPr lang="es-ES" dirty="0" smtClean="0"/>
              <a:t>podemos </a:t>
            </a:r>
            <a:r>
              <a:rPr lang="es-ES" dirty="0" smtClean="0"/>
              <a:t>obtener más paja? ”</a:t>
            </a:r>
            <a:r>
              <a:rPr lang="es-ES" sz="2000" dirty="0" smtClean="0"/>
              <a:t>(</a:t>
            </a:r>
            <a:r>
              <a:rPr lang="es-ES" sz="2000" dirty="0" err="1" smtClean="0"/>
              <a:t>Likkutei</a:t>
            </a:r>
            <a:r>
              <a:rPr lang="es-ES" sz="2000" dirty="0" smtClean="0"/>
              <a:t> </a:t>
            </a:r>
            <a:r>
              <a:rPr lang="es-ES" sz="2000" dirty="0" err="1" smtClean="0"/>
              <a:t>Eish</a:t>
            </a:r>
            <a:r>
              <a:rPr lang="es-ES" sz="2000" dirty="0" smtClean="0"/>
              <a:t>, </a:t>
            </a:r>
            <a:r>
              <a:rPr lang="es-ES" sz="2000" dirty="0" err="1" smtClean="0"/>
              <a:t>Niflaos</a:t>
            </a:r>
            <a:r>
              <a:rPr lang="es-ES" sz="2000" dirty="0" smtClean="0"/>
              <a:t> </a:t>
            </a:r>
            <a:r>
              <a:rPr lang="es-ES" sz="2000" dirty="0" err="1" smtClean="0"/>
              <a:t>Chadashos</a:t>
            </a:r>
            <a:r>
              <a:rPr lang="es-ES" sz="2000" dirty="0" smtClean="0"/>
              <a:t>).</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ES" sz="3000" dirty="0" smtClean="0"/>
              <a:t>Este </a:t>
            </a:r>
            <a:r>
              <a:rPr lang="es-ES" sz="3000" dirty="0" smtClean="0"/>
              <a:t>control mental es el juego del </a:t>
            </a:r>
            <a:r>
              <a:rPr lang="es-ES" sz="3000" b="1" i="1" dirty="0" smtClean="0"/>
              <a:t>yetzer </a:t>
            </a:r>
            <a:r>
              <a:rPr lang="es-ES" sz="3000" b="1" i="1" dirty="0" smtClean="0"/>
              <a:t>hará</a:t>
            </a:r>
            <a:r>
              <a:rPr lang="es-ES" sz="3000" dirty="0" smtClean="0"/>
              <a:t>; </a:t>
            </a:r>
            <a:r>
              <a:rPr lang="es-ES" sz="3000" dirty="0" smtClean="0"/>
              <a:t>obligándonos a esforzarnos y trabajar arduamente preguntando cómo y dónde podemos ganar más dinero, por lo que nuestras mentes están esclavizadas e incapaces de pensar cuándo podemos servir a Hashem. </a:t>
            </a:r>
            <a:endParaRPr lang="es-ES" sz="3000" dirty="0" smtClean="0"/>
          </a:p>
          <a:p>
            <a:r>
              <a:rPr lang="es-ES" sz="3000" dirty="0" smtClean="0"/>
              <a:t>Es </a:t>
            </a:r>
            <a:r>
              <a:rPr lang="es-ES" sz="3000" dirty="0" smtClean="0"/>
              <a:t>la </a:t>
            </a:r>
            <a:r>
              <a:rPr lang="es-ES" sz="3000" dirty="0" err="1" smtClean="0"/>
              <a:t>geulah</a:t>
            </a:r>
            <a:r>
              <a:rPr lang="es-ES" sz="3000" dirty="0" smtClean="0"/>
              <a:t> la que finalmente debemos esforzarnos por lograr y liberar tu mente para detenerte en Hashem; entonces el complot del malvado se </a:t>
            </a:r>
            <a:r>
              <a:rPr lang="es-ES" sz="3000" dirty="0" smtClean="0"/>
              <a:t>frustra</a:t>
            </a:r>
            <a:endParaRPr lang="en-US" sz="3000"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 </a:t>
            </a:r>
            <a:endParaRPr lang="en-US" dirty="0" smtClean="0"/>
          </a:p>
          <a:p>
            <a:r>
              <a:rPr lang="es-MX" dirty="0" smtClean="0"/>
              <a:t>Preguntas de discusión de Parashat Shemot</a:t>
            </a:r>
            <a:endParaRPr lang="en-US" dirty="0" smtClean="0"/>
          </a:p>
          <a:p>
            <a:r>
              <a:rPr lang="es-MX" dirty="0" smtClean="0"/>
              <a:t>1. Dios escuchó el grito de los esclavos hebreos. ¿Siente que Dios escucha sus gritos de angustia? ¿Cómo puede saber si Dios está escuchando? ¿Cómo puede saber si a Dios le importa?</a:t>
            </a:r>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2000" b="0" i="0" u="none" strike="noStrike" cap="none" dirty="0">
                <a:solidFill>
                  <a:srgbClr val="000000"/>
                </a:solidFill>
                <a:latin typeface="Calibri"/>
                <a:ea typeface="Calibri"/>
                <a:cs typeface="Calibri"/>
                <a:sym typeface="Calibri"/>
              </a:rPr>
              <a:t>Fuentes: Torah, Talmud, Jewish Concepts, Wikipedia, Kabbalah Online, Zohar, Rambán, Rashí, </a:t>
            </a:r>
            <a:r>
              <a:rPr lang="es-ES" sz="2000" b="0" i="0" u="none" strike="noStrike" cap="none" dirty="0" smtClean="0">
                <a:solidFill>
                  <a:srgbClr val="000000"/>
                </a:solidFill>
                <a:latin typeface="Calibri"/>
                <a:ea typeface="Calibri"/>
                <a:cs typeface="Calibri"/>
                <a:sym typeface="Calibri"/>
              </a:rPr>
              <a:t>Maimónides, </a:t>
            </a:r>
            <a:r>
              <a:rPr lang="es-ES" sz="2000" b="0" i="0" u="none" strike="noStrike" cap="none" dirty="0">
                <a:solidFill>
                  <a:srgbClr val="000000"/>
                </a:solidFill>
                <a:latin typeface="Calibri"/>
                <a:ea typeface="Calibri"/>
                <a:cs typeface="Calibri"/>
                <a:sym typeface="Calibri"/>
              </a:rPr>
              <a:t>Bereshit con Rashí, El Jumash, </a:t>
            </a:r>
            <a:r>
              <a:rPr lang="es-ES" sz="2000" b="0" i="0" u="none" strike="noStrike" cap="none" dirty="0">
                <a:solidFill>
                  <a:schemeClr val="dk1"/>
                </a:solidFill>
                <a:latin typeface="Calibri"/>
                <a:ea typeface="Calibri"/>
                <a:cs typeface="Calibri"/>
                <a:sym typeface="Calibri"/>
              </a:rPr>
              <a:t>Dr. Yael Ziegler</a:t>
            </a:r>
            <a:r>
              <a:rPr lang="es-ES" sz="2000" b="0" i="0" u="none" strike="noStrike" cap="none" dirty="0" smtClean="0">
                <a:solidFill>
                  <a:schemeClr val="dk1"/>
                </a:solidFill>
                <a:latin typeface="Calibri"/>
                <a:ea typeface="Calibri"/>
                <a:cs typeface="Calibri"/>
                <a:sym typeface="Calibri"/>
              </a:rPr>
              <a:t>. Jewish </a:t>
            </a:r>
            <a:r>
              <a:rPr lang="es-ES" sz="2000" b="0" i="0" u="none" strike="noStrike" cap="none" dirty="0" err="1" smtClean="0">
                <a:solidFill>
                  <a:schemeClr val="dk1"/>
                </a:solidFill>
                <a:latin typeface="Calibri"/>
                <a:ea typeface="Calibri"/>
                <a:cs typeface="Calibri"/>
                <a:sym typeface="Calibri"/>
              </a:rPr>
              <a:t>Family</a:t>
            </a:r>
            <a:r>
              <a:rPr lang="es-ES" sz="2000" b="0" i="0" u="none" strike="noStrike" cap="none" dirty="0" smtClean="0">
                <a:solidFill>
                  <a:schemeClr val="dk1"/>
                </a:solidFill>
                <a:latin typeface="Calibri"/>
                <a:ea typeface="Calibri"/>
                <a:cs typeface="Calibri"/>
                <a:sym typeface="Calibri"/>
              </a:rPr>
              <a:t> &amp; </a:t>
            </a:r>
            <a:r>
              <a:rPr lang="es-ES" sz="2000" b="0" i="0" u="none" strike="noStrike" cap="none" dirty="0" err="1" smtClean="0">
                <a:solidFill>
                  <a:schemeClr val="dk1"/>
                </a:solidFill>
                <a:latin typeface="Calibri"/>
                <a:ea typeface="Calibri"/>
                <a:cs typeface="Calibri"/>
                <a:sym typeface="Calibri"/>
              </a:rPr>
              <a:t>Life</a:t>
            </a:r>
            <a:r>
              <a:rPr lang="es-ES" sz="2000" b="0" i="0" u="none" strike="noStrike" cap="none" dirty="0" smtClean="0">
                <a:solidFill>
                  <a:schemeClr val="dk1"/>
                </a:solidFill>
                <a:latin typeface="Calibri"/>
                <a:ea typeface="Calibri"/>
                <a:cs typeface="Calibri"/>
                <a:sym typeface="Calibri"/>
              </a:rPr>
              <a:t> – Nancy </a:t>
            </a:r>
            <a:r>
              <a:rPr lang="es-ES" sz="2000" b="0" i="0" u="none" strike="noStrike" cap="none" dirty="0" err="1" smtClean="0">
                <a:solidFill>
                  <a:schemeClr val="dk1"/>
                </a:solidFill>
                <a:latin typeface="Calibri"/>
                <a:ea typeface="Calibri"/>
                <a:cs typeface="Calibri"/>
                <a:sym typeface="Calibri"/>
              </a:rPr>
              <a:t>Reuben</a:t>
            </a:r>
            <a:r>
              <a:rPr lang="es-ES" sz="2000" b="0" i="0" u="none" strike="noStrike" cap="none" dirty="0" smtClean="0">
                <a:solidFill>
                  <a:schemeClr val="dk1"/>
                </a:solidFill>
                <a:latin typeface="Calibri"/>
                <a:ea typeface="Calibri"/>
                <a:cs typeface="Calibri"/>
                <a:sym typeface="Calibri"/>
              </a:rPr>
              <a:t> </a:t>
            </a:r>
            <a:r>
              <a:rPr lang="es-ES" sz="2000" b="0" i="0" u="none" strike="noStrike" cap="none" dirty="0" err="1" smtClean="0">
                <a:solidFill>
                  <a:schemeClr val="dk1"/>
                </a:solidFill>
                <a:latin typeface="Calibri"/>
                <a:ea typeface="Calibri"/>
                <a:cs typeface="Calibri"/>
                <a:sym typeface="Calibri"/>
              </a:rPr>
              <a:t>Greenfield</a:t>
            </a:r>
            <a:r>
              <a:rPr lang="es-ES" sz="2000" b="0" i="0" u="none" strike="noStrike" cap="none" dirty="0" smtClean="0">
                <a:solidFill>
                  <a:schemeClr val="dk1"/>
                </a:solidFill>
                <a:latin typeface="Calibri"/>
                <a:ea typeface="Calibri"/>
                <a:cs typeface="Calibri"/>
                <a:sym typeface="Calibri"/>
              </a:rPr>
              <a:t>, MJL</a:t>
            </a:r>
          </a:p>
          <a:p>
            <a:pPr marL="0" lvl="0" indent="0">
              <a:lnSpc>
                <a:spcPct val="90000"/>
              </a:lnSpc>
              <a:spcBef>
                <a:spcPts val="0"/>
              </a:spcBef>
              <a:buClr>
                <a:srgbClr val="000000"/>
              </a:buClr>
              <a:buSzPts val="2000"/>
            </a:pPr>
            <a:r>
              <a:rPr lang="es-ES" sz="2000" dirty="0" smtClean="0">
                <a:solidFill>
                  <a:schemeClr val="dk1"/>
                </a:solidFill>
              </a:rPr>
              <a:t>Imágenes: </a:t>
            </a:r>
            <a:r>
              <a:rPr lang="en-US" sz="2000" dirty="0" smtClean="0"/>
              <a:t>Sweet Publishing/FreeBibleimages.org.</a:t>
            </a:r>
            <a:endParaRPr sz="2000" b="0" i="0" u="none" strike="noStrike" cap="none" dirty="0">
              <a:solidFill>
                <a:schemeClr val="dk1"/>
              </a:solidFill>
              <a:latin typeface="Calibri"/>
              <a:ea typeface="Calibri"/>
              <a:cs typeface="Calibri"/>
              <a:sym typeface="Calibri"/>
            </a:endParaRPr>
          </a:p>
          <a:p>
            <a:pPr marL="0" lvl="0" indent="0">
              <a:lnSpc>
                <a:spcPct val="90000"/>
              </a:lnSpc>
              <a:spcBef>
                <a:spcPts val="500"/>
              </a:spcBef>
              <a:buClr>
                <a:srgbClr val="000000"/>
              </a:buClr>
              <a:buSzPts val="2000"/>
            </a:pPr>
            <a:r>
              <a:rPr lang="es-ES" sz="1200" dirty="0">
                <a:solidFill>
                  <a:srgbClr val="000000"/>
                </a:solidFill>
              </a:rPr>
              <a:t>https://www.chabad.org/kabbalah/article_cdo/aid/688407/jewish/42-Journeys-of-the-Soul.htm </a:t>
            </a:r>
            <a:endParaRPr lang="es-ES" sz="1200" dirty="0" smtClean="0">
              <a:solidFill>
                <a:srgbClr val="000000"/>
              </a:solidFill>
            </a:endParaRPr>
          </a:p>
          <a:p>
            <a:pPr marL="0" lvl="0" indent="0">
              <a:lnSpc>
                <a:spcPct val="90000"/>
              </a:lnSpc>
              <a:spcBef>
                <a:spcPts val="500"/>
              </a:spcBef>
              <a:buClr>
                <a:srgbClr val="000000"/>
              </a:buClr>
              <a:buSzPts val="2000"/>
            </a:pPr>
            <a:r>
              <a:rPr lang="en-US" sz="1200" dirty="0" smtClean="0">
                <a:solidFill>
                  <a:schemeClr val="tx1">
                    <a:lumMod val="95000"/>
                    <a:lumOff val="5000"/>
                  </a:schemeClr>
                </a:solidFill>
                <a:hlinkClick r:id="rId5"/>
              </a:rPr>
              <a:t>http://www.ascentofsafed.com/cgi-bin/ascent.cgi?Name=mm-kipur</a:t>
            </a:r>
            <a:endParaRPr lang="en-US" sz="1200" dirty="0" smtClean="0">
              <a:solidFill>
                <a:schemeClr val="tx1">
                  <a:lumMod val="95000"/>
                  <a:lumOff val="5000"/>
                </a:schemeClr>
              </a:solidFill>
            </a:endParaRPr>
          </a:p>
          <a:p>
            <a:pPr marL="0" lvl="0" indent="0">
              <a:lnSpc>
                <a:spcPct val="90000"/>
              </a:lnSpc>
              <a:spcBef>
                <a:spcPts val="500"/>
              </a:spcBef>
              <a:buClr>
                <a:srgbClr val="000000"/>
              </a:buClr>
              <a:buSzPts val="2000"/>
            </a:pPr>
            <a:r>
              <a:rPr lang="en-US" sz="1200" dirty="0" smtClean="0">
                <a:solidFill>
                  <a:schemeClr val="tx1">
                    <a:lumMod val="95000"/>
                    <a:lumOff val="5000"/>
                  </a:schemeClr>
                </a:solidFill>
              </a:rPr>
              <a:t>http://www.psyche.com/psyche/lex/qbl/42letter_name.html</a:t>
            </a:r>
            <a:endParaRPr lang="en-US" sz="1200" b="0" i="0" u="none" strike="noStrike" cap="none" dirty="0" smtClean="0">
              <a:solidFill>
                <a:schemeClr val="tx1">
                  <a:lumMod val="95000"/>
                  <a:lumOff val="5000"/>
                </a:schemeClr>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smtClean="0">
                <a:solidFill>
                  <a:srgbClr val="898989"/>
                </a:solidFill>
                <a:latin typeface="Calibri"/>
                <a:ea typeface="Calibri"/>
                <a:cs typeface="Calibri"/>
                <a:sym typeface="Calibri"/>
              </a:rPr>
              <a:t>Derechos </a:t>
            </a:r>
            <a:r>
              <a:rPr lang="es-ES" sz="3200" b="0" i="0" u="none" strike="noStrike" cap="none" dirty="0">
                <a:solidFill>
                  <a:srgbClr val="898989"/>
                </a:solidFill>
                <a:latin typeface="Calibri"/>
                <a:ea typeface="Calibri"/>
                <a:cs typeface="Calibri"/>
                <a:sym typeface="Calibri"/>
              </a:rPr>
              <a:t>Reservados Shalom Haverim Org</a:t>
            </a:r>
            <a:endParaRPr dirty="0"/>
          </a:p>
          <a:p>
            <a:pPr marL="0" marR="0" lvl="0" indent="0" algn="ctr" rtl="0">
              <a:lnSpc>
                <a:spcPct val="90000"/>
              </a:lnSpc>
              <a:spcBef>
                <a:spcPts val="800"/>
              </a:spcBef>
              <a:spcAft>
                <a:spcPts val="0"/>
              </a:spcAft>
              <a:buClr>
                <a:srgbClr val="898989"/>
              </a:buClr>
              <a:buSzPts val="3200"/>
              <a:buFont typeface="Arial"/>
              <a:buNone/>
            </a:pPr>
            <a:r>
              <a:rPr lang="es-ES" sz="3200" b="0" i="0" u="sng" strike="noStrike" cap="none" dirty="0">
                <a:solidFill>
                  <a:schemeClr val="hlink"/>
                </a:solidFill>
                <a:latin typeface="Calibri"/>
                <a:ea typeface="Calibri"/>
                <a:cs typeface="Calibri"/>
                <a:sym typeface="Calibri"/>
                <a:hlinkClick r:id="rId6"/>
              </a:rPr>
              <a:t>http://www.shalomhaverim.org</a:t>
            </a:r>
            <a:endParaRPr sz="3200" b="0" i="0" u="none" strike="noStrike" cap="none" dirty="0">
              <a:solidFill>
                <a:srgbClr val="898989"/>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a:solidFill>
                  <a:srgbClr val="898989"/>
                </a:solidFill>
                <a:latin typeface="Calibri"/>
                <a:ea typeface="Calibri"/>
                <a:cs typeface="Calibri"/>
                <a:sym typeface="Calibri"/>
              </a:rPr>
              <a:t>Director: -</a:t>
            </a:r>
            <a:endParaRPr dirty="0"/>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a:solidFill>
                  <a:srgbClr val="898989"/>
                </a:solidFill>
                <a:latin typeface="Calibri"/>
                <a:ea typeface="Calibri"/>
                <a:cs typeface="Calibri"/>
                <a:sym typeface="Calibri"/>
              </a:rPr>
              <a:t>ELIYAHU BAYONA BEN YOSEF</a:t>
            </a:r>
            <a:endParaRPr dirty="0"/>
          </a:p>
          <a:p>
            <a:pPr marL="0" marR="0" lvl="0" indent="0" algn="ctr" rtl="0">
              <a:lnSpc>
                <a:spcPct val="90000"/>
              </a:lnSpc>
              <a:spcBef>
                <a:spcPts val="400"/>
              </a:spcBef>
              <a:spcAft>
                <a:spcPts val="0"/>
              </a:spcAft>
              <a:buClr>
                <a:srgbClr val="898989"/>
              </a:buClr>
              <a:buSzPts val="1800"/>
              <a:buFont typeface="Arial"/>
              <a:buNone/>
            </a:pPr>
            <a:r>
              <a:rPr lang="es-ES" sz="1800" dirty="0" smtClean="0"/>
              <a:t>19 de </a:t>
            </a:r>
            <a:r>
              <a:rPr lang="es-ES" sz="1800" dirty="0" err="1" smtClean="0"/>
              <a:t>Tevet</a:t>
            </a:r>
            <a:r>
              <a:rPr lang="es-ES" sz="1800" dirty="0" smtClean="0"/>
              <a:t> </a:t>
            </a:r>
            <a:r>
              <a:rPr lang="es-ES" sz="1800" b="0" i="0" u="none" strike="noStrike" cap="none" dirty="0" smtClean="0">
                <a:solidFill>
                  <a:srgbClr val="898989"/>
                </a:solidFill>
                <a:latin typeface="Calibri"/>
                <a:ea typeface="Calibri"/>
                <a:cs typeface="Calibri"/>
                <a:sym typeface="Calibri"/>
              </a:rPr>
              <a:t>5780  </a:t>
            </a:r>
            <a:r>
              <a:rPr lang="es-ES" sz="1800" b="0" i="0" u="none" strike="noStrike" cap="none" dirty="0">
                <a:solidFill>
                  <a:srgbClr val="898989"/>
                </a:solidFill>
                <a:latin typeface="Calibri"/>
                <a:ea typeface="Calibri"/>
                <a:cs typeface="Calibri"/>
                <a:sym typeface="Calibri"/>
              </a:rPr>
              <a:t>–  </a:t>
            </a:r>
            <a:r>
              <a:rPr lang="es-ES" sz="1800" dirty="0" smtClean="0"/>
              <a:t>Enero 16</a:t>
            </a:r>
            <a:r>
              <a:rPr lang="es-ES" sz="1800" b="0" i="0" u="none" strike="noStrike" cap="none" dirty="0" smtClean="0">
                <a:solidFill>
                  <a:srgbClr val="898989"/>
                </a:solidFill>
                <a:latin typeface="Calibri"/>
                <a:ea typeface="Calibri"/>
                <a:cs typeface="Calibri"/>
                <a:sym typeface="Calibri"/>
              </a:rPr>
              <a:t>, 2020- </a:t>
            </a:r>
            <a:r>
              <a:rPr lang="es-ES" sz="1800" b="0" i="0" u="none" strike="noStrike" cap="none" dirty="0">
                <a:solidFill>
                  <a:srgbClr val="898989"/>
                </a:solidFill>
                <a:latin typeface="Calibri"/>
                <a:ea typeface="Calibri"/>
                <a:cs typeface="Calibri"/>
                <a:sym typeface="Calibri"/>
              </a:rPr>
              <a:t>Monsey New York</a:t>
            </a:r>
            <a:endParaRPr sz="1800" b="0" i="0" u="none" strike="noStrike" cap="none" dirty="0">
              <a:solidFill>
                <a:srgbClr val="898989"/>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16996</TotalTime>
  <Words>2930</Words>
  <Application>Microsoft Office PowerPoint</Application>
  <PresentationFormat>Presentación en pantalla (4:3)</PresentationFormat>
  <Paragraphs>326</Paragraphs>
  <Slides>46</Slides>
  <Notes>46</Notes>
  <HiddenSlides>0</HiddenSlides>
  <MMClips>0</MMClips>
  <ScaleCrop>false</ScaleCrop>
  <HeadingPairs>
    <vt:vector size="4" baseType="variant">
      <vt:variant>
        <vt:lpstr>Tema</vt:lpstr>
      </vt:variant>
      <vt:variant>
        <vt:i4>1</vt:i4>
      </vt:variant>
      <vt:variant>
        <vt:lpstr>Títulos de diapositiva</vt:lpstr>
      </vt:variant>
      <vt:variant>
        <vt:i4>46</vt:i4>
      </vt:variant>
    </vt:vector>
  </HeadingPairs>
  <TitlesOfParts>
    <vt:vector size="47" baseType="lpstr">
      <vt:lpstr>Office Theme</vt:lpstr>
      <vt:lpstr> </vt:lpstr>
      <vt:lpstr>PARASHA BERESHIT TOLEDOT</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Diapositiva 46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Windows User</cp:lastModifiedBy>
  <cp:revision>279</cp:revision>
  <dcterms:modified xsi:type="dcterms:W3CDTF">2020-01-17T20:42:49Z</dcterms:modified>
</cp:coreProperties>
</file>