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49"/>
  </p:notesMasterIdLst>
  <p:sldIdLst>
    <p:sldId id="256" r:id="rId2"/>
    <p:sldId id="297" r:id="rId3"/>
    <p:sldId id="708" r:id="rId4"/>
    <p:sldId id="822" r:id="rId5"/>
    <p:sldId id="823" r:id="rId6"/>
    <p:sldId id="824" r:id="rId7"/>
    <p:sldId id="821" r:id="rId8"/>
    <p:sldId id="825" r:id="rId9"/>
    <p:sldId id="826" r:id="rId10"/>
    <p:sldId id="827" r:id="rId11"/>
    <p:sldId id="828" r:id="rId12"/>
    <p:sldId id="829" r:id="rId13"/>
    <p:sldId id="830" r:id="rId14"/>
    <p:sldId id="831" r:id="rId15"/>
    <p:sldId id="832" r:id="rId16"/>
    <p:sldId id="833" r:id="rId17"/>
    <p:sldId id="834" r:id="rId18"/>
    <p:sldId id="836" r:id="rId19"/>
    <p:sldId id="835" r:id="rId20"/>
    <p:sldId id="837" r:id="rId21"/>
    <p:sldId id="838" r:id="rId22"/>
    <p:sldId id="839" r:id="rId23"/>
    <p:sldId id="840" r:id="rId24"/>
    <p:sldId id="841" r:id="rId25"/>
    <p:sldId id="842" r:id="rId26"/>
    <p:sldId id="843" r:id="rId27"/>
    <p:sldId id="844" r:id="rId28"/>
    <p:sldId id="845" r:id="rId29"/>
    <p:sldId id="846" r:id="rId30"/>
    <p:sldId id="847" r:id="rId31"/>
    <p:sldId id="848" r:id="rId32"/>
    <p:sldId id="849" r:id="rId33"/>
    <p:sldId id="850" r:id="rId34"/>
    <p:sldId id="851" r:id="rId35"/>
    <p:sldId id="852" r:id="rId36"/>
    <p:sldId id="853" r:id="rId37"/>
    <p:sldId id="854" r:id="rId38"/>
    <p:sldId id="855" r:id="rId39"/>
    <p:sldId id="856" r:id="rId40"/>
    <p:sldId id="857" r:id="rId41"/>
    <p:sldId id="858" r:id="rId42"/>
    <p:sldId id="859" r:id="rId43"/>
    <p:sldId id="860" r:id="rId44"/>
    <p:sldId id="861" r:id="rId45"/>
    <p:sldId id="862" r:id="rId46"/>
    <p:sldId id="863" r:id="rId47"/>
    <p:sldId id="296" r:id="rId4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76" autoAdjust="0"/>
    <p:restoredTop sz="94859" autoAdjust="0"/>
  </p:normalViewPr>
  <p:slideViewPr>
    <p:cSldViewPr snapToGrid="0">
      <p:cViewPr varScale="1">
        <p:scale>
          <a:sx n="83" d="100"/>
          <a:sy n="83" d="100"/>
        </p:scale>
        <p:origin x="-1278" y="-78"/>
      </p:cViewPr>
      <p:guideLst>
        <p:guide orient="horz" pos="2160"/>
        <p:guide pos="2880"/>
      </p:guideLst>
    </p:cSldViewPr>
  </p:slideViewPr>
  <p:notesTextViewPr>
    <p:cViewPr>
      <p:scale>
        <a:sx n="100" d="100"/>
        <a:sy n="100" d="100"/>
      </p:scale>
      <p:origin x="0" y="0"/>
    </p:cViewPr>
  </p:notesText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a:ln/>
        </p:spPr>
      </p:sp>
      <p:sp>
        <p:nvSpPr>
          <p:cNvPr id="348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957A601-D608-48D9-B460-F203ABE2C08F}" type="slidenum">
              <a:rPr smtClean="0"/>
              <a:pPr>
                <a:defRPr/>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8DBEC2C-F6B6-4BC1-A2C0-EEA96B53166A}" type="slidenum">
              <a:rPr smtClean="0"/>
              <a:pPr>
                <a:defRPr/>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a:ln/>
        </p:spPr>
      </p:sp>
      <p:sp>
        <p:nvSpPr>
          <p:cNvPr id="368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29F023B-828E-4342-91F7-4A450B643AFD}" type="slidenum">
              <a:rPr smtClean="0"/>
              <a:pPr>
                <a:defRPr/>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105F877-746B-4AF6-85E3-62870962A297}" type="slidenum">
              <a:rPr smtClean="0"/>
              <a:pPr>
                <a:defRPr/>
              </a:p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105F877-746B-4AF6-85E3-62870962A297}" type="slidenum">
              <a:rPr smtClean="0"/>
              <a:pPr>
                <a:defRPr/>
              </a:p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105F877-746B-4AF6-85E3-62870962A297}" type="slidenum">
              <a:rPr smtClean="0"/>
              <a:pPr>
                <a:defRPr/>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105F877-746B-4AF6-85E3-62870962A297}" type="slidenum">
              <a:rPr smtClean="0"/>
              <a:pPr>
                <a:defRPr/>
              </a:p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105F877-746B-4AF6-85E3-62870962A297}" type="slidenum">
              <a:rPr smtClean="0"/>
              <a:pPr>
                <a:defRPr/>
              </a:p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105F877-746B-4AF6-85E3-62870962A297}" type="slidenum">
              <a:rPr smtClean="0"/>
              <a:pPr>
                <a:defRPr/>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105F877-746B-4AF6-85E3-62870962A297}" type="slidenum">
              <a:rPr smtClean="0"/>
              <a:pPr>
                <a:defRPr/>
              </a:p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a:ln/>
        </p:spPr>
      </p:sp>
      <p:sp>
        <p:nvSpPr>
          <p:cNvPr id="460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B2D001F-E28A-4E09-9602-36EA70C58FE9}" type="slidenum">
              <a:rPr smtClean="0"/>
              <a:pPr>
                <a:defRPr/>
              </a:p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CEAD05C-052A-4D64-9BA4-69345606ECEA}" type="slidenum">
              <a:rPr smtClean="0"/>
              <a:pPr>
                <a:defRPr/>
              </a:p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a:ln/>
        </p:spPr>
      </p:sp>
      <p:sp>
        <p:nvSpPr>
          <p:cNvPr id="532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048C0C5-5BB0-4FB3-95F2-76B8268EA90E}" type="slidenum">
              <a:rPr smtClean="0"/>
              <a:pPr>
                <a:defRPr/>
              </a:p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a:ln/>
        </p:spPr>
      </p:sp>
      <p:sp>
        <p:nvSpPr>
          <p:cNvPr id="532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048C0C5-5BB0-4FB3-95F2-76B8268EA90E}" type="slidenum">
              <a:rPr smtClean="0"/>
              <a:pPr>
                <a:defRPr/>
              </a:p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a:ln/>
        </p:spPr>
      </p:sp>
      <p:sp>
        <p:nvSpPr>
          <p:cNvPr id="532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048C0C5-5BB0-4FB3-95F2-76B8268EA90E}" type="slidenum">
              <a:rPr smtClean="0"/>
              <a:pPr>
                <a:defRPr/>
              </a:pP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4DBEF67-7CA6-47FA-9F42-7FE2ADEB82CE}" type="slidenum">
              <a:rPr smtClean="0"/>
              <a:pPr>
                <a:defRPr/>
              </a:p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4DBEF67-7CA6-47FA-9F42-7FE2ADEB82CE}" type="slidenum">
              <a:rPr smtClean="0"/>
              <a:pPr>
                <a:defRPr/>
              </a:p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4DBEF67-7CA6-47FA-9F42-7FE2ADEB82CE}" type="slidenum">
              <a:rPr smtClean="0"/>
              <a:pPr>
                <a:defRPr/>
              </a:p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a:ln/>
        </p:spPr>
      </p:sp>
      <p:sp>
        <p:nvSpPr>
          <p:cNvPr id="552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ABF2D44-6D67-4033-A9DF-DDA66C64F953}" type="slidenum">
              <a:rPr smtClean="0"/>
              <a:pPr>
                <a:defRPr/>
              </a:p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a:ln/>
        </p:spPr>
      </p:sp>
      <p:sp>
        <p:nvSpPr>
          <p:cNvPr id="552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ABF2D44-6D67-4033-A9DF-DDA66C64F953}" type="slidenum">
              <a:rPr smtClean="0"/>
              <a:pPr>
                <a:defRPr/>
              </a:pPr>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33E5B96-297F-44C3-9E19-3F1881720BE7}" type="slidenum">
              <a:rPr smtClean="0"/>
              <a:pPr>
                <a:defRPr/>
              </a:pPr>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a:ln/>
        </p:spPr>
      </p:sp>
      <p:sp>
        <p:nvSpPr>
          <p:cNvPr id="593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0B6BB9E-96AB-4E4D-91F8-3918DB3DE81E}" type="slidenum">
              <a:rPr smtClean="0"/>
              <a:pPr>
                <a:defRPr/>
              </a:pPr>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a:ln/>
        </p:spPr>
      </p:sp>
      <p:sp>
        <p:nvSpPr>
          <p:cNvPr id="593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0B6BB9E-96AB-4E4D-91F8-3918DB3DE81E}" type="slidenum">
              <a:rPr smtClean="0"/>
              <a:pPr>
                <a:defRPr/>
              </a:pPr>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a:ln/>
        </p:spPr>
      </p:sp>
      <p:sp>
        <p:nvSpPr>
          <p:cNvPr id="593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0B6BB9E-96AB-4E4D-91F8-3918DB3DE81E}" type="slidenum">
              <a:rPr smtClean="0"/>
              <a:pPr>
                <a:defRPr/>
              </a:pPr>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1430904-AC40-4EF9-BA14-F4322400B3D8}" type="slidenum">
              <a:rPr smtClean="0"/>
              <a:pPr>
                <a:defRPr/>
              </a:pPr>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1430904-AC40-4EF9-BA14-F4322400B3D8}" type="slidenum">
              <a:rPr smtClean="0"/>
              <a:pPr>
                <a:defRPr/>
              </a:pPr>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1430904-AC40-4EF9-BA14-F4322400B3D8}" type="slidenum">
              <a:rPr smtClean="0"/>
              <a:pPr>
                <a:defRPr/>
              </a:pPr>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n-US" sz="3200" dirty="0" smtClean="0">
                <a:latin typeface="Calibri"/>
                <a:ea typeface="Calibri"/>
                <a:cs typeface="Calibri"/>
                <a:sym typeface="Calibri"/>
              </a:rPr>
              <a:t>SIGNIFICADO MISTICO DE</a:t>
            </a:r>
          </a:p>
          <a:p>
            <a:pPr marL="0" marR="0" lvl="0" indent="0" algn="ctr" rtl="0">
              <a:lnSpc>
                <a:spcPct val="90000"/>
              </a:lnSpc>
              <a:spcBef>
                <a:spcPts val="0"/>
              </a:spcBef>
              <a:spcAft>
                <a:spcPts val="0"/>
              </a:spcAft>
              <a:buNone/>
            </a:pPr>
            <a:r>
              <a:rPr lang="en-US" sz="3200" b="0" i="0" u="none" strike="noStrike" cap="none" dirty="0" smtClean="0">
                <a:solidFill>
                  <a:srgbClr val="000000"/>
                </a:solidFill>
                <a:latin typeface="Calibri"/>
                <a:ea typeface="Calibri"/>
                <a:cs typeface="Calibri"/>
                <a:sym typeface="Calibri"/>
              </a:rPr>
              <a:t>JANUCA</a:t>
            </a:r>
            <a:endParaRPr sz="3200" b="0" i="0" u="none" strike="noStrike" cap="none" dirty="0">
              <a:solidFill>
                <a:srgbClr val="000000"/>
              </a:solidFill>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BaYonah</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CO" sz="3600" dirty="0" err="1" smtClean="0">
                <a:solidFill>
                  <a:srgbClr val="FF0000"/>
                </a:solidFill>
                <a:effectLst>
                  <a:outerShdw blurRad="38100" dist="38100" dir="2700000" algn="tl">
                    <a:srgbClr val="000000">
                      <a:alpha val="43137"/>
                    </a:srgbClr>
                  </a:outerShdw>
                </a:effectLst>
                <a:latin typeface="Calibri" pitchFamily="34" charset="0"/>
              </a:rPr>
              <a:t>Janucá</a:t>
            </a:r>
            <a:r>
              <a:rPr lang="es-CO" sz="3600" dirty="0" smtClean="0">
                <a:solidFill>
                  <a:srgbClr val="FF0000"/>
                </a:solidFill>
                <a:effectLst>
                  <a:outerShdw blurRad="38100" dist="38100" dir="2700000" algn="tl">
                    <a:srgbClr val="000000">
                      <a:alpha val="43137"/>
                    </a:srgbClr>
                  </a:outerShdw>
                </a:effectLst>
                <a:latin typeface="Calibri" pitchFamily="34" charset="0"/>
              </a:rPr>
              <a:t> y Cabalá -   </a:t>
            </a:r>
            <a:r>
              <a:rPr lang="he-IL" sz="36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3600" dirty="0" smtClean="0">
                <a:solidFill>
                  <a:srgbClr val="FF0000"/>
                </a:solidFill>
                <a:effectLst>
                  <a:outerShdw blurRad="38100" dist="38100" dir="2700000" algn="tl">
                    <a:srgbClr val="000000">
                      <a:alpha val="43137"/>
                    </a:srgbClr>
                  </a:outerShdw>
                </a:effectLst>
                <a:latin typeface="Calibri" pitchFamily="34" charset="0"/>
              </a:rPr>
              <a:t> </a:t>
            </a:r>
            <a:endParaRPr sz="36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5" name="Picture 7"/>
          <p:cNvPicPr>
            <a:picLocks noChangeAspect="1" noChangeArrowheads="1"/>
          </p:cNvPicPr>
          <p:nvPr/>
        </p:nvPicPr>
        <p:blipFill>
          <a:blip r:embed="rId3"/>
          <a:srcRect/>
          <a:stretch>
            <a:fillRect/>
          </a:stretch>
        </p:blipFill>
        <p:spPr bwMode="auto">
          <a:xfrm>
            <a:off x="2259330" y="1489710"/>
            <a:ext cx="4010025" cy="485775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n-US" sz="3600" dirty="0" err="1" smtClean="0">
                <a:solidFill>
                  <a:srgbClr val="FF0000"/>
                </a:solidFill>
                <a:effectLst>
                  <a:outerShdw blurRad="38100" dist="38100" dir="2700000" algn="tl">
                    <a:srgbClr val="000000">
                      <a:alpha val="43137"/>
                    </a:srgbClr>
                  </a:outerShdw>
                </a:effectLst>
              </a:rPr>
              <a:t>Janucá</a:t>
            </a:r>
            <a:r>
              <a:rPr lang="en-US" sz="3600" dirty="0" smtClean="0">
                <a:solidFill>
                  <a:srgbClr val="FF0000"/>
                </a:solidFill>
                <a:effectLst>
                  <a:outerShdw blurRad="38100" dist="38100" dir="2700000" algn="tl">
                    <a:srgbClr val="000000">
                      <a:alpha val="43137"/>
                    </a:srgbClr>
                  </a:outerShdw>
                </a:effectLst>
              </a:rPr>
              <a:t> y Cabalá -</a:t>
            </a:r>
            <a:r>
              <a:rPr lang="he-IL" sz="3600" dirty="0" smtClean="0">
                <a:solidFill>
                  <a:srgbClr val="FF0000"/>
                </a:solidFill>
                <a:effectLst>
                  <a:outerShdw blurRad="38100" dist="38100" dir="2700000" algn="tl">
                    <a:srgbClr val="000000">
                      <a:alpha val="43137"/>
                    </a:srgbClr>
                  </a:outerShdw>
                </a:effectLst>
              </a:rPr>
              <a:t>וקבלה </a:t>
            </a:r>
            <a:r>
              <a:rPr lang="en-US" sz="3600" dirty="0" smtClean="0">
                <a:solidFill>
                  <a:srgbClr val="FF0000"/>
                </a:solidFill>
                <a:effectLst>
                  <a:outerShdw blurRad="38100" dist="38100" dir="2700000" algn="tl">
                    <a:srgbClr val="000000">
                      <a:alpha val="43137"/>
                    </a:srgbClr>
                  </a:outerShdw>
                </a:effectLst>
              </a:rPr>
              <a:t> </a:t>
            </a:r>
            <a:r>
              <a:rPr lang="he-IL" sz="3600" dirty="0" smtClean="0">
                <a:solidFill>
                  <a:srgbClr val="FF0000"/>
                </a:solidFill>
                <a:effectLst>
                  <a:outerShdw blurRad="38100" dist="38100" dir="2700000" algn="tl">
                    <a:srgbClr val="000000">
                      <a:alpha val="43137"/>
                    </a:srgbClr>
                  </a:outerShdw>
                </a:effectLst>
              </a:rPr>
              <a:t>חנוכה</a:t>
            </a:r>
            <a:r>
              <a:rPr lang="en-US" sz="3600" dirty="0" smtClean="0">
                <a:solidFill>
                  <a:srgbClr val="FF0000"/>
                </a:solidFill>
                <a:effectLst>
                  <a:outerShdw blurRad="38100" dist="38100" dir="2700000" algn="tl">
                    <a:srgbClr val="000000">
                      <a:alpha val="43137"/>
                    </a:srgbClr>
                  </a:outerShdw>
                </a:effectLst>
              </a:rPr>
              <a:t> </a:t>
            </a:r>
            <a:endParaRPr sz="3600" dirty="0">
              <a:solidFill>
                <a:srgbClr val="FF0000"/>
              </a:solidFill>
              <a:effectLst>
                <a:outerShdw blurRad="38100" dist="38100" dir="2700000" algn="tl">
                  <a:srgbClr val="000000">
                    <a:alpha val="43137"/>
                  </a:srgbClr>
                </a:outerShdw>
              </a:effectLst>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t>• Muchos hemos escuchado sobre Cabalá que es una tradición mística judía milenaria y que maneja lo relacionado con cierta clase de luz: La Luz sin Fin </a:t>
            </a:r>
          </a:p>
          <a:p>
            <a:pPr marL="0" indent="0">
              <a:buNone/>
            </a:pPr>
            <a:r>
              <a:rPr lang="es-ES" dirty="0" smtClean="0"/>
              <a:t>• Nosotros cuando aprendemos Cabalá hacemos que a través de nuestras acciones nos acercamos e incrementamos esta Luz Divina en el mundo o por el contrario la disminuimos.</a:t>
            </a: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pic>
        <p:nvPicPr>
          <p:cNvPr id="4099" name="Picture 8" descr="http://forums.3dtotal.com/attachment.php?attachmentid=169967&amp;stc=1&amp;d=1289952191"/>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219200"/>
            <a:ext cx="7772400" cy="4648200"/>
          </a:xfrm>
          <a:ln>
            <a:solidFill>
              <a:schemeClr val="bg1"/>
            </a:solidFill>
          </a:ln>
        </p:spPr>
        <p:txBody>
          <a:bodyPr/>
          <a:lstStyle/>
          <a:p>
            <a:pPr marL="457200" indent="-457200" algn="ctr">
              <a:defRPr/>
            </a:pPr>
            <a:r>
              <a:rPr lang="es-MX" sz="2800" dirty="0" smtClean="0">
                <a:solidFill>
                  <a:srgbClr val="FFC000"/>
                </a:solidFill>
                <a:effectLst>
                  <a:outerShdw blurRad="38100" dist="38100" dir="2700000" algn="tl">
                    <a:srgbClr val="000000">
                      <a:alpha val="43137"/>
                    </a:srgbClr>
                  </a:outerShdw>
                </a:effectLst>
                <a:latin typeface="Calibri" pitchFamily="34" charset="0"/>
              </a:rPr>
              <a:t>Imaginemos que entramos a una tienda del Oeste</a:t>
            </a:r>
          </a:p>
          <a:p>
            <a:pPr marL="457200" indent="-457200">
              <a:defRPr/>
            </a:pPr>
            <a:endParaRPr lang="es-MX" sz="2400" dirty="0" smtClean="0">
              <a:solidFill>
                <a:srgbClr val="FFC000"/>
              </a:solidFill>
              <a:effectLst>
                <a:outerShdw blurRad="38100" dist="38100" dir="2700000" algn="tl">
                  <a:srgbClr val="000000">
                    <a:alpha val="43137"/>
                  </a:srgbClr>
                </a:outerShdw>
              </a:effectLst>
              <a:latin typeface="Calibri" pitchFamily="34" charset="0"/>
            </a:endParaRPr>
          </a:p>
        </p:txBody>
      </p:sp>
      <p:sp>
        <p:nvSpPr>
          <p:cNvPr id="3075" name="Title 1"/>
          <p:cNvSpPr txBox="1">
            <a:spLocks noGrp="1"/>
          </p:cNvSpPr>
          <p:nvPr>
            <p:ph type="title"/>
          </p:nvPr>
        </p:nvSpPr>
        <p:spPr>
          <a:xfrm>
            <a:off x="152400" y="152400"/>
            <a:ext cx="8991600" cy="1020763"/>
          </a:xfrm>
        </p:spPr>
        <p:txBody>
          <a:bodyPr/>
          <a:lstStyle/>
          <a:p>
            <a:pPr algn="l" eaLnBrk="1">
              <a:defRPr/>
            </a:pPr>
            <a:r>
              <a:rPr lang="es-CO" sz="4000" dirty="0" smtClean="0">
                <a:solidFill>
                  <a:schemeClr val="bg1"/>
                </a:solidFill>
                <a:effectLst>
                  <a:outerShdw blurRad="38100" dist="38100" dir="2700000" algn="tl">
                    <a:srgbClr val="000000">
                      <a:alpha val="43137"/>
                    </a:srgbClr>
                  </a:outerShdw>
                </a:effectLst>
                <a:latin typeface="Calibri" pitchFamily="34" charset="0"/>
              </a:rPr>
              <a:t>Janucá y Cabalá -   </a:t>
            </a:r>
            <a:r>
              <a:rPr lang="he-IL" sz="4000" dirty="0" smtClean="0">
                <a:solidFill>
                  <a:schemeClr val="bg1"/>
                </a:solidFill>
                <a:effectLst>
                  <a:outerShdw blurRad="38100" dist="38100" dir="2700000" algn="tl">
                    <a:srgbClr val="000000">
                      <a:alpha val="43137"/>
                    </a:srgbClr>
                  </a:outerShdw>
                </a:effectLst>
                <a:latin typeface="Calibri" pitchFamily="34" charset="0"/>
              </a:rPr>
              <a:t>חנוכה וקבלה</a:t>
            </a:r>
            <a:r>
              <a:rPr lang="es-CO" sz="4000" dirty="0" smtClean="0">
                <a:solidFill>
                  <a:schemeClr val="bg1"/>
                </a:solidFill>
                <a:effectLst>
                  <a:outerShdw blurRad="38100" dist="38100" dir="2700000" algn="tl">
                    <a:srgbClr val="000000">
                      <a:alpha val="43137"/>
                    </a:srgbClr>
                  </a:outerShdw>
                </a:effectLst>
                <a:latin typeface="Calibri" pitchFamily="34" charset="0"/>
              </a:rPr>
              <a:t>   </a:t>
            </a:r>
            <a:endParaRPr sz="4000" dirty="0" smtClean="0">
              <a:solidFill>
                <a:schemeClr val="bg1"/>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a:xfrm>
            <a:off x="838200" y="274638"/>
            <a:ext cx="7772400" cy="1096962"/>
          </a:xfrm>
        </p:spPr>
        <p:txBody>
          <a:bodyPr/>
          <a:lstStyle/>
          <a:p>
            <a:pPr algn="l"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solidFill>
                <a:srgbClr val="FF0000"/>
              </a:solidFill>
              <a:latin typeface="Calibri" pitchFamily="34" charset="0"/>
            </a:endParaRPr>
          </a:p>
        </p:txBody>
      </p:sp>
      <p:sp>
        <p:nvSpPr>
          <p:cNvPr id="5124"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5125" name="Content Placeholder 2"/>
          <p:cNvSpPr txBox="1">
            <a:spLocks noGrp="1"/>
          </p:cNvSpPr>
          <p:nvPr>
            <p:ph idx="1"/>
          </p:nvPr>
        </p:nvSpPr>
        <p:spPr>
          <a:xfrm>
            <a:off x="838200" y="1600200"/>
            <a:ext cx="7772400" cy="4648200"/>
          </a:xfrm>
        </p:spPr>
        <p:txBody>
          <a:bodyPr/>
          <a:lstStyle/>
          <a:p>
            <a:pPr marL="457200" indent="-457200"/>
            <a:endParaRPr lang="es-MX" sz="2400" smtClean="0">
              <a:latin typeface="Calibri" pitchFamily="34" charset="0"/>
            </a:endParaRPr>
          </a:p>
        </p:txBody>
      </p:sp>
      <p:pic>
        <p:nvPicPr>
          <p:cNvPr id="5126" name="Picture 8" descr="http://travelingwithdianne.files.wordpress.com/2012/07/0062.jpg"/>
          <p:cNvPicPr>
            <a:picLocks noChangeAspect="1" noChangeArrowheads="1"/>
          </p:cNvPicPr>
          <p:nvPr/>
        </p:nvPicPr>
        <p:blipFill>
          <a:blip r:embed="rId4"/>
          <a:srcRect/>
          <a:stretch>
            <a:fillRect/>
          </a:stretch>
        </p:blipFill>
        <p:spPr bwMode="auto">
          <a:xfrm>
            <a:off x="609600" y="1371600"/>
            <a:ext cx="8153400" cy="5029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a:xfrm>
            <a:off x="838200" y="274638"/>
            <a:ext cx="7772400" cy="1096962"/>
          </a:xfrm>
        </p:spPr>
        <p:txBody>
          <a:bodyPr/>
          <a:lstStyle/>
          <a:p>
            <a:pPr algn="l"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solidFill>
                <a:srgbClr val="FF0000"/>
              </a:solidFill>
              <a:latin typeface="Calibri" pitchFamily="34" charset="0"/>
            </a:endParaRPr>
          </a:p>
        </p:txBody>
      </p:sp>
      <p:sp>
        <p:nvSpPr>
          <p:cNvPr id="6148"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6149" name="Content Placeholder 2"/>
          <p:cNvSpPr txBox="1">
            <a:spLocks noGrp="1"/>
          </p:cNvSpPr>
          <p:nvPr>
            <p:ph idx="1"/>
          </p:nvPr>
        </p:nvSpPr>
        <p:spPr>
          <a:xfrm>
            <a:off x="838200" y="1600200"/>
            <a:ext cx="7772400" cy="4648200"/>
          </a:xfrm>
        </p:spPr>
        <p:txBody>
          <a:bodyPr/>
          <a:lstStyle/>
          <a:p>
            <a:pPr marL="457200" indent="-457200"/>
            <a:r>
              <a:rPr lang="es-MX" sz="2400" smtClean="0">
                <a:latin typeface="Calibri" pitchFamily="34" charset="0"/>
              </a:rPr>
              <a:t>Puedo entrar a comprar muchas cosas. Algunas de esas son Linternas Mágicas de diferentes clases.</a:t>
            </a:r>
          </a:p>
        </p:txBody>
      </p:sp>
      <p:pic>
        <p:nvPicPr>
          <p:cNvPr id="6150" name="Picture 2"/>
          <p:cNvPicPr>
            <a:picLocks noChangeAspect="1" noChangeArrowheads="1"/>
          </p:cNvPicPr>
          <p:nvPr/>
        </p:nvPicPr>
        <p:blipFill>
          <a:blip r:embed="rId4"/>
          <a:srcRect/>
          <a:stretch>
            <a:fillRect/>
          </a:stretch>
        </p:blipFill>
        <p:spPr bwMode="auto">
          <a:xfrm>
            <a:off x="1828800" y="2514600"/>
            <a:ext cx="5715000" cy="3819525"/>
          </a:xfrm>
          <a:prstGeom prst="rect">
            <a:avLst/>
          </a:prstGeom>
          <a:noFill/>
          <a:ln w="9525">
            <a:noFill/>
            <a:miter lim="800000"/>
            <a:headEnd/>
            <a:tailEnd/>
          </a:ln>
        </p:spPr>
      </p:pic>
      <p:sp>
        <p:nvSpPr>
          <p:cNvPr id="6151" name="7 CuadroTexto"/>
          <p:cNvSpPr txBox="1">
            <a:spLocks noChangeArrowheads="1"/>
          </p:cNvSpPr>
          <p:nvPr/>
        </p:nvSpPr>
        <p:spPr bwMode="auto">
          <a:xfrm>
            <a:off x="5410200" y="5105400"/>
            <a:ext cx="3124200" cy="523220"/>
          </a:xfrm>
          <a:prstGeom prst="rect">
            <a:avLst/>
          </a:prstGeom>
          <a:noFill/>
          <a:ln w="9525">
            <a:noFill/>
            <a:miter lim="800000"/>
            <a:headEnd/>
            <a:tailEnd/>
          </a:ln>
        </p:spPr>
        <p:txBody>
          <a:bodyPr>
            <a:spAutoFit/>
          </a:bodyPr>
          <a:lstStyle/>
          <a:p>
            <a:r>
              <a:rPr lang="es-ES" b="1" dirty="0"/>
              <a:t>Hay una muy especial que es la Luz de la Ciencia</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n-US" sz="3600" dirty="0" err="1" smtClean="0">
                <a:solidFill>
                  <a:srgbClr val="FF0000"/>
                </a:solidFill>
                <a:effectLst>
                  <a:outerShdw blurRad="38100" dist="38100" dir="2700000" algn="tl">
                    <a:srgbClr val="000000">
                      <a:alpha val="43137"/>
                    </a:srgbClr>
                  </a:outerShdw>
                </a:effectLst>
              </a:rPr>
              <a:t>Janucá</a:t>
            </a:r>
            <a:r>
              <a:rPr lang="en-US" sz="3600" dirty="0" smtClean="0">
                <a:solidFill>
                  <a:srgbClr val="FF0000"/>
                </a:solidFill>
                <a:effectLst>
                  <a:outerShdw blurRad="38100" dist="38100" dir="2700000" algn="tl">
                    <a:srgbClr val="000000">
                      <a:alpha val="43137"/>
                    </a:srgbClr>
                  </a:outerShdw>
                </a:effectLst>
              </a:rPr>
              <a:t> y Cabalá -</a:t>
            </a:r>
            <a:r>
              <a:rPr lang="he-IL" sz="3600" dirty="0" smtClean="0">
                <a:solidFill>
                  <a:srgbClr val="FF0000"/>
                </a:solidFill>
                <a:effectLst>
                  <a:outerShdw blurRad="38100" dist="38100" dir="2700000" algn="tl">
                    <a:srgbClr val="000000">
                      <a:alpha val="43137"/>
                    </a:srgbClr>
                  </a:outerShdw>
                </a:effectLst>
              </a:rPr>
              <a:t>וקבלה </a:t>
            </a:r>
            <a:r>
              <a:rPr lang="en-US" sz="3600" dirty="0" smtClean="0">
                <a:solidFill>
                  <a:srgbClr val="FF0000"/>
                </a:solidFill>
                <a:effectLst>
                  <a:outerShdw blurRad="38100" dist="38100" dir="2700000" algn="tl">
                    <a:srgbClr val="000000">
                      <a:alpha val="43137"/>
                    </a:srgbClr>
                  </a:outerShdw>
                </a:effectLst>
              </a:rPr>
              <a:t> </a:t>
            </a:r>
            <a:r>
              <a:rPr lang="he-IL" sz="3600" dirty="0" smtClean="0">
                <a:solidFill>
                  <a:srgbClr val="FF0000"/>
                </a:solidFill>
                <a:effectLst>
                  <a:outerShdw blurRad="38100" dist="38100" dir="2700000" algn="tl">
                    <a:srgbClr val="000000">
                      <a:alpha val="43137"/>
                    </a:srgbClr>
                  </a:outerShdw>
                </a:effectLst>
              </a:rPr>
              <a:t>חנוכה</a:t>
            </a:r>
            <a:r>
              <a:rPr lang="en-US" sz="3600" dirty="0" smtClean="0">
                <a:solidFill>
                  <a:srgbClr val="FF0000"/>
                </a:solidFill>
                <a:effectLst>
                  <a:outerShdw blurRad="38100" dist="38100" dir="2700000" algn="tl">
                    <a:srgbClr val="000000">
                      <a:alpha val="43137"/>
                    </a:srgbClr>
                  </a:outerShdw>
                </a:effectLst>
              </a:rPr>
              <a:t> </a:t>
            </a:r>
            <a:endParaRPr sz="3600" dirty="0">
              <a:solidFill>
                <a:srgbClr val="FF0000"/>
              </a:solidFill>
              <a:effectLst>
                <a:outerShdw blurRad="38100" dist="38100" dir="2700000" algn="tl">
                  <a:srgbClr val="000000">
                    <a:alpha val="43137"/>
                  </a:srgbClr>
                </a:outerShdw>
              </a:effectLst>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indent="-457200"/>
            <a:r>
              <a:rPr lang="es-ES" dirty="0" smtClean="0">
                <a:latin typeface="Calibri" pitchFamily="34" charset="0"/>
              </a:rPr>
              <a:t>Esa Luz de la Ciencia te permite ver los Huesos, Tendones, Ligamentos, </a:t>
            </a:r>
            <a:r>
              <a:rPr lang="es-ES" dirty="0" err="1" smtClean="0">
                <a:latin typeface="Calibri" pitchFamily="34" charset="0"/>
              </a:rPr>
              <a:t>Celulas</a:t>
            </a:r>
            <a:r>
              <a:rPr lang="es-ES" dirty="0" smtClean="0">
                <a:latin typeface="Calibri" pitchFamily="34" charset="0"/>
              </a:rPr>
              <a:t>, etc. </a:t>
            </a:r>
          </a:p>
          <a:p>
            <a:pPr indent="-457200"/>
            <a:r>
              <a:rPr lang="es-ES" dirty="0" smtClean="0">
                <a:latin typeface="Calibri" pitchFamily="34" charset="0"/>
              </a:rPr>
              <a:t>Todo lo relacionado con aspectos científicos vas a lograrlo ver si sigues sus principios.</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7173" name="Content Placeholder 2"/>
          <p:cNvSpPr txBox="1">
            <a:spLocks noGrp="1"/>
          </p:cNvSpPr>
          <p:nvPr>
            <p:ph idx="1"/>
          </p:nvPr>
        </p:nvSpPr>
        <p:spPr>
          <a:xfrm>
            <a:off x="838200" y="1600200"/>
            <a:ext cx="4267200" cy="4800600"/>
          </a:xfrm>
        </p:spPr>
        <p:txBody>
          <a:bodyPr/>
          <a:lstStyle/>
          <a:p>
            <a:pPr marL="457200" indent="-457200"/>
            <a:endParaRPr lang="es-ES" sz="2300" dirty="0" smtClean="0">
              <a:latin typeface="Calibri" pitchFamily="34" charset="0"/>
            </a:endParaRPr>
          </a:p>
        </p:txBody>
      </p:sp>
      <p:pic>
        <p:nvPicPr>
          <p:cNvPr id="7174" name="Picture 2" descr="https://encrypted-tbn3.gstatic.com/images?q=tbn:ANd9GcT2BspSLSYZi8GsHcg-y48rLoc0oBoObWgs-zV7ET2_EG_dd_ir"/>
          <p:cNvPicPr>
            <a:picLocks noChangeAspect="1" noChangeArrowheads="1"/>
          </p:cNvPicPr>
          <p:nvPr/>
        </p:nvPicPr>
        <p:blipFill>
          <a:blip r:embed="rId4"/>
          <a:srcRect/>
          <a:stretch>
            <a:fillRect/>
          </a:stretch>
        </p:blipFill>
        <p:spPr bwMode="auto">
          <a:xfrm>
            <a:off x="815339" y="1554480"/>
            <a:ext cx="3832989" cy="2388870"/>
          </a:xfrm>
          <a:prstGeom prst="rect">
            <a:avLst/>
          </a:prstGeom>
          <a:noFill/>
          <a:ln w="9525">
            <a:noFill/>
            <a:miter lim="800000"/>
            <a:headEnd/>
            <a:tailEnd/>
          </a:ln>
        </p:spPr>
      </p:pic>
      <p:pic>
        <p:nvPicPr>
          <p:cNvPr id="7175" name="Picture 6" descr="https://encrypted-tbn2.gstatic.com/images?q=tbn:ANd9GcTYG29TGYv2bL22N8ULC3TlZochDqm_hAh7bYmtB9FMCKB1LyiL"/>
          <p:cNvPicPr>
            <a:picLocks noChangeAspect="1" noChangeArrowheads="1"/>
          </p:cNvPicPr>
          <p:nvPr/>
        </p:nvPicPr>
        <p:blipFill>
          <a:blip r:embed="rId5"/>
          <a:srcRect/>
          <a:stretch>
            <a:fillRect/>
          </a:stretch>
        </p:blipFill>
        <p:spPr bwMode="auto">
          <a:xfrm>
            <a:off x="4720874" y="3268980"/>
            <a:ext cx="3632551" cy="290893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7173" name="Content Placeholder 2"/>
          <p:cNvSpPr txBox="1">
            <a:spLocks noGrp="1"/>
          </p:cNvSpPr>
          <p:nvPr>
            <p:ph idx="1"/>
          </p:nvPr>
        </p:nvSpPr>
        <p:spPr>
          <a:xfrm>
            <a:off x="838200" y="1600200"/>
            <a:ext cx="6957060" cy="4800600"/>
          </a:xfrm>
        </p:spPr>
        <p:txBody>
          <a:bodyPr/>
          <a:lstStyle/>
          <a:p>
            <a:pPr indent="-457200"/>
            <a:r>
              <a:rPr lang="es-ES" dirty="0" smtClean="0">
                <a:latin typeface="Calibri" pitchFamily="34" charset="0"/>
              </a:rPr>
              <a:t>Si compras una Luz del Arte y la colocas sobre tu mano o tu cuerpo, entonces vas a ver tu cuerpo pintado magistralmente como si lo hubiera pintado Leonardo Da </a:t>
            </a:r>
            <a:r>
              <a:rPr lang="es-ES" dirty="0" err="1" smtClean="0">
                <a:latin typeface="Calibri" pitchFamily="34" charset="0"/>
              </a:rPr>
              <a:t>Vince</a:t>
            </a:r>
            <a:r>
              <a:rPr lang="es-ES" dirty="0" smtClean="0">
                <a:latin typeface="Calibri" pitchFamily="34" charset="0"/>
              </a:rPr>
              <a:t> o Miguel </a:t>
            </a:r>
            <a:r>
              <a:rPr lang="es-ES" dirty="0" err="1" smtClean="0">
                <a:latin typeface="Calibri" pitchFamily="34" charset="0"/>
              </a:rPr>
              <a:t>Angel</a:t>
            </a:r>
            <a:endParaRPr lang="es-ES" dirty="0" smtClean="0">
              <a:latin typeface="Calibri" pitchFamily="34" charset="0"/>
            </a:endParaRPr>
          </a:p>
          <a:p>
            <a:pPr indent="-457200"/>
            <a:r>
              <a:rPr lang="es-ES" dirty="0" smtClean="0">
                <a:latin typeface="Calibri" pitchFamily="34" charset="0"/>
              </a:rPr>
              <a:t>Puedes ver su forma, su textura, su color, etc.</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7173" name="Content Placeholder 2"/>
          <p:cNvSpPr txBox="1">
            <a:spLocks noGrp="1"/>
          </p:cNvSpPr>
          <p:nvPr>
            <p:ph idx="1"/>
          </p:nvPr>
        </p:nvSpPr>
        <p:spPr>
          <a:xfrm>
            <a:off x="838200" y="1600200"/>
            <a:ext cx="6957060" cy="4800600"/>
          </a:xfrm>
        </p:spPr>
        <p:txBody>
          <a:bodyPr/>
          <a:lstStyle/>
          <a:p>
            <a:pPr indent="-457200"/>
            <a:r>
              <a:rPr lang="es-ES" dirty="0" smtClean="0">
                <a:latin typeface="Calibri" pitchFamily="34" charset="0"/>
              </a:rPr>
              <a:t>Y así, te puedes divertir comprando infinidad de Luces que te van a enseñar infinidad de cosas que una Luz regular no te puede mostrar.</a:t>
            </a:r>
          </a:p>
          <a:p>
            <a:pPr indent="-457200"/>
            <a:r>
              <a:rPr lang="es-ES" dirty="0" smtClean="0">
                <a:latin typeface="Calibri" pitchFamily="34" charset="0"/>
              </a:rPr>
              <a:t>Eso en parte es lo que hace la Cabalá.</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7173" name="Content Placeholder 2"/>
          <p:cNvSpPr txBox="1">
            <a:spLocks noGrp="1"/>
          </p:cNvSpPr>
          <p:nvPr>
            <p:ph idx="1"/>
          </p:nvPr>
        </p:nvSpPr>
        <p:spPr>
          <a:xfrm>
            <a:off x="838200" y="1600200"/>
            <a:ext cx="6957060" cy="4800600"/>
          </a:xfrm>
        </p:spPr>
        <p:txBody>
          <a:bodyPr/>
          <a:lstStyle/>
          <a:p>
            <a:pPr indent="-457200"/>
            <a:r>
              <a:rPr lang="es-ES" dirty="0" smtClean="0">
                <a:latin typeface="Calibri" pitchFamily="34" charset="0"/>
              </a:rPr>
              <a:t>Y así, te puedes divertir comprando infinidad de Luces que te van a enseñar infinidad de cosas que una Luz regular no te puede mostrar.</a:t>
            </a:r>
          </a:p>
          <a:p>
            <a:pPr indent="-457200"/>
            <a:r>
              <a:rPr lang="es-ES" dirty="0" smtClean="0">
                <a:latin typeface="Calibri" pitchFamily="34" charset="0"/>
              </a:rPr>
              <a:t>Eso en parte es lo que hace la Cabalá.</a:t>
            </a:r>
          </a:p>
          <a:p>
            <a:pPr indent="-457200"/>
            <a:r>
              <a:rPr lang="es-ES" dirty="0" smtClean="0">
                <a:latin typeface="Calibri" pitchFamily="34" charset="0"/>
              </a:rPr>
              <a:t>Entonces ahora extasiado con el esplendor de esa tienda, te vas a topar con una Luz, la Luz de Janucá.</a:t>
            </a:r>
          </a:p>
          <a:p>
            <a:pPr indent="-457200"/>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7173" name="Content Placeholder 2"/>
          <p:cNvSpPr txBox="1">
            <a:spLocks noGrp="1"/>
          </p:cNvSpPr>
          <p:nvPr>
            <p:ph idx="1"/>
          </p:nvPr>
        </p:nvSpPr>
        <p:spPr>
          <a:xfrm>
            <a:off x="838200" y="1600200"/>
            <a:ext cx="6957060" cy="4800600"/>
          </a:xfrm>
        </p:spPr>
        <p:txBody>
          <a:bodyPr/>
          <a:lstStyle/>
          <a:p>
            <a:pPr indent="-457200"/>
            <a:r>
              <a:rPr lang="es-ES" dirty="0" smtClean="0">
                <a:latin typeface="Calibri" pitchFamily="34" charset="0"/>
              </a:rPr>
              <a:t>De acuerdo a la Ley Judía estamos prohibidos a usar la Luz de la </a:t>
            </a:r>
            <a:r>
              <a:rPr lang="es-ES" dirty="0" err="1" smtClean="0">
                <a:latin typeface="Calibri" pitchFamily="34" charset="0"/>
              </a:rPr>
              <a:t>Menorá</a:t>
            </a:r>
            <a:r>
              <a:rPr lang="es-ES" dirty="0" smtClean="0">
                <a:latin typeface="Calibri" pitchFamily="34" charset="0"/>
              </a:rPr>
              <a:t> para leer o para otros fines que no sean sino la “contemplación”.</a:t>
            </a:r>
          </a:p>
          <a:p>
            <a:pPr indent="-457200"/>
            <a:r>
              <a:rPr lang="es-ES" dirty="0" smtClean="0">
                <a:latin typeface="Calibri" pitchFamily="34" charset="0"/>
              </a:rPr>
              <a:t>Veamos algunas ideas aprendidas del Rabino David Aarón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7173" name="Content Placeholder 2"/>
          <p:cNvSpPr txBox="1">
            <a:spLocks noGrp="1"/>
          </p:cNvSpPr>
          <p:nvPr>
            <p:ph idx="1"/>
          </p:nvPr>
        </p:nvSpPr>
        <p:spPr>
          <a:xfrm>
            <a:off x="838200" y="1600200"/>
            <a:ext cx="6957060" cy="4800600"/>
          </a:xfrm>
        </p:spPr>
        <p:txBody>
          <a:bodyPr/>
          <a:lstStyle/>
          <a:p>
            <a:pPr indent="-457200"/>
            <a:endParaRPr lang="es-ES" dirty="0" smtClean="0">
              <a:latin typeface="Calibri" pitchFamily="34" charset="0"/>
            </a:endParaRPr>
          </a:p>
        </p:txBody>
      </p:sp>
      <p:pic>
        <p:nvPicPr>
          <p:cNvPr id="6" name="Picture 2" descr="https://encrypted-tbn1.gstatic.com/images?q=tbn:ANd9GcRY9Ns764ztWgvSYQL4N5gAqGj_iczoAx-ClEjOIWOMt6Z3T3io"/>
          <p:cNvPicPr>
            <a:picLocks noChangeAspect="1" noChangeArrowheads="1"/>
          </p:cNvPicPr>
          <p:nvPr/>
        </p:nvPicPr>
        <p:blipFill>
          <a:blip r:embed="rId4"/>
          <a:srcRect/>
          <a:stretch>
            <a:fillRect/>
          </a:stretch>
        </p:blipFill>
        <p:spPr bwMode="auto">
          <a:xfrm>
            <a:off x="2430780" y="1520189"/>
            <a:ext cx="3649980" cy="487355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marL="457200" indent="-457200"/>
            <a:r>
              <a:rPr lang="es-ES" dirty="0" smtClean="0">
                <a:latin typeface="Calibri" pitchFamily="34" charset="0"/>
              </a:rPr>
              <a:t>Todo el año utilizamos los beneficios de la luz para ver todo lo que tenemos en nuestro derredor.</a:t>
            </a:r>
          </a:p>
          <a:p>
            <a:pPr marL="457200" indent="-457200"/>
            <a:r>
              <a:rPr lang="es-ES" dirty="0" smtClean="0">
                <a:latin typeface="Calibri" pitchFamily="34" charset="0"/>
              </a:rPr>
              <a:t>Pero en Janucá solamente vamos a estar fijando nuestros ojos en las candelas que emana la </a:t>
            </a:r>
            <a:r>
              <a:rPr lang="es-ES" dirty="0" err="1" smtClean="0">
                <a:latin typeface="Calibri" pitchFamily="34" charset="0"/>
              </a:rPr>
              <a:t>menorá</a:t>
            </a:r>
            <a:endParaRPr lang="es-ES" dirty="0" smtClean="0">
              <a:latin typeface="Calibri" pitchFamily="34" charset="0"/>
            </a:endParaRPr>
          </a:p>
          <a:p>
            <a:pPr marL="457200" indent="-457200"/>
            <a:endParaRPr lang="es-ES" sz="23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Nos llenamos tanto de la Luz de Janucá durante los Ocho días de la Fiesta, que cuando termina la fiesta todavía estamos viendo toda nuestra vida con esta Luz Especial.</a:t>
            </a:r>
          </a:p>
          <a:p>
            <a:pPr indent="-457200"/>
            <a:r>
              <a:rPr lang="es-ES" dirty="0" smtClean="0">
                <a:latin typeface="Calibri" pitchFamily="34" charset="0"/>
              </a:rPr>
              <a:t>Qué es lo que tiene de especial esta Luz?</a:t>
            </a:r>
          </a:p>
          <a:p>
            <a:pPr marL="457200" indent="-457200"/>
            <a:endParaRPr lang="es-ES" sz="23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El Zohar, el maestro de obra de la Cabalá nos enseña que todo es nuevo cuando se ve a la luz más allá del sol.</a:t>
            </a:r>
          </a:p>
          <a:p>
            <a:pPr indent="-457200"/>
            <a:r>
              <a:rPr lang="es-ES" dirty="0" smtClean="0">
                <a:latin typeface="Calibri" pitchFamily="34" charset="0"/>
              </a:rPr>
              <a:t>La luz de Janucá es la luz más allá del sol, que es la luz más allá de la naturaleza, que es la luz de los milagros.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Y cómo se ve el mundo a la luz de los milagros? </a:t>
            </a:r>
          </a:p>
          <a:p>
            <a:pPr indent="-457200"/>
            <a:r>
              <a:rPr lang="es-ES" dirty="0" smtClean="0">
                <a:latin typeface="Calibri" pitchFamily="34" charset="0"/>
              </a:rPr>
              <a:t>El mundo parece un milagro. </a:t>
            </a:r>
          </a:p>
          <a:p>
            <a:pPr indent="-457200"/>
            <a:r>
              <a:rPr lang="es-ES" dirty="0" smtClean="0">
                <a:latin typeface="Calibri" pitchFamily="34" charset="0"/>
              </a:rPr>
              <a:t>A la luz de la naturaleza nada es nuevo, pero a la luz de los milagros todo es nuevo y novedoso.</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7173" name="Content Placeholder 2"/>
          <p:cNvSpPr txBox="1">
            <a:spLocks noGrp="1"/>
          </p:cNvSpPr>
          <p:nvPr>
            <p:ph idx="1"/>
          </p:nvPr>
        </p:nvSpPr>
        <p:spPr>
          <a:xfrm>
            <a:off x="838200" y="1600200"/>
            <a:ext cx="4267200" cy="4800600"/>
          </a:xfrm>
        </p:spPr>
        <p:txBody>
          <a:bodyPr/>
          <a:lstStyle/>
          <a:p>
            <a:pPr marL="457200" indent="-457200"/>
            <a:endParaRPr lang="es-ES" sz="2300" dirty="0" smtClean="0">
              <a:latin typeface="Calibri" pitchFamily="34" charset="0"/>
            </a:endParaRPr>
          </a:p>
        </p:txBody>
      </p:sp>
      <p:pic>
        <p:nvPicPr>
          <p:cNvPr id="7174" name="Picture 2" descr="https://encrypted-tbn3.gstatic.com/images?q=tbn:ANd9GcT2BspSLSYZi8GsHcg-y48rLoc0oBoObWgs-zV7ET2_EG_dd_ir"/>
          <p:cNvPicPr>
            <a:picLocks noChangeAspect="1" noChangeArrowheads="1"/>
          </p:cNvPicPr>
          <p:nvPr/>
        </p:nvPicPr>
        <p:blipFill>
          <a:blip r:embed="rId4"/>
          <a:srcRect/>
          <a:stretch>
            <a:fillRect/>
          </a:stretch>
        </p:blipFill>
        <p:spPr bwMode="auto">
          <a:xfrm>
            <a:off x="815340" y="1611630"/>
            <a:ext cx="3998046" cy="2491740"/>
          </a:xfrm>
          <a:prstGeom prst="rect">
            <a:avLst/>
          </a:prstGeom>
          <a:noFill/>
          <a:ln w="9525">
            <a:noFill/>
            <a:miter lim="800000"/>
            <a:headEnd/>
            <a:tailEnd/>
          </a:ln>
        </p:spPr>
      </p:pic>
      <p:pic>
        <p:nvPicPr>
          <p:cNvPr id="7175" name="Picture 6" descr="https://encrypted-tbn2.gstatic.com/images?q=tbn:ANd9GcTYG29TGYv2bL22N8ULC3TlZochDqm_hAh7bYmtB9FMCKB1LyiL"/>
          <p:cNvPicPr>
            <a:picLocks noChangeAspect="1" noChangeArrowheads="1"/>
          </p:cNvPicPr>
          <p:nvPr/>
        </p:nvPicPr>
        <p:blipFill>
          <a:blip r:embed="rId5"/>
          <a:srcRect/>
          <a:stretch>
            <a:fillRect/>
          </a:stretch>
        </p:blipFill>
        <p:spPr bwMode="auto">
          <a:xfrm>
            <a:off x="4806344" y="3326130"/>
            <a:ext cx="3375631" cy="270319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Cuando apunto la Luz de la Ciencia en mi mano veo células, veo venas. </a:t>
            </a:r>
          </a:p>
          <a:p>
            <a:pPr indent="-457200"/>
            <a:r>
              <a:rPr lang="es-ES" dirty="0" smtClean="0">
                <a:latin typeface="Calibri" pitchFamily="34" charset="0"/>
              </a:rPr>
              <a:t>Cuando apunto la Luz del Arte en mi mano veo textura, veo la forma, y veo el color.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Pero cuando apunto la luz de Janucá, veo un milagro. </a:t>
            </a:r>
          </a:p>
          <a:p>
            <a:pPr indent="-457200"/>
            <a:r>
              <a:rPr lang="es-ES" dirty="0" smtClean="0">
                <a:latin typeface="Calibri" pitchFamily="34" charset="0"/>
              </a:rPr>
              <a:t>Llenamos nuestros ojos con la luz de Janucá durante ocho días, por lo que cuando la fiesta ha terminado, vemos que todo es un milagro, vemos que incluso la naturaleza es realmente un milagro.</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5364"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5365" name="Content Placeholder 2"/>
          <p:cNvSpPr txBox="1">
            <a:spLocks noGrp="1"/>
          </p:cNvSpPr>
          <p:nvPr>
            <p:ph idx="1"/>
          </p:nvPr>
        </p:nvSpPr>
        <p:spPr>
          <a:xfrm>
            <a:off x="838200" y="1600200"/>
            <a:ext cx="2819400" cy="4800600"/>
          </a:xfrm>
        </p:spPr>
        <p:txBody>
          <a:bodyPr/>
          <a:lstStyle/>
          <a:p>
            <a:pPr marL="457200" indent="-457200"/>
            <a:endParaRPr lang="es-ES" sz="2400" dirty="0" smtClean="0">
              <a:latin typeface="Calibri" pitchFamily="34" charset="0"/>
            </a:endParaRPr>
          </a:p>
        </p:txBody>
      </p:sp>
      <p:pic>
        <p:nvPicPr>
          <p:cNvPr id="15366" name="Picture 8" descr="https://fbcdn-sphotos-g-a.akamaihd.net/hphotos-ak-xaf1/v/t1.0-9/382662_327764017242656_1260732829_n.jpg?oh=7b803a2154afd71aab3d9efaab4e1e5c&amp;oe=551BCB5E&amp;__gda__=1428114319_29a5aaa4c62cdf7b206b2cab7e92e78b"/>
          <p:cNvPicPr>
            <a:picLocks noChangeAspect="1" noChangeArrowheads="1"/>
          </p:cNvPicPr>
          <p:nvPr/>
        </p:nvPicPr>
        <p:blipFill>
          <a:blip r:embed="rId4"/>
          <a:srcRect/>
          <a:stretch>
            <a:fillRect/>
          </a:stretch>
        </p:blipFill>
        <p:spPr bwMode="auto">
          <a:xfrm>
            <a:off x="1508760" y="1600199"/>
            <a:ext cx="6417310" cy="481298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Albert Einstein dijo una vez: "Hay dos formas de ver el mundo, ya sea que se vea nada como un milagro o lo ves todo como un milagro."</a:t>
            </a:r>
          </a:p>
          <a:p>
            <a:pPr indent="-457200"/>
            <a:r>
              <a:rPr lang="es-ES" dirty="0" smtClean="0">
                <a:latin typeface="Calibri" pitchFamily="34" charset="0"/>
              </a:rPr>
              <a:t>Los Judíos ven todo como un milagro. </a:t>
            </a:r>
          </a:p>
          <a:p>
            <a:pPr indent="-457200"/>
            <a:r>
              <a:rPr lang="es-ES" dirty="0" smtClean="0">
                <a:latin typeface="Calibri" pitchFamily="34" charset="0"/>
              </a:rPr>
              <a:t>Los griegos veían nada como un milagro.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Para los griegos, el milagro era un absurdo. </a:t>
            </a:r>
          </a:p>
          <a:p>
            <a:pPr indent="-457200"/>
            <a:r>
              <a:rPr lang="es-ES" dirty="0" smtClean="0">
                <a:latin typeface="Calibri" pitchFamily="34" charset="0"/>
              </a:rPr>
              <a:t>Para ellos sólo lo que es razonable, lógico y racional puede ser real. </a:t>
            </a:r>
          </a:p>
          <a:p>
            <a:pPr indent="-457200"/>
            <a:r>
              <a:rPr lang="es-ES" dirty="0" smtClean="0">
                <a:latin typeface="Calibri" pitchFamily="34" charset="0"/>
              </a:rPr>
              <a:t>Los milagros son ilógicos y por lo tanto no son posibles.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Esto es el por qué el judaísmo irritó a los griegos, tanto que decidieron hacerlo desaparecer. </a:t>
            </a:r>
          </a:p>
          <a:p>
            <a:pPr indent="-457200"/>
            <a:r>
              <a:rPr lang="es-ES" dirty="0" smtClean="0">
                <a:latin typeface="Calibri" pitchFamily="34" charset="0"/>
              </a:rPr>
              <a:t>El judaísmo dice Dios creó el mundo, se preocupa por el hombre, e invita al hombre a ser su socio en hacer historia y perfeccionar el mundo.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Los griegos asumieron que el mundo era perfecto ya. </a:t>
            </a:r>
          </a:p>
          <a:p>
            <a:pPr indent="-457200"/>
            <a:r>
              <a:rPr lang="es-ES" dirty="0" smtClean="0">
                <a:latin typeface="Calibri" pitchFamily="34" charset="0"/>
              </a:rPr>
              <a:t>Todo era como debería ser. </a:t>
            </a:r>
          </a:p>
          <a:p>
            <a:pPr indent="-457200"/>
            <a:r>
              <a:rPr lang="es-ES" dirty="0" smtClean="0">
                <a:latin typeface="Calibri" pitchFamily="34" charset="0"/>
              </a:rPr>
              <a:t>El mundo era eterno, la historia era inevitable, Dios era impersonal. </a:t>
            </a:r>
          </a:p>
          <a:p>
            <a:pPr indent="-457200"/>
            <a:r>
              <a:rPr lang="es-ES" dirty="0" smtClean="0">
                <a:latin typeface="Calibri" pitchFamily="34" charset="0"/>
              </a:rPr>
              <a:t>No hay expectativas de milagros, no hay esperanza. </a:t>
            </a:r>
          </a:p>
          <a:p>
            <a:pPr indent="-457200"/>
            <a:r>
              <a:rPr lang="es-ES" dirty="0" smtClean="0">
                <a:latin typeface="Calibri" pitchFamily="34" charset="0"/>
              </a:rPr>
              <a:t>La vida es una tragedia griega.</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El rabino Joseph </a:t>
            </a:r>
            <a:r>
              <a:rPr lang="es-ES" dirty="0" err="1" smtClean="0">
                <a:latin typeface="Calibri" pitchFamily="34" charset="0"/>
              </a:rPr>
              <a:t>Soloveitchik</a:t>
            </a:r>
            <a:r>
              <a:rPr lang="es-ES" dirty="0" smtClean="0">
                <a:latin typeface="Calibri" pitchFamily="34" charset="0"/>
              </a:rPr>
              <a:t> explicó que la diferencia entre la perspectiva judía de la historia y la perspectiva del mundo de la historia es que el mundo en general, ve la historia como un desdoblamiento del pasado, como si el pasado está empujando la historia hacia adelante.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Pero el judaísmo cree que en realidad es el futuro que está activando la historia, la historia realmente está siendo tirada, no empujada, hacia el futuro.</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Si a veces, porque el hombre tiene libre albedrío como socio de Dios en hacer historia, y resulta que la historia se sale de la camino, entonces Dios podría interferir en aras del futuro con la transición natural del pasado hacia presente.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Por lo tanto, el presente no puede ser determinado por el pasado, pero el presente sí puede ser determinado por el futuro. </a:t>
            </a:r>
          </a:p>
          <a:p>
            <a:pPr indent="-457200"/>
            <a:r>
              <a:rPr lang="es-ES" smtClean="0">
                <a:latin typeface="Calibri" pitchFamily="34" charset="0"/>
              </a:rPr>
              <a:t>Entonces</a:t>
            </a:r>
            <a:r>
              <a:rPr lang="es-ES" dirty="0" smtClean="0">
                <a:latin typeface="Calibri" pitchFamily="34" charset="0"/>
              </a:rPr>
              <a:t>, ahí es cuando los milagros suceden.</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Un ejemplo clave de esto es la supervivencia del pueblo judío, que la mayoría de historiadores se han preguntado durante siglos. </a:t>
            </a:r>
          </a:p>
          <a:p>
            <a:pPr indent="-457200"/>
            <a:r>
              <a:rPr lang="es-ES" dirty="0" smtClean="0">
                <a:latin typeface="Calibri" pitchFamily="34" charset="0"/>
              </a:rPr>
              <a:t>Los Judíos no deberían estar aquí!. </a:t>
            </a:r>
          </a:p>
          <a:p>
            <a:pPr indent="-457200"/>
            <a:r>
              <a:rPr lang="es-ES" dirty="0" smtClean="0">
                <a:latin typeface="Calibri" pitchFamily="34" charset="0"/>
              </a:rPr>
              <a:t>Rompimos todas las reglas históricas. Ninguna otra nación ha sobrevivido bajo este tipo de condiciones.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1229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3" name="Content Placeholder 2"/>
          <p:cNvSpPr txBox="1">
            <a:spLocks noGrp="1"/>
          </p:cNvSpPr>
          <p:nvPr>
            <p:ph idx="1"/>
          </p:nvPr>
        </p:nvSpPr>
        <p:spPr>
          <a:xfrm>
            <a:off x="838200" y="1600200"/>
            <a:ext cx="7117080" cy="4800600"/>
          </a:xfrm>
        </p:spPr>
        <p:txBody>
          <a:bodyPr/>
          <a:lstStyle/>
          <a:p>
            <a:pPr indent="-457200"/>
            <a:r>
              <a:rPr lang="es-ES" dirty="0" smtClean="0">
                <a:latin typeface="Calibri" pitchFamily="34" charset="0"/>
              </a:rPr>
              <a:t>Somos un pueblo de milagros que cree en un Dios de milagros. </a:t>
            </a:r>
          </a:p>
          <a:p>
            <a:pPr indent="-457200"/>
            <a:r>
              <a:rPr lang="es-ES" dirty="0" smtClean="0">
                <a:latin typeface="Calibri" pitchFamily="34" charset="0"/>
              </a:rPr>
              <a:t>Creemos en un Dios que cuida, un Di-s que se relaciona con nosotros. </a:t>
            </a:r>
          </a:p>
          <a:p>
            <a:pPr indent="-457200"/>
            <a:r>
              <a:rPr lang="es-ES" dirty="0" smtClean="0">
                <a:latin typeface="Calibri" pitchFamily="34" charset="0"/>
              </a:rPr>
              <a:t>Y si Dios así lo quiere, algo radical y nuevo puede suceder en cualquier momento. </a:t>
            </a:r>
          </a:p>
          <a:p>
            <a:pPr indent="-457200"/>
            <a:r>
              <a:rPr lang="es-ES" dirty="0" smtClean="0">
                <a:latin typeface="Calibri" pitchFamily="34" charset="0"/>
              </a:rPr>
              <a:t>Tenemos razones para tener esperanzas.</a:t>
            </a:r>
          </a:p>
          <a:p>
            <a:pPr indent="-457200"/>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253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2533" name="Content Placeholder 2"/>
          <p:cNvSpPr txBox="1">
            <a:spLocks noGrp="1"/>
          </p:cNvSpPr>
          <p:nvPr>
            <p:ph idx="1"/>
          </p:nvPr>
        </p:nvSpPr>
        <p:spPr>
          <a:xfrm>
            <a:off x="609600" y="1600200"/>
            <a:ext cx="4572000" cy="4800600"/>
          </a:xfrm>
        </p:spPr>
        <p:txBody>
          <a:bodyPr/>
          <a:lstStyle/>
          <a:p>
            <a:pPr marL="457200" indent="-457200"/>
            <a:endParaRPr lang="es-ES" sz="2400" dirty="0" smtClean="0">
              <a:latin typeface="Calibri" pitchFamily="34" charset="0"/>
            </a:endParaRPr>
          </a:p>
        </p:txBody>
      </p:sp>
      <p:pic>
        <p:nvPicPr>
          <p:cNvPr id="22534" name="Picture 2" descr="https://fbcdn-sphotos-e-a.akamaihd.net/hphotos-ak-xaf1/v/t1.0-9/408299_327764067242651_447638034_n.jpg?oh=173f9e82daaf22e7c3214baad8a80b56&amp;oe=55047D7E&amp;__gda__=1427170479_d8e277f393b452256faa07af9125d896"/>
          <p:cNvPicPr>
            <a:picLocks noChangeAspect="1" noChangeArrowheads="1"/>
          </p:cNvPicPr>
          <p:nvPr/>
        </p:nvPicPr>
        <p:blipFill>
          <a:blip r:embed="rId4"/>
          <a:srcRect/>
          <a:stretch>
            <a:fillRect/>
          </a:stretch>
        </p:blipFill>
        <p:spPr bwMode="auto">
          <a:xfrm>
            <a:off x="1565909" y="1623060"/>
            <a:ext cx="6229350" cy="46720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253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2533" name="Content Placeholder 2"/>
          <p:cNvSpPr txBox="1">
            <a:spLocks noGrp="1"/>
          </p:cNvSpPr>
          <p:nvPr>
            <p:ph idx="1"/>
          </p:nvPr>
        </p:nvSpPr>
        <p:spPr>
          <a:xfrm>
            <a:off x="609600" y="1600200"/>
            <a:ext cx="7242810" cy="4800600"/>
          </a:xfrm>
        </p:spPr>
        <p:txBody>
          <a:bodyPr/>
          <a:lstStyle/>
          <a:p>
            <a:pPr marL="457200" indent="-457200"/>
            <a:r>
              <a:rPr lang="es-ES" dirty="0" smtClean="0">
                <a:latin typeface="Calibri" pitchFamily="34" charset="0"/>
              </a:rPr>
              <a:t>Es por esto que encendemos velas en Jánuca y llevamos la luz de Janucá, la luz de los milagros en nuestras vidas todos los años. </a:t>
            </a:r>
          </a:p>
          <a:p>
            <a:pPr marL="457200" indent="-457200"/>
            <a:r>
              <a:rPr lang="es-ES" dirty="0" smtClean="0">
                <a:latin typeface="Calibri" pitchFamily="34" charset="0"/>
              </a:rPr>
              <a:t>En Jánuca estamos celebrando la luz más allá del sol, la luz de la esperanza y los milagros.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253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2533" name="Content Placeholder 2"/>
          <p:cNvSpPr txBox="1">
            <a:spLocks noGrp="1"/>
          </p:cNvSpPr>
          <p:nvPr>
            <p:ph idx="1"/>
          </p:nvPr>
        </p:nvSpPr>
        <p:spPr>
          <a:xfrm>
            <a:off x="609600" y="1600200"/>
            <a:ext cx="7242810" cy="4800600"/>
          </a:xfrm>
        </p:spPr>
        <p:txBody>
          <a:bodyPr/>
          <a:lstStyle/>
          <a:p>
            <a:pPr marL="457200" indent="-457200"/>
            <a:r>
              <a:rPr lang="es-ES" dirty="0" smtClean="0">
                <a:latin typeface="Calibri" pitchFamily="34" charset="0"/>
              </a:rPr>
              <a:t>Llenamos nuestros ojos con esa luz para que podamos usar esa luz durante todo el año, una vez que la hemos interiorizado dentro de nosotros mismos.</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355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23557" name="Picture 2" descr="http://www.thechildrensbookreview.com/wp-content/uploads/2010/11/Maccabee-300x251.jpg"/>
          <p:cNvPicPr>
            <a:picLocks noChangeAspect="1" noChangeArrowheads="1"/>
          </p:cNvPicPr>
          <p:nvPr/>
        </p:nvPicPr>
        <p:blipFill>
          <a:blip r:embed="rId4"/>
          <a:srcRect/>
          <a:stretch>
            <a:fillRect/>
          </a:stretch>
        </p:blipFill>
        <p:spPr bwMode="auto">
          <a:xfrm>
            <a:off x="2068829" y="1623060"/>
            <a:ext cx="5666441" cy="4740923"/>
          </a:xfrm>
          <a:prstGeom prst="rect">
            <a:avLst/>
          </a:prstGeom>
          <a:noFill/>
          <a:ln w="9525">
            <a:noFill/>
            <a:miter lim="800000"/>
            <a:headEnd/>
            <a:tailEnd/>
          </a:ln>
        </p:spPr>
      </p:pic>
      <p:sp>
        <p:nvSpPr>
          <p:cNvPr id="23558" name="Content Placeholder 2"/>
          <p:cNvSpPr txBox="1">
            <a:spLocks noGrp="1"/>
          </p:cNvSpPr>
          <p:nvPr>
            <p:ph idx="1"/>
          </p:nvPr>
        </p:nvSpPr>
        <p:spPr>
          <a:xfrm>
            <a:off x="609600" y="1600200"/>
            <a:ext cx="5181600" cy="4800600"/>
          </a:xfrm>
        </p:spPr>
        <p:txBody>
          <a:bodyPr/>
          <a:lstStyle/>
          <a:p>
            <a:pPr marL="457200" indent="-457200"/>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355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3558" name="Content Placeholder 2"/>
          <p:cNvSpPr txBox="1">
            <a:spLocks noGrp="1"/>
          </p:cNvSpPr>
          <p:nvPr>
            <p:ph idx="1"/>
          </p:nvPr>
        </p:nvSpPr>
        <p:spPr>
          <a:xfrm>
            <a:off x="609600" y="1600200"/>
            <a:ext cx="7277100" cy="4800600"/>
          </a:xfrm>
        </p:spPr>
        <p:txBody>
          <a:bodyPr/>
          <a:lstStyle/>
          <a:p>
            <a:pPr marL="457200" indent="-457200"/>
            <a:r>
              <a:rPr lang="es-ES" dirty="0" smtClean="0">
                <a:latin typeface="Calibri" pitchFamily="34" charset="0"/>
              </a:rPr>
              <a:t>De hecho, es sólo a la luz de Janucá que podemos entender Jánuca en absoluto. </a:t>
            </a:r>
          </a:p>
          <a:p>
            <a:pPr marL="457200" indent="-457200"/>
            <a:r>
              <a:rPr lang="es-ES" dirty="0" smtClean="0">
                <a:latin typeface="Calibri" pitchFamily="34" charset="0"/>
              </a:rPr>
              <a:t>Es sólo porque los Macabeos tenían la luz de los milagros ya en sus almas que iban por delante para lograr algo muy razonable y muy irracional. </a:t>
            </a:r>
          </a:p>
          <a:p>
            <a:pPr marL="457200" indent="-457200"/>
            <a:r>
              <a:rPr lang="es-ES" dirty="0" smtClean="0">
                <a:latin typeface="Calibri" pitchFamily="34" charset="0"/>
              </a:rPr>
              <a:t>Un pequeño grupo de debiluchos se levantó contra los guerreros de Grecia y ganó. </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355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3558" name="Content Placeholder 2"/>
          <p:cNvSpPr txBox="1">
            <a:spLocks noGrp="1"/>
          </p:cNvSpPr>
          <p:nvPr>
            <p:ph idx="1"/>
          </p:nvPr>
        </p:nvSpPr>
        <p:spPr>
          <a:xfrm>
            <a:off x="609600" y="1600200"/>
            <a:ext cx="7277100" cy="4800600"/>
          </a:xfrm>
        </p:spPr>
        <p:txBody>
          <a:bodyPr/>
          <a:lstStyle/>
          <a:p>
            <a:pPr marL="457200" indent="-457200"/>
            <a:r>
              <a:rPr lang="es-ES" dirty="0" smtClean="0">
                <a:latin typeface="Calibri" pitchFamily="34" charset="0"/>
              </a:rPr>
              <a:t>Pero sabían que era posible porque Dios creó el mundo y es libre de hacer lo que le plazca.</a:t>
            </a:r>
          </a:p>
          <a:p>
            <a:pPr indent="-457200"/>
            <a:r>
              <a:rPr lang="es-ES" dirty="0" smtClean="0">
                <a:latin typeface="Calibri" pitchFamily="34" charset="0"/>
              </a:rPr>
              <a:t>Su victoria fue un milagro en sí mismo, así que ¿por si fuera poco, mantener la </a:t>
            </a:r>
            <a:r>
              <a:rPr lang="es-ES" dirty="0" err="1" smtClean="0">
                <a:latin typeface="Calibri" pitchFamily="34" charset="0"/>
              </a:rPr>
              <a:t>menorá</a:t>
            </a:r>
            <a:r>
              <a:rPr lang="es-ES" dirty="0" smtClean="0">
                <a:latin typeface="Calibri" pitchFamily="34" charset="0"/>
              </a:rPr>
              <a:t> milagrosamente iluminada por ocho días? Parece más innecesario.</a:t>
            </a:r>
          </a:p>
          <a:p>
            <a:pPr marL="457200" indent="-457200"/>
            <a:endParaRPr lang="es-ES" dirty="0" smtClean="0">
              <a:latin typeface="Calibri" pitchFamily="34" charset="0"/>
            </a:endParaRPr>
          </a:p>
          <a:p>
            <a:pPr marL="457200" indent="-457200"/>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458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24581" name="Picture 2" descr="http://avikatz.net/bible/mosaics/maccabees.jpg"/>
          <p:cNvPicPr>
            <a:picLocks noChangeAspect="1" noChangeArrowheads="1"/>
          </p:cNvPicPr>
          <p:nvPr/>
        </p:nvPicPr>
        <p:blipFill>
          <a:blip r:embed="rId4"/>
          <a:srcRect/>
          <a:stretch>
            <a:fillRect/>
          </a:stretch>
        </p:blipFill>
        <p:spPr bwMode="auto">
          <a:xfrm>
            <a:off x="1760220" y="1645920"/>
            <a:ext cx="5905500" cy="4724400"/>
          </a:xfrm>
          <a:prstGeom prst="rect">
            <a:avLst/>
          </a:prstGeom>
          <a:noFill/>
          <a:ln w="9525">
            <a:noFill/>
            <a:miter lim="800000"/>
            <a:headEnd/>
            <a:tailEnd/>
          </a:ln>
        </p:spPr>
      </p:pic>
      <p:sp>
        <p:nvSpPr>
          <p:cNvPr id="24582" name="Content Placeholder 2"/>
          <p:cNvSpPr txBox="1">
            <a:spLocks noGrp="1"/>
          </p:cNvSpPr>
          <p:nvPr>
            <p:ph idx="1"/>
          </p:nvPr>
        </p:nvSpPr>
        <p:spPr>
          <a:xfrm>
            <a:off x="609600" y="1600200"/>
            <a:ext cx="5181600" cy="4800600"/>
          </a:xfrm>
        </p:spPr>
        <p:txBody>
          <a:bodyPr/>
          <a:lstStyle/>
          <a:p>
            <a:pPr marL="457200" indent="-457200"/>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458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4582" name="Content Placeholder 2"/>
          <p:cNvSpPr txBox="1">
            <a:spLocks noGrp="1"/>
          </p:cNvSpPr>
          <p:nvPr>
            <p:ph idx="1"/>
          </p:nvPr>
        </p:nvSpPr>
        <p:spPr>
          <a:xfrm>
            <a:off x="609600" y="1600200"/>
            <a:ext cx="7254240" cy="4800600"/>
          </a:xfrm>
        </p:spPr>
        <p:txBody>
          <a:bodyPr/>
          <a:lstStyle/>
          <a:p>
            <a:pPr marL="457200" indent="-457200"/>
            <a:r>
              <a:rPr lang="es-ES" dirty="0" smtClean="0">
                <a:latin typeface="Calibri" pitchFamily="34" charset="0"/>
              </a:rPr>
              <a:t>Cuando se piensa en eso, se trataba de un milagro muy extraño. </a:t>
            </a:r>
          </a:p>
          <a:p>
            <a:pPr marL="457200" indent="-457200"/>
            <a:r>
              <a:rPr lang="es-ES" dirty="0" smtClean="0">
                <a:latin typeface="Calibri" pitchFamily="34" charset="0"/>
              </a:rPr>
              <a:t>Hay un montón de milagros que han ocurrido en la historia del pueblo judío, pero esto parece ser un milagro innecesario. </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765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7653" name="Content Placeholder 2"/>
          <p:cNvSpPr txBox="1">
            <a:spLocks noGrp="1"/>
          </p:cNvSpPr>
          <p:nvPr>
            <p:ph idx="1"/>
          </p:nvPr>
        </p:nvSpPr>
        <p:spPr>
          <a:xfrm>
            <a:off x="609600" y="1600200"/>
            <a:ext cx="7151370" cy="4800600"/>
          </a:xfrm>
        </p:spPr>
        <p:txBody>
          <a:bodyPr/>
          <a:lstStyle/>
          <a:p>
            <a:pPr marL="457200" indent="-457200"/>
            <a:r>
              <a:rPr lang="es-ES" dirty="0" smtClean="0">
                <a:latin typeface="Calibri" pitchFamily="34" charset="0"/>
              </a:rPr>
              <a:t>Los griegos nunca pudieron acceder a la luz de Janucá, la luz de los milagros, porque sólo creían en la luz de la razón. </a:t>
            </a:r>
          </a:p>
          <a:p>
            <a:pPr marL="457200" indent="-457200"/>
            <a:r>
              <a:rPr lang="es-ES" dirty="0" smtClean="0">
                <a:latin typeface="Calibri" pitchFamily="34" charset="0"/>
              </a:rPr>
              <a:t>Para ellos, el mundo siempre ha existido, nunca fue creado. La historia era un proceso inevitable presente relacionado con el pasado y el resultado necesario del pasado. </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86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8677" name="Content Placeholder 2"/>
          <p:cNvSpPr txBox="1">
            <a:spLocks noGrp="1"/>
          </p:cNvSpPr>
          <p:nvPr>
            <p:ph idx="1"/>
          </p:nvPr>
        </p:nvSpPr>
        <p:spPr>
          <a:xfrm>
            <a:off x="609600" y="1600200"/>
            <a:ext cx="5105400" cy="4800600"/>
          </a:xfrm>
        </p:spPr>
        <p:txBody>
          <a:bodyPr/>
          <a:lstStyle/>
          <a:p>
            <a:pPr marL="457200" indent="-457200"/>
            <a:endParaRPr lang="es-ES" sz="2300" dirty="0" smtClean="0">
              <a:latin typeface="Calibri" pitchFamily="34" charset="0"/>
            </a:endParaRPr>
          </a:p>
        </p:txBody>
      </p:sp>
      <p:pic>
        <p:nvPicPr>
          <p:cNvPr id="28678" name="Picture 2" descr="Hades-et-Cerberus-III.jpg"/>
          <p:cNvPicPr>
            <a:picLocks noChangeAspect="1" noChangeArrowheads="1"/>
          </p:cNvPicPr>
          <p:nvPr/>
        </p:nvPicPr>
        <p:blipFill>
          <a:blip r:embed="rId4"/>
          <a:srcRect/>
          <a:stretch>
            <a:fillRect/>
          </a:stretch>
        </p:blipFill>
        <p:spPr bwMode="auto">
          <a:xfrm>
            <a:off x="3002280" y="1347201"/>
            <a:ext cx="3169920" cy="5030739"/>
          </a:xfrm>
          <a:prstGeom prst="rect">
            <a:avLst/>
          </a:prstGeom>
          <a:noFill/>
          <a:ln w="9525">
            <a:noFill/>
            <a:miter lim="800000"/>
            <a:headEnd/>
            <a:tailEnd/>
          </a:ln>
        </p:spPr>
      </p:pic>
      <p:sp>
        <p:nvSpPr>
          <p:cNvPr id="28679" name="7 CuadroTexto"/>
          <p:cNvSpPr txBox="1">
            <a:spLocks noChangeArrowheads="1"/>
          </p:cNvSpPr>
          <p:nvPr/>
        </p:nvSpPr>
        <p:spPr bwMode="auto">
          <a:xfrm>
            <a:off x="6275070" y="5882640"/>
            <a:ext cx="1143000" cy="369888"/>
          </a:xfrm>
          <a:prstGeom prst="rect">
            <a:avLst/>
          </a:prstGeom>
          <a:noFill/>
          <a:ln w="9525">
            <a:noFill/>
            <a:miter lim="800000"/>
            <a:headEnd/>
            <a:tailEnd/>
          </a:ln>
        </p:spPr>
        <p:txBody>
          <a:bodyPr>
            <a:spAutoFit/>
          </a:bodyPr>
          <a:lstStyle/>
          <a:p>
            <a:r>
              <a:rPr lang="es-ES" dirty="0"/>
              <a:t>Hades</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86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8677" name="Content Placeholder 2"/>
          <p:cNvSpPr txBox="1">
            <a:spLocks noGrp="1"/>
          </p:cNvSpPr>
          <p:nvPr>
            <p:ph idx="1"/>
          </p:nvPr>
        </p:nvSpPr>
        <p:spPr>
          <a:xfrm>
            <a:off x="609600" y="1600200"/>
            <a:ext cx="7231380" cy="4800600"/>
          </a:xfrm>
        </p:spPr>
        <p:txBody>
          <a:bodyPr/>
          <a:lstStyle/>
          <a:p>
            <a:pPr marL="457200" indent="-457200"/>
            <a:r>
              <a:rPr lang="es-ES" dirty="0" smtClean="0">
                <a:latin typeface="Calibri" pitchFamily="34" charset="0"/>
              </a:rPr>
              <a:t>Nada raro puede suceder, la historia sigue su marcha, una consecuencia en la parte superior de la última consecuencia. </a:t>
            </a:r>
          </a:p>
          <a:p>
            <a:pPr marL="457200" indent="-457200"/>
            <a:r>
              <a:rPr lang="es-ES" dirty="0" smtClean="0">
                <a:latin typeface="Calibri" pitchFamily="34" charset="0"/>
              </a:rPr>
              <a:t>Del mismo modo, su visión de Dios, o más bien de sus dioses, era de </a:t>
            </a:r>
            <a:r>
              <a:rPr lang="es-ES" dirty="0" err="1" smtClean="0">
                <a:latin typeface="Calibri" pitchFamily="34" charset="0"/>
              </a:rPr>
              <a:t>super</a:t>
            </a:r>
            <a:r>
              <a:rPr lang="es-ES" dirty="0" smtClean="0">
                <a:latin typeface="Calibri" pitchFamily="34" charset="0"/>
              </a:rPr>
              <a:t>-seres separados del mundo, contemplándose a sí mismos. </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86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8677" name="Content Placeholder 2"/>
          <p:cNvSpPr txBox="1">
            <a:spLocks noGrp="1"/>
          </p:cNvSpPr>
          <p:nvPr>
            <p:ph idx="1"/>
          </p:nvPr>
        </p:nvSpPr>
        <p:spPr>
          <a:xfrm>
            <a:off x="609600" y="1600200"/>
            <a:ext cx="7231380" cy="4800600"/>
          </a:xfrm>
        </p:spPr>
        <p:txBody>
          <a:bodyPr/>
          <a:lstStyle/>
          <a:p>
            <a:pPr marL="457200" indent="-457200"/>
            <a:r>
              <a:rPr lang="es-ES" dirty="0" smtClean="0">
                <a:latin typeface="Calibri" pitchFamily="34" charset="0"/>
              </a:rPr>
              <a:t>Sus dioses no se preocupan por el hombre. </a:t>
            </a:r>
          </a:p>
          <a:p>
            <a:pPr marL="457200" indent="-457200"/>
            <a:r>
              <a:rPr lang="es-ES" dirty="0" smtClean="0">
                <a:latin typeface="Calibri" pitchFamily="34" charset="0"/>
              </a:rPr>
              <a:t>Para los griegos nada es nuevo bajo el sol lo que "era" siempre "será". </a:t>
            </a:r>
          </a:p>
          <a:p>
            <a:pPr marL="457200" indent="-457200"/>
            <a:r>
              <a:rPr lang="es-ES" dirty="0" smtClean="0">
                <a:latin typeface="Calibri" pitchFamily="34" charset="0"/>
              </a:rPr>
              <a:t>Por lo tanto, los milagros son imposibles.</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97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9701" name="Content Placeholder 2"/>
          <p:cNvSpPr txBox="1">
            <a:spLocks noGrp="1"/>
          </p:cNvSpPr>
          <p:nvPr>
            <p:ph idx="1"/>
          </p:nvPr>
        </p:nvSpPr>
        <p:spPr>
          <a:xfrm>
            <a:off x="609600" y="1600200"/>
            <a:ext cx="4953000" cy="4800600"/>
          </a:xfrm>
        </p:spPr>
        <p:txBody>
          <a:bodyPr/>
          <a:lstStyle/>
          <a:p>
            <a:pPr marL="457200" indent="-457200">
              <a:buFont typeface="Arial" charset="0"/>
              <a:buNone/>
            </a:pPr>
            <a:endParaRPr lang="es-ES" sz="2400" dirty="0" smtClean="0">
              <a:latin typeface="Calibri" pitchFamily="34" charset="0"/>
            </a:endParaRPr>
          </a:p>
        </p:txBody>
      </p:sp>
      <p:pic>
        <p:nvPicPr>
          <p:cNvPr id="29702" name="Picture 2"/>
          <p:cNvPicPr>
            <a:picLocks noChangeAspect="1" noChangeArrowheads="1"/>
          </p:cNvPicPr>
          <p:nvPr/>
        </p:nvPicPr>
        <p:blipFill>
          <a:blip r:embed="rId4"/>
          <a:srcRect/>
          <a:stretch>
            <a:fillRect/>
          </a:stretch>
        </p:blipFill>
        <p:spPr bwMode="auto">
          <a:xfrm>
            <a:off x="3585210" y="1428750"/>
            <a:ext cx="2266950" cy="49974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97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9701" name="Content Placeholder 2"/>
          <p:cNvSpPr txBox="1">
            <a:spLocks noGrp="1"/>
          </p:cNvSpPr>
          <p:nvPr>
            <p:ph idx="1"/>
          </p:nvPr>
        </p:nvSpPr>
        <p:spPr>
          <a:xfrm>
            <a:off x="609600" y="1600200"/>
            <a:ext cx="7242810" cy="4800600"/>
          </a:xfrm>
        </p:spPr>
        <p:txBody>
          <a:bodyPr/>
          <a:lstStyle/>
          <a:p>
            <a:pPr marL="457200" indent="-457200"/>
            <a:r>
              <a:rPr lang="es-ES" dirty="0" smtClean="0">
                <a:latin typeface="Calibri" pitchFamily="34" charset="0"/>
              </a:rPr>
              <a:t>Cuando nos fijamos en el mundo a la luz de Janucá, nos damos cuenta de que el mundo es completamente innecesario; que somos innecesarios. Que todo es innecesario. Y sin embargo, el mundo está aquí y nosotros estamos aquí. </a:t>
            </a:r>
          </a:p>
          <a:p>
            <a:pPr marL="457200" indent="-457200"/>
            <a:r>
              <a:rPr lang="es-ES" dirty="0" smtClean="0">
                <a:latin typeface="Calibri" pitchFamily="34" charset="0"/>
              </a:rPr>
              <a:t>Celebrando lo innecesario es realmente la celebración del amor.</a:t>
            </a:r>
          </a:p>
          <a:p>
            <a:pPr marL="457200" indent="-457200">
              <a:buFont typeface="Arial" charset="0"/>
              <a:buNone/>
            </a:pP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defRPr/>
            </a:pPr>
            <a:r>
              <a:rPr lang="es-CO" sz="4000" dirty="0" smtClean="0">
                <a:solidFill>
                  <a:srgbClr val="FF0000"/>
                </a:solidFill>
                <a:effectLst>
                  <a:outerShdw blurRad="38100" dist="38100" dir="2700000" algn="tl">
                    <a:srgbClr val="000000">
                      <a:alpha val="43137"/>
                    </a:srgbClr>
                  </a:outerShdw>
                </a:effectLst>
                <a:latin typeface="Calibri" pitchFamily="34" charset="0"/>
              </a:rPr>
              <a:t>Janucá y Cabalá -   </a:t>
            </a:r>
            <a:r>
              <a:rPr lang="he-IL" sz="4000" dirty="0" smtClean="0">
                <a:solidFill>
                  <a:srgbClr val="FF0000"/>
                </a:solidFill>
                <a:effectLst>
                  <a:outerShdw blurRad="38100" dist="38100" dir="2700000" algn="tl">
                    <a:srgbClr val="000000">
                      <a:alpha val="43137"/>
                    </a:srgbClr>
                  </a:outerShdw>
                </a:effectLst>
                <a:latin typeface="Calibri" pitchFamily="34" charset="0"/>
              </a:rPr>
              <a:t>חנוכה וקבלה</a:t>
            </a:r>
            <a:r>
              <a:rPr lang="es-CO" sz="4000" dirty="0" smtClean="0">
                <a:solidFill>
                  <a:srgbClr val="FF0000"/>
                </a:solidFill>
                <a:effectLst>
                  <a:outerShdw blurRad="38100" dist="38100" dir="2700000" algn="tl">
                    <a:srgbClr val="000000">
                      <a:alpha val="43137"/>
                    </a:srgbClr>
                  </a:outerShdw>
                </a:effectLst>
                <a:latin typeface="Calibri" pitchFamily="34" charset="0"/>
              </a:rPr>
              <a:t> </a:t>
            </a:r>
            <a:endParaRPr sz="4000" dirty="0" smtClean="0">
              <a:latin typeface="Calibri" pitchFamily="34" charset="0"/>
            </a:endParaRPr>
          </a:p>
        </p:txBody>
      </p:sp>
      <p:sp>
        <p:nvSpPr>
          <p:cNvPr id="297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9701" name="Content Placeholder 2"/>
          <p:cNvSpPr txBox="1">
            <a:spLocks noGrp="1"/>
          </p:cNvSpPr>
          <p:nvPr>
            <p:ph idx="1"/>
          </p:nvPr>
        </p:nvSpPr>
        <p:spPr>
          <a:xfrm>
            <a:off x="609600" y="1600200"/>
            <a:ext cx="7242810" cy="4800600"/>
          </a:xfrm>
        </p:spPr>
        <p:txBody>
          <a:bodyPr/>
          <a:lstStyle/>
          <a:p>
            <a:pPr indent="-457200"/>
            <a:r>
              <a:rPr lang="es-ES" sz="3000" dirty="0" smtClean="0">
                <a:latin typeface="Calibri" pitchFamily="34" charset="0"/>
              </a:rPr>
              <a:t>Debido a la máxima expresión del amor y la bondad no está en hacer lo que tengo que hacer, sino al hacer lo que yo no tengo que hacer. </a:t>
            </a:r>
          </a:p>
          <a:p>
            <a:pPr indent="-457200"/>
            <a:r>
              <a:rPr lang="es-ES" sz="3000" dirty="0" smtClean="0">
                <a:latin typeface="Calibri" pitchFamily="34" charset="0"/>
              </a:rPr>
              <a:t>Si yo daño su coche y luego me ofrezco a pagar por ello, no es un acto de amor. La ley regula lo que tengo que hacer. </a:t>
            </a:r>
          </a:p>
          <a:p>
            <a:pPr indent="-457200"/>
            <a:r>
              <a:rPr lang="es-ES" sz="3000" dirty="0" smtClean="0">
                <a:latin typeface="Calibri" pitchFamily="34" charset="0"/>
              </a:rPr>
              <a:t>Pero si un día me decido a lavar su coche o comprarle uno nuevo, esto es un acto de amor.</a:t>
            </a:r>
          </a:p>
          <a:p>
            <a:pPr marL="457200" indent="-457200">
              <a:buFont typeface="Arial" charset="0"/>
              <a:buNone/>
            </a:pP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a:solidFill>
                  <a:schemeClr val="dk1"/>
                </a:solidFill>
                <a:latin typeface="Calibri"/>
                <a:ea typeface="Calibri"/>
                <a:cs typeface="Calibri"/>
                <a:sym typeface="Calibri"/>
              </a:rPr>
              <a:t>Dr.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endParaRPr lang="es-ES" sz="2000" b="0" i="0" u="none" strike="noStrike" cap="none" dirty="0" smtClean="0">
              <a:solidFill>
                <a:schemeClr val="dk1"/>
              </a:solidFill>
              <a:latin typeface="Calibri"/>
              <a:ea typeface="Calibri"/>
              <a:cs typeface="Calibri"/>
              <a:sym typeface="Calibri"/>
            </a:endParaRP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26 de </a:t>
            </a:r>
            <a:r>
              <a:rPr lang="es-ES" sz="1800" dirty="0" err="1" smtClean="0"/>
              <a:t>Kislev</a:t>
            </a:r>
            <a:r>
              <a:rPr lang="es-ES" sz="1800" dirty="0" smtClean="0"/>
              <a:t> </a:t>
            </a:r>
            <a:r>
              <a:rPr lang="es-ES" sz="1800" b="0" i="0" u="none" strike="noStrike" cap="none" dirty="0" smtClean="0">
                <a:solidFill>
                  <a:srgbClr val="898989"/>
                </a:solidFill>
                <a:latin typeface="Calibri"/>
                <a:ea typeface="Calibri"/>
                <a:cs typeface="Calibri"/>
                <a:sym typeface="Calibri"/>
              </a:rPr>
              <a:t>5779  </a:t>
            </a:r>
            <a:r>
              <a:rPr lang="es-ES" sz="1800" b="0" i="0" u="none" strike="noStrike" cap="none" dirty="0">
                <a:solidFill>
                  <a:srgbClr val="898989"/>
                </a:solidFill>
                <a:latin typeface="Calibri"/>
                <a:ea typeface="Calibri"/>
                <a:cs typeface="Calibri"/>
                <a:sym typeface="Calibri"/>
              </a:rPr>
              <a:t>–  </a:t>
            </a:r>
            <a:r>
              <a:rPr lang="es-ES" sz="1800" b="0" i="0" u="none" strike="noStrike" cap="none" dirty="0" smtClean="0">
                <a:solidFill>
                  <a:srgbClr val="898989"/>
                </a:solidFill>
                <a:latin typeface="Calibri"/>
                <a:ea typeface="Calibri"/>
                <a:cs typeface="Calibri"/>
                <a:sym typeface="Calibri"/>
              </a:rPr>
              <a:t>Diciembre 4, </a:t>
            </a:r>
            <a:r>
              <a:rPr lang="es-ES" sz="1800" b="0" i="0" u="none" strike="noStrike" cap="none" dirty="0">
                <a:solidFill>
                  <a:srgbClr val="898989"/>
                </a:solidFill>
                <a:latin typeface="Calibri"/>
                <a:ea typeface="Calibri"/>
                <a:cs typeface="Calibri"/>
                <a:sym typeface="Calibri"/>
              </a:rPr>
              <a:t>201</a:t>
            </a:r>
            <a:r>
              <a:rPr lang="es-ES" sz="1800" dirty="0"/>
              <a:t>8</a:t>
            </a:r>
            <a:r>
              <a:rPr lang="es-ES" sz="1800" b="0" i="0" u="none" strike="noStrike" cap="none" dirty="0">
                <a:solidFill>
                  <a:srgbClr val="898989"/>
                </a:solidFill>
                <a:latin typeface="Calibri"/>
                <a:ea typeface="Calibri"/>
                <a:cs typeface="Calibri"/>
                <a:sym typeface="Calibri"/>
              </a:rPr>
              <a:t>- 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18185</TotalTime>
  <Words>1925</Words>
  <Application>Microsoft Office PowerPoint</Application>
  <PresentationFormat>Presentación en pantalla (4:3)</PresentationFormat>
  <Paragraphs>183</Paragraphs>
  <Slides>47</Slides>
  <Notes>47</Notes>
  <HiddenSlides>0</HiddenSlides>
  <MMClips>0</MMClips>
  <ScaleCrop>false</ScaleCrop>
  <HeadingPairs>
    <vt:vector size="4" baseType="variant">
      <vt:variant>
        <vt:lpstr>Tema</vt:lpstr>
      </vt:variant>
      <vt:variant>
        <vt:i4>1</vt:i4>
      </vt:variant>
      <vt:variant>
        <vt:lpstr>Títulos de diapositiva</vt:lpstr>
      </vt:variant>
      <vt:variant>
        <vt:i4>47</vt:i4>
      </vt:variant>
    </vt:vector>
  </HeadingPairs>
  <TitlesOfParts>
    <vt:vector size="48" baseType="lpstr">
      <vt:lpstr>Office Theme</vt:lpstr>
      <vt:lpstr> </vt:lpstr>
      <vt:lpstr>Janucá y Cabalá -   חנוכה וקבלה </vt:lpstr>
      <vt:lpstr>Janucá y Cabalá -וקבלה  חנוכה </vt:lpstr>
      <vt:lpstr>Janucá y Cabalá -   חנוכה וקבלה   </vt:lpstr>
      <vt:lpstr>Janucá y Cabalá -   חנוכה וקבלה </vt:lpstr>
      <vt:lpstr>Janucá y Cabalá -   חנוכה וקבלה </vt:lpstr>
      <vt:lpstr>Janucá y Cabalá -וקבלה  חנוכה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Janucá y Cabalá -   חנוכה וקבלה </vt:lpstr>
      <vt:lpstr>Diapositiva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Windows User</cp:lastModifiedBy>
  <cp:revision>266</cp:revision>
  <dcterms:modified xsi:type="dcterms:W3CDTF">2018-12-06T17:24:35Z</dcterms:modified>
</cp:coreProperties>
</file>