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1"/>
  </p:notesMasterIdLst>
  <p:sldIdLst>
    <p:sldId id="256" r:id="rId2"/>
    <p:sldId id="506" r:id="rId3"/>
    <p:sldId id="258" r:id="rId4"/>
    <p:sldId id="772" r:id="rId5"/>
    <p:sldId id="728" r:id="rId6"/>
    <p:sldId id="729" r:id="rId7"/>
    <p:sldId id="730" r:id="rId8"/>
    <p:sldId id="731" r:id="rId9"/>
    <p:sldId id="732" r:id="rId10"/>
    <p:sldId id="733" r:id="rId11"/>
    <p:sldId id="734" r:id="rId12"/>
    <p:sldId id="735" r:id="rId13"/>
    <p:sldId id="736" r:id="rId14"/>
    <p:sldId id="737" r:id="rId15"/>
    <p:sldId id="738" r:id="rId16"/>
    <p:sldId id="739" r:id="rId17"/>
    <p:sldId id="740" r:id="rId18"/>
    <p:sldId id="741" r:id="rId19"/>
    <p:sldId id="742" r:id="rId20"/>
    <p:sldId id="743" r:id="rId21"/>
    <p:sldId id="744" r:id="rId22"/>
    <p:sldId id="745" r:id="rId23"/>
    <p:sldId id="746" r:id="rId24"/>
    <p:sldId id="747" r:id="rId25"/>
    <p:sldId id="748" r:id="rId26"/>
    <p:sldId id="749" r:id="rId27"/>
    <p:sldId id="750" r:id="rId28"/>
    <p:sldId id="751" r:id="rId29"/>
    <p:sldId id="752" r:id="rId30"/>
    <p:sldId id="753" r:id="rId31"/>
    <p:sldId id="754" r:id="rId32"/>
    <p:sldId id="755" r:id="rId33"/>
    <p:sldId id="756" r:id="rId34"/>
    <p:sldId id="757" r:id="rId35"/>
    <p:sldId id="758" r:id="rId36"/>
    <p:sldId id="759" r:id="rId37"/>
    <p:sldId id="760" r:id="rId38"/>
    <p:sldId id="761" r:id="rId39"/>
    <p:sldId id="762" r:id="rId40"/>
    <p:sldId id="763" r:id="rId41"/>
    <p:sldId id="764" r:id="rId42"/>
    <p:sldId id="765" r:id="rId43"/>
    <p:sldId id="766" r:id="rId44"/>
    <p:sldId id="767" r:id="rId45"/>
    <p:sldId id="768" r:id="rId46"/>
    <p:sldId id="769" r:id="rId47"/>
    <p:sldId id="770" r:id="rId48"/>
    <p:sldId id="771" r:id="rId49"/>
    <p:sldId id="306" r:id="rId5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68" autoAdjust="0"/>
    <p:restoredTop sz="94660"/>
  </p:normalViewPr>
  <p:slideViewPr>
    <p:cSldViewPr snapToGrid="0">
      <p:cViewPr varScale="1">
        <p:scale>
          <a:sx n="83" d="100"/>
          <a:sy n="83" d="100"/>
        </p:scale>
        <p:origin x="-1308"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ww.sefaria.org/I_Kings.2.1-2.12?lang=bi" TargetMode="External"/><Relationship Id="rId4" Type="http://schemas.openxmlformats.org/officeDocument/2006/relationships/hyperlink" Target="https://www.sefaria.org/Genesis.47.28-50.26?lang=bi"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shalomhaverim.org/" TargetMode="External"/><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hyperlink" Target="https://www.chabad.org/kabbalah/article_cdo/aid/380377/jewish/The-Heart-and-Its-Energy.htm" TargetMode="External"/><Relationship Id="rId5" Type="http://schemas.openxmlformats.org/officeDocument/2006/relationships/hyperlink" Target="https://www.chabad.org/kabbalah/article_cdo/aid/719328/jewish/He-Who-Steals.ht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smtClean="0">
                <a:latin typeface="Bookman Old Style" pitchFamily="18" charset="0"/>
              </a:rPr>
              <a:t>TZEDEK vs TZEDAKA</a:t>
            </a:r>
            <a:endParaRPr lang="es-CO" sz="3200" dirty="0">
              <a:latin typeface="Bookman Old Style" pitchFamily="18" charset="0"/>
            </a:endParaRPr>
          </a:p>
          <a:p>
            <a:pPr marL="342900" lvl="0" indent="-342900" algn="ctr"/>
            <a:r>
              <a:rPr lang="es-CO" sz="2800" b="1" dirty="0" smtClean="0">
                <a:latin typeface="Bookman Old Style" pitchFamily="18" charset="0"/>
              </a:rPr>
              <a:t>Justicia vs Caridad</a:t>
            </a:r>
            <a:endParaRPr lang="es-CO" sz="2800" b="1" dirty="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Por: Eliyahu BaYona</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dirty="0" smtClean="0">
              <a:latin typeface="Bookman Old Style" pitchFamily="18" charset="0"/>
              <a:ea typeface="Adobe Myungjo Std M" panose="02020600000000000000" pitchFamily="18" charset="-128"/>
            </a:endParaRPr>
          </a:p>
        </p:txBody>
      </p:sp>
      <p:sp>
        <p:nvSpPr>
          <p:cNvPr id="86018" name="AutoShape 2" descr="Image result for tzedak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86020" name="AutoShape 4" descr="Image result for tzedak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86022" name="Picture 6" descr="Related image"/>
          <p:cNvPicPr>
            <a:picLocks noChangeAspect="1" noChangeArrowheads="1"/>
          </p:cNvPicPr>
          <p:nvPr/>
        </p:nvPicPr>
        <p:blipFill>
          <a:blip r:embed="rId4"/>
          <a:srcRect/>
          <a:stretch>
            <a:fillRect/>
          </a:stretch>
        </p:blipFill>
        <p:spPr bwMode="auto">
          <a:xfrm>
            <a:off x="2237688" y="148590"/>
            <a:ext cx="4220261" cy="6549847"/>
          </a:xfrm>
          <a:prstGeom prst="rect">
            <a:avLst/>
          </a:prstGeom>
          <a:noFill/>
        </p:spPr>
      </p:pic>
    </p:spTree>
    <p:extLst>
      <p:ext uri="{BB962C8B-B14F-4D97-AF65-F5344CB8AC3E}">
        <p14:creationId xmlns="" xmlns:p14="http://schemas.microsoft.com/office/powerpoint/2010/main"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err="1" smtClean="0"/>
              <a:t>Parasha</a:t>
            </a:r>
            <a:r>
              <a:rPr lang="es-MX" dirty="0" smtClean="0"/>
              <a:t> de la Semana:</a:t>
            </a:r>
          </a:p>
          <a:p>
            <a:r>
              <a:rPr lang="es-MX" dirty="0" err="1" smtClean="0"/>
              <a:t>Vayejí</a:t>
            </a:r>
            <a:r>
              <a:rPr lang="es-MX" dirty="0" smtClean="0"/>
              <a:t> – Y vivió</a:t>
            </a:r>
          </a:p>
          <a:p>
            <a:r>
              <a:rPr lang="en-US" u="sng" dirty="0" smtClean="0">
                <a:hlinkClick r:id="rId4" tooltip="English translation from JPS Tanakh"/>
              </a:rPr>
              <a:t>Genesis 47:28 - 50:26</a:t>
            </a:r>
            <a:endParaRPr lang="en-US" dirty="0" smtClean="0"/>
          </a:p>
          <a:p>
            <a:r>
              <a:rPr lang="es-MX" dirty="0" smtClean="0"/>
              <a:t>Haftará: </a:t>
            </a:r>
            <a:r>
              <a:rPr lang="en-US" smtClean="0">
                <a:hlinkClick r:id="rId5" tooltip="English translation from JPS Tanakh"/>
              </a:rPr>
              <a:t>I Reyes 2:1 </a:t>
            </a:r>
            <a:r>
              <a:rPr lang="en-US" dirty="0" smtClean="0">
                <a:hlinkClick r:id="rId5" tooltip="English translation from JPS Tanakh"/>
              </a:rPr>
              <a:t>- 2:12</a:t>
            </a:r>
            <a:endParaRPr lang="en-US" dirty="0" smtClean="0"/>
          </a:p>
          <a:p>
            <a:endParaRPr lang="es-MX"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Tratan de corregir los errores demasiado generalizados en nuestro mundo.</a:t>
            </a:r>
          </a:p>
          <a:p>
            <a:r>
              <a:rPr lang="es-MX" dirty="0" smtClean="0"/>
              <a:t>El término Tzedakáh, comúnmente entendido como "caridad", sirve como un punto de referencia para muchos mandamientos bíblicos diseñados para ayudar a los pobres, incluso permitiendo el rebusque de las cosechas y los bordes de los campos para los pobres </a:t>
            </a:r>
            <a:r>
              <a:rPr lang="es-MX" sz="1800" dirty="0" smtClean="0"/>
              <a:t>(Levítico 19: 9-10, 23:22), </a:t>
            </a:r>
            <a:endParaRPr lang="es-MX"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También, otorgando préstamos sin intereses (Éxodo 22:24), perdonando préstamos y diezmando (Deuteronomio 15: 1-11 y Deuteronomio 26: 12-13). </a:t>
            </a:r>
          </a:p>
          <a:p>
            <a:r>
              <a:rPr lang="es-MX" dirty="0" smtClean="0"/>
              <a:t>La palabra "Tzédek", que tiene la misma raíz que Tzedakáh, aparece por primera vez en su significado común de "justicia" en Parashat Devarim. </a:t>
            </a:r>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Aunque están estrechamente relacionados lingüísticamente, estos dos conceptos sostienen un ideal diferente de rectitud en la Torá y en los ojos de los rabinos.</a:t>
            </a:r>
            <a:endParaRPr lang="en-US" dirty="0" smtClean="0"/>
          </a:p>
          <a:p>
            <a:r>
              <a:rPr lang="es-MX" dirty="0" smtClean="0"/>
              <a:t>La palabra Tzedakáh deriva de la palabra hebrea Tzédek, "justicia", que conecta a otras palabras de mucha importancia en nuestra vida diaria, como Tzádik (mujer: Tzadeket- una persona recta y justa). </a:t>
            </a: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Hacer obras de justicia es quizás la obligación más importante que el judaísmo impone al judío. </a:t>
            </a:r>
          </a:p>
          <a:p>
            <a:r>
              <a:rPr lang="es-MX" dirty="0" smtClean="0"/>
              <a:t>"Tzédek, Tzédek perseguirás", la Torá instruye (Deuteronomio 16:20). </a:t>
            </a:r>
            <a:endParaRPr lang="en-US" dirty="0" smtClean="0"/>
          </a:p>
          <a:p>
            <a:r>
              <a:rPr lang="es-MX" dirty="0" smtClean="0"/>
              <a:t>Cientos de años más tarde, el Talmud enseñó: "Tzedakáh es igual a todos los otros mandamientos combinados" (Bava </a:t>
            </a:r>
            <a:r>
              <a:rPr lang="es-MX" dirty="0" err="1" smtClean="0"/>
              <a:t>Batra</a:t>
            </a:r>
            <a:r>
              <a:rPr lang="es-MX" dirty="0" smtClean="0"/>
              <a:t> 9b).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Por lo tanto, desde la perspectiva del judaísmo, el que da Tzedakáh está actuando con justicia; </a:t>
            </a:r>
          </a:p>
          <a:p>
            <a:r>
              <a:rPr lang="es-MX" dirty="0" smtClean="0"/>
              <a:t>Uno que no lo hace, actúa injustamente. </a:t>
            </a:r>
          </a:p>
          <a:p>
            <a:r>
              <a:rPr lang="es-MX" dirty="0" smtClean="0"/>
              <a:t>Y la ley judía considera que esta falta de justicia no solo significa inspiración sino también ilegal.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sz="3000" dirty="0" smtClean="0"/>
              <a:t>Así, a lo largo de la historia, cada vez que las comunidades judías se gobernaban por sí mismas, los judíos eran evaluados mediante la Tzedakáh, al igual que hoy en día se hace por medio de los  impuestos.</a:t>
            </a:r>
            <a:endParaRPr lang="en-US" sz="3000" dirty="0" smtClean="0"/>
          </a:p>
          <a:p>
            <a:r>
              <a:rPr lang="es-MX" sz="3000" b="1" dirty="0" smtClean="0"/>
              <a:t>Relación y proximidad</a:t>
            </a:r>
            <a:endParaRPr lang="en-US" sz="3000" b="1" dirty="0" smtClean="0"/>
          </a:p>
          <a:p>
            <a:r>
              <a:rPr lang="es-MX" sz="3000" dirty="0" smtClean="0"/>
              <a:t>Una forma en que se ha articulado la obligación de Tzedakáh es a través de la priorización de las donaciones basadas en las relaciones y la proximidad.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Al leer el mandamiento de "prestar dinero a mi pueblo... [y] no obtener ningún interés de ellos" (Éxodo 22:24) Rabí José, un sabio talmúdico del siglo 4, dice que la frase "Mi pueblo" nos enseña que:</a:t>
            </a:r>
            <a:endParaRPr lang="en-US" dirty="0" smtClean="0"/>
          </a:p>
          <a:p>
            <a:r>
              <a:rPr lang="es-MX" dirty="0" smtClean="0"/>
              <a:t>“[Dada la opción entre dar dinero a] un judío y un no judío, es el judío el que tiene preferencia; entre los pobres o los ricos, los pobres tienen prioridad;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También cuando dice: tu pobre [es decir, familiares] y los [general] pobres de tu ciudad, tus pobres son primero; entre los pobres de tu ciudad y los pobres de otra ciudad, los pobres de tu propia ciudad tienen derechos primero". (Talmud de Babilonia, Bava Metzia 71a)</a:t>
            </a:r>
            <a:endParaRPr lang="en-US" dirty="0" smtClean="0"/>
          </a:p>
          <a:p>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Este respaldo a la priorización de las personas más cercanas a usted en Tzedakáh es bastante diferente del mandato para Tzédek que aparece en nuestra parashá, donde Dios claramente prohíbe el favoritismo al juzgar disputas legales:</a:t>
            </a: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“[Los jueces deben]... decidir con justicia entre cualquier hombre y un compañero israelita o un extraño. No serás parcial en tu juicio: escucha tanto a los altos como a los bajos "(Deuteronomio 1: 16-17)</a:t>
            </a:r>
          </a:p>
          <a:p>
            <a:endParaRPr lang="en-US" dirty="0" smtClean="0"/>
          </a:p>
          <a:p>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n-US" b="1" dirty="0" smtClean="0"/>
              <a:t>La </a:t>
            </a:r>
            <a:r>
              <a:rPr lang="en-US" b="1" dirty="0" err="1" smtClean="0"/>
              <a:t>naturaleza</a:t>
            </a:r>
            <a:r>
              <a:rPr lang="en-US" b="1" dirty="0" smtClean="0"/>
              <a:t> de la </a:t>
            </a:r>
            <a:r>
              <a:rPr lang="en-US" b="1" dirty="0" err="1" smtClean="0"/>
              <a:t>obligación</a:t>
            </a:r>
            <a:endParaRPr lang="en-US" b="1" dirty="0" smtClean="0"/>
          </a:p>
          <a:p>
            <a:r>
              <a:rPr lang="es-MX" dirty="0" smtClean="0"/>
              <a:t>¿Por qué, al otorgar Tzedakáh, se nos permite dominar nuestros sentimientos personales de responsabilidad hacia aquellos más cercanos a nosotros, mientras que al juzgar –Tzédek– se nos ordena ignorar los sentimientos que surgen de los círculos de obligación muy reales y concéntricos que nos rodean?</a:t>
            </a:r>
            <a:endParaRPr lang="en-US" dirty="0" smtClean="0"/>
          </a:p>
          <a:p>
            <a:endParaRPr lang="en-US" dirty="0" smtClean="0"/>
          </a:p>
          <a:p>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La diferencia puede estar en diferentes naturalezas de obligación. </a:t>
            </a:r>
          </a:p>
          <a:p>
            <a:r>
              <a:rPr lang="es-MX" dirty="0" smtClean="0"/>
              <a:t>El mandamiento de dar generosamente está dirigido a individuos y depende de su voluntad desinteresada de compartir su riqueza. </a:t>
            </a:r>
          </a:p>
          <a:p>
            <a:r>
              <a:rPr lang="es-MX" dirty="0" smtClean="0"/>
              <a:t>Los rabinos entendieron que si sentimos parentesco con un receptor, damos más;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sz="3000" dirty="0" smtClean="0"/>
              <a:t>Su comprensión de la naturaleza humana permite que las relaciones personales afecten cómo y cuándo los individuos eligen dar.</a:t>
            </a:r>
            <a:endParaRPr lang="en-US" sz="3000" dirty="0" smtClean="0"/>
          </a:p>
          <a:p>
            <a:r>
              <a:rPr lang="es-MX" sz="3000" dirty="0" smtClean="0"/>
              <a:t>No es así con el mandamiento de establecer un sistema judicial justo, dirigido a toda una comunidad, donde no haya lugar para sentimientos individuales de cercanía o responsabilidad hacia ciertos grupos, ya sean familiares, vecinos, ricos o pobres.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sz="3000" dirty="0" smtClean="0"/>
              <a:t>Por el contrario, las fuentes judías enfatizan que un sistema judicial imparcial es todo lo que existe para proteger los derechos de la minoría extranjera contra los del hermano del juez.</a:t>
            </a:r>
            <a:endParaRPr lang="en-US" sz="3000" dirty="0" smtClean="0"/>
          </a:p>
          <a:p>
            <a:r>
              <a:rPr lang="es-MX" sz="3000" dirty="0" smtClean="0"/>
              <a:t>La Torá legisló que los judíos entregan el 10 por ciento de sus ganancias a los pobres cada tercer año (Deuteronomio 26:12) y un porcentaje adicional de sus ingresos por año (Levítico 19: 910).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Cientos de años más tarde, después de que el Templo fue destruido y el diezmo anual aplicado a cada judío para el apoyo de los sacerdotes y los levitas fue suspendido, el Talmud ordenó que los judíos dieran al menos el 10 por ciento de sus ganancias netas anuales a Tzedaká </a:t>
            </a:r>
            <a:r>
              <a:rPr lang="es-MX" sz="2400" dirty="0" smtClean="0"/>
              <a:t>(</a:t>
            </a:r>
            <a:r>
              <a:rPr lang="es-MX" sz="2400" dirty="0" err="1" smtClean="0"/>
              <a:t>Maimonides</a:t>
            </a:r>
            <a:r>
              <a:rPr lang="es-MX" sz="2400" dirty="0" smtClean="0"/>
              <a:t> , </a:t>
            </a:r>
            <a:r>
              <a:rPr lang="es-MX" sz="2400" dirty="0" err="1" smtClean="0"/>
              <a:t>Mishneh</a:t>
            </a:r>
            <a:r>
              <a:rPr lang="es-MX" sz="2400" dirty="0" smtClean="0"/>
              <a:t> Torá, "Leyes concernientes a los regalos para los pobres", 7: 5).</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sz="3000" dirty="0" smtClean="0"/>
              <a:t>Hace varios años, se sugirió un caso hipotético, que desde entonces se ha presentado a varios miles de estudiantes de secundaria judíos y no judíos:</a:t>
            </a:r>
            <a:endParaRPr lang="en-US" sz="3000" dirty="0" smtClean="0"/>
          </a:p>
          <a:p>
            <a:r>
              <a:rPr lang="es-MX" sz="3000" dirty="0" smtClean="0"/>
              <a:t> Supongamos que dos personas que tienen exactamente las mismas ganancias y gastos y en el camino son abordadas por un hombre pobre que necesita desesperadamente alimentos y dinero para su familia. </a:t>
            </a:r>
            <a:endParaRPr lang="en-US" sz="3000" dirty="0" smtClean="0"/>
          </a:p>
          <a:p>
            <a:endParaRPr lang="en-US" sz="3000"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La primera persona, después de escuchar las horribles experiencias del hombre, llora y luego, por la bondad de su corazón, le da cinco dólares. </a:t>
            </a:r>
            <a:endParaRPr lang="en-US" dirty="0" smtClean="0"/>
          </a:p>
          <a:p>
            <a:r>
              <a:rPr lang="es-MX" dirty="0" smtClean="0"/>
              <a:t>La segunda persona, aunque preocupada, no llora, y de hecho quiere zafarse de la situación por la incomodidad en que se encuentra y pretende huir.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Pero debido a que su religión le ordena dar el 10 por ciento de sus ingresos a la caridad, le da a la persona pobre cien dólares. </a:t>
            </a:r>
            <a:endParaRPr lang="en-US" dirty="0" smtClean="0"/>
          </a:p>
          <a:p>
            <a:r>
              <a:rPr lang="es-MX" dirty="0" smtClean="0"/>
              <a:t>¿Quién hizo lo mejor: la persona que dio cinco dólares de su corazón, o la que dio cien dólares porque su religión lo ordenó?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Descubrimos que entre el 70 y el 90 por ciento de los adolescentes que interrogamos afirmaban que la persona que le dio los cinco dólares de su corazón hizo la mejor acción.</a:t>
            </a:r>
          </a:p>
          <a:p>
            <a:r>
              <a:rPr lang="es-MX" dirty="0" smtClean="0"/>
              <a:t>Esta respuesta sugiere que en la sociedad secular, incluso la caridad se está convirtiendo en un acto algo egoísta.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Muchas personas se preocupan menos por el bien que hace su dinero que sobre cómo se sienten al darlo. </a:t>
            </a:r>
          </a:p>
          <a:p>
            <a:r>
              <a:rPr lang="es-MX" dirty="0" smtClean="0"/>
              <a:t>Cuando se les preguntó a estos mismos estudiantes quién pensarían que habían hecho la mejor acción si </a:t>
            </a:r>
            <a:r>
              <a:rPr lang="es-MX" dirty="0" smtClean="0"/>
              <a:t>fueran ellos </a:t>
            </a:r>
            <a:r>
              <a:rPr lang="es-MX" dirty="0" smtClean="0"/>
              <a:t>los que necesitaban el dinero, muchos de ellos se quedaron cortos. </a:t>
            </a:r>
            <a:endParaRPr lang="en-US" dirty="0" smtClean="0"/>
          </a:p>
          <a:p>
            <a:endParaRPr lang="en-US" dirty="0" smtClean="0"/>
          </a:p>
          <a:p>
            <a:pPr>
              <a:buNone/>
            </a:pP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Creo que nuestros eruditos han expresado el tema muy bien: </a:t>
            </a:r>
          </a:p>
          <a:p>
            <a:r>
              <a:rPr lang="es-MX" sz="3000" dirty="0" smtClean="0"/>
              <a:t>"Al judaísmo le encantaría dar el 10 por ciento de sus ingresos de su corazón cada año. Sin embargo, esto hace suponer que en una gran mayoría de los casos, debemos esperar a que los corazones de las personas les pidieran que entreguen una décima parte de su dinero, tendríamos que esperar mucho tiempo.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Ergo, dice el judaísmo, Den el diez por ciento, y si su corazón se pone al día, excelente. Mientras tanto, se ha hecho el bien”.</a:t>
            </a:r>
            <a:endParaRPr lang="en-US" dirty="0" smtClean="0"/>
          </a:p>
          <a:p>
            <a:r>
              <a:rPr lang="es-MX" dirty="0" smtClean="0"/>
              <a:t>Desafortunadamente, la mayoría de los pobres de hoy, cuatro mil millones en todo el mundo, viven fuera del amparo de la ley.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Al participar en economías informales y vulnerables al abuso y la opresión, carecen de los derechos legales y la protección que les permitiría prosperar.</a:t>
            </a:r>
            <a:endParaRPr lang="en-US" dirty="0" smtClean="0"/>
          </a:p>
          <a:p>
            <a:r>
              <a:rPr lang="es-MX" dirty="0" smtClean="0"/>
              <a:t>Para los pobres marginados, Tzédek significa más que asegurarse de que los jueces sean imparciales. </a:t>
            </a:r>
          </a:p>
          <a:p>
            <a:pPr>
              <a:buNone/>
            </a:pPr>
            <a:endParaRPr lang="en-US" dirty="0" smtClean="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Significa asegurarse de que los tribunales sean geográficamente accesibles; que las personas sean educadas sobre sus derechos legales y cómo funciona el sistema de justicia; y que aquellos sin medios financieros pueden obtener representación legal.</a:t>
            </a:r>
            <a:endParaRPr lang="en-US" dirty="0" smtClean="0"/>
          </a:p>
          <a:p>
            <a:endParaRPr lang="en-US" dirty="0" smtClean="0"/>
          </a:p>
          <a:p>
            <a:pPr>
              <a:buNone/>
            </a:pPr>
            <a:endParaRPr lang="en-US" dirty="0" smtClean="0"/>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sz="3000" dirty="0" smtClean="0"/>
              <a:t>Un sistema judicial justo no solo es un componente crucial de toda sociedad justa y es necesario para proteger los derechos de los desfavorecidos, sino que también es fundamental para erradicar la pobreza a largo plazo. </a:t>
            </a:r>
          </a:p>
          <a:p>
            <a:r>
              <a:rPr lang="es-MX" sz="3000" dirty="0" smtClean="0"/>
              <a:t>Según las Naciones Unidas, es el derecho que "garantiza a todos los demás", creando las condiciones que aseguren el éxito de las iniciativas de desarrollo.</a:t>
            </a:r>
            <a:endParaRPr lang="en-US" sz="3000"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sz="3000" dirty="0" smtClean="0"/>
              <a:t>El establecimiento de sistemas judiciales justos en países que carecen de ellos requiere la colaboración entre los gobiernos locales y nacionales, las organizaciones internacionales como las Naciones Unidas, los colegios de abogados regionales y las organizaciones locales que pueden supervisar los procesos judiciales y capacitar a los miembros de la comunidad para que comprendan sus derechos legales.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Tzédek y Tzedakáh están claramente vinculados, y no solo lingüísticamente. </a:t>
            </a:r>
          </a:p>
          <a:p>
            <a:r>
              <a:rPr lang="es-MX" dirty="0" smtClean="0"/>
              <a:t>En su esencia, Tzedakáh no se trata de entregar a los pobres obligados por la compasión u obligación; </a:t>
            </a:r>
          </a:p>
          <a:p>
            <a:r>
              <a:rPr lang="es-MX" dirty="0" smtClean="0"/>
              <a:t>En su esencia, Tzédek no se trata de resolver disputas en los tribunales.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Ambos tratan de corregir los errores que son demasiado generalizados en nuestro mundo.</a:t>
            </a:r>
          </a:p>
          <a:p>
            <a:r>
              <a:rPr lang="es-MX" dirty="0" smtClean="0"/>
              <a:t>Estas palabras son acerca de la justicia, templadas con un reconocimiento realista de la realidad humana. </a:t>
            </a:r>
          </a:p>
          <a:p>
            <a:r>
              <a:rPr lang="es-MX" dirty="0" smtClean="0"/>
              <a:t>Estas prácticas deben enriquecerse mutuamente: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Qué quiere decir esto?</a:t>
            </a:r>
          </a:p>
          <a:p>
            <a:r>
              <a:rPr lang="es-MX" dirty="0" smtClean="0"/>
              <a:t>Que debemos esforzarnos por extender el ideal de Tzédek imparcial a nuestra práctica personal de Tzedakáh; y en nuestra búsqueda de justicia en todo el mundo deberíamos abrazar la ética de la responsabilidad personal encarnada por la tradición judía de dar.</a:t>
            </a:r>
            <a:endParaRPr lang="en-US" dirty="0" smtClean="0"/>
          </a:p>
          <a:p>
            <a:endParaRPr lang="en-US" dirty="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MX" dirty="0" smtClean="0"/>
              <a:t>Al combinar los ideales más elevados de ambas prácticas en nuestra búsqueda de cada una, perseguimos la justicia en su forma más pura y significativa.</a:t>
            </a:r>
            <a:endParaRPr lang="en-US" dirty="0" smtClean="0"/>
          </a:p>
          <a:p>
            <a:endParaRPr lang="es-ES" dirty="0" smtClean="0"/>
          </a:p>
          <a:p>
            <a:r>
              <a:rPr lang="es-ES" b="1" dirty="0" smtClean="0"/>
              <a:t>Tzedaká, </a:t>
            </a:r>
            <a:r>
              <a:rPr lang="es-ES" b="1" dirty="0" err="1" smtClean="0"/>
              <a:t>Tzedek</a:t>
            </a:r>
            <a:r>
              <a:rPr lang="es-ES" b="1" dirty="0" smtClean="0"/>
              <a:t> y el Tzadik: hacia un entendimiento holístico de la justicia</a:t>
            </a:r>
          </a:p>
          <a:p>
            <a:endParaRPr lang="en-US"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b="1" dirty="0" smtClean="0"/>
              <a:t>Éxodo 9:27    </a:t>
            </a:r>
            <a:r>
              <a:rPr lang="es-CO" dirty="0" smtClean="0"/>
              <a:t>Y el Faraón envió y llamó a Moisés y a Aarón y les dijo: He pecado esta vez; el Eterno es el justo, y yo y mi pueblo somos los malvados.</a:t>
            </a:r>
          </a:p>
          <a:p>
            <a:r>
              <a:rPr lang="es-CO" b="1" dirty="0" smtClean="0"/>
              <a:t>Vayishlaj </a:t>
            </a:r>
            <a:r>
              <a:rPr lang="es-CO" b="1" dirty="0" err="1" smtClean="0"/>
              <a:t>Par'oh</a:t>
            </a:r>
            <a:r>
              <a:rPr lang="es-CO" b="1" dirty="0" smtClean="0"/>
              <a:t> </a:t>
            </a:r>
            <a:r>
              <a:rPr lang="es-CO" b="1" dirty="0" err="1" smtClean="0"/>
              <a:t>vayikra</a:t>
            </a:r>
            <a:r>
              <a:rPr lang="es-CO" b="1" dirty="0" smtClean="0"/>
              <a:t> le-</a:t>
            </a:r>
            <a:r>
              <a:rPr lang="es-CO" b="1" dirty="0" err="1" smtClean="0"/>
              <a:t>Moshe</a:t>
            </a:r>
            <a:r>
              <a:rPr lang="es-CO" b="1" dirty="0" smtClean="0"/>
              <a:t> </a:t>
            </a:r>
            <a:r>
              <a:rPr lang="es-CO" b="1" dirty="0" err="1" smtClean="0"/>
              <a:t>ule</a:t>
            </a:r>
            <a:r>
              <a:rPr lang="es-CO" b="1" dirty="0" smtClean="0"/>
              <a:t>-Aharon </a:t>
            </a:r>
            <a:r>
              <a:rPr lang="es-CO" b="1" dirty="0" err="1" smtClean="0"/>
              <a:t>vayomer</a:t>
            </a:r>
            <a:r>
              <a:rPr lang="es-CO" b="1" dirty="0" smtClean="0"/>
              <a:t> </a:t>
            </a:r>
            <a:r>
              <a:rPr lang="es-CO" b="1" dirty="0" err="1" smtClean="0"/>
              <a:t>alehem</a:t>
            </a:r>
            <a:r>
              <a:rPr lang="es-CO" b="1" dirty="0" smtClean="0"/>
              <a:t> </a:t>
            </a:r>
            <a:r>
              <a:rPr lang="es-CO" b="1" dirty="0" err="1" smtClean="0"/>
              <a:t>jatati</a:t>
            </a:r>
            <a:r>
              <a:rPr lang="es-CO" b="1" dirty="0" smtClean="0"/>
              <a:t> </a:t>
            </a:r>
            <a:r>
              <a:rPr lang="es-CO" b="1" dirty="0" err="1" smtClean="0"/>
              <a:t>hapa'am</a:t>
            </a:r>
            <a:r>
              <a:rPr lang="es-CO" b="1" dirty="0" smtClean="0"/>
              <a:t> Adonay </a:t>
            </a:r>
            <a:r>
              <a:rPr lang="es-CO" b="1" dirty="0" err="1" smtClean="0"/>
              <a:t>hatsadik</a:t>
            </a:r>
            <a:r>
              <a:rPr lang="es-CO" b="1" dirty="0" smtClean="0"/>
              <a:t> </a:t>
            </a:r>
            <a:r>
              <a:rPr lang="es-CO" b="1" dirty="0" err="1" smtClean="0"/>
              <a:t>va'ani</a:t>
            </a:r>
            <a:r>
              <a:rPr lang="es-CO" b="1" dirty="0" smtClean="0"/>
              <a:t> </a:t>
            </a:r>
            <a:r>
              <a:rPr lang="es-CO" b="1" dirty="0" err="1" smtClean="0"/>
              <a:t>ve'ami</a:t>
            </a:r>
            <a:r>
              <a:rPr lang="es-CO" b="1" dirty="0" smtClean="0"/>
              <a:t> </a:t>
            </a:r>
            <a:r>
              <a:rPr lang="es-CO" b="1" dirty="0" err="1" smtClean="0"/>
              <a:t>haresha'im</a:t>
            </a:r>
            <a:r>
              <a:rPr lang="es-CO" b="1" dirty="0" smtClean="0"/>
              <a:t>.</a:t>
            </a:r>
            <a:endParaRPr lang="es-CO" dirty="0" smtClean="0"/>
          </a:p>
          <a:p>
            <a:endParaRPr lang="es-ES" dirty="0" smtClean="0"/>
          </a:p>
          <a:p>
            <a:endParaRPr lang="en-US"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b="1" dirty="0" smtClean="0"/>
              <a:t>1 Samuel 24:18</a:t>
            </a:r>
          </a:p>
          <a:p>
            <a:r>
              <a:rPr lang="es-ES" dirty="0" smtClean="0"/>
              <a:t>Le dijo a David: “Tienes razón, no yo; porque me has tratado generosamente, pero yo te he tratado mal.</a:t>
            </a:r>
          </a:p>
          <a:p>
            <a:r>
              <a:rPr lang="en-US" b="1" dirty="0" err="1" smtClean="0"/>
              <a:t>Vayomer</a:t>
            </a:r>
            <a:r>
              <a:rPr lang="en-US" b="1" dirty="0" smtClean="0"/>
              <a:t> el David </a:t>
            </a:r>
            <a:r>
              <a:rPr lang="en-US" b="1" dirty="0" err="1" smtClean="0"/>
              <a:t>Tzadiq</a:t>
            </a:r>
            <a:r>
              <a:rPr lang="en-US" b="1" dirty="0" smtClean="0"/>
              <a:t> </a:t>
            </a:r>
            <a:r>
              <a:rPr lang="en-US" b="1" dirty="0" err="1" smtClean="0"/>
              <a:t>atá</a:t>
            </a:r>
            <a:r>
              <a:rPr lang="en-US" b="1" dirty="0" smtClean="0"/>
              <a:t> </a:t>
            </a:r>
            <a:r>
              <a:rPr lang="en-US" b="1" dirty="0" err="1" smtClean="0"/>
              <a:t>mimenu</a:t>
            </a:r>
            <a:r>
              <a:rPr lang="en-US" b="1" dirty="0" smtClean="0"/>
              <a:t> </a:t>
            </a:r>
            <a:r>
              <a:rPr lang="en-US" b="1" dirty="0" err="1" smtClean="0"/>
              <a:t>ki</a:t>
            </a:r>
            <a:r>
              <a:rPr lang="en-US" b="1" dirty="0" smtClean="0"/>
              <a:t> </a:t>
            </a:r>
            <a:r>
              <a:rPr lang="en-US" b="1" dirty="0" err="1" smtClean="0"/>
              <a:t>atá</a:t>
            </a:r>
            <a:r>
              <a:rPr lang="en-US" b="1" dirty="0" smtClean="0"/>
              <a:t> </a:t>
            </a:r>
            <a:r>
              <a:rPr lang="en-US" b="1" dirty="0" err="1" smtClean="0"/>
              <a:t>gemaltani</a:t>
            </a:r>
            <a:r>
              <a:rPr lang="en-US" b="1" dirty="0" smtClean="0"/>
              <a:t>  </a:t>
            </a:r>
            <a:r>
              <a:rPr lang="en-US" b="1" dirty="0" err="1" smtClean="0"/>
              <a:t>hatová</a:t>
            </a:r>
            <a:r>
              <a:rPr lang="en-US" b="1" dirty="0" smtClean="0"/>
              <a:t> </a:t>
            </a:r>
            <a:r>
              <a:rPr lang="en-US" b="1" dirty="0" err="1" smtClean="0"/>
              <a:t>va’ani</a:t>
            </a:r>
            <a:r>
              <a:rPr lang="en-US" b="1" dirty="0" smtClean="0"/>
              <a:t> </a:t>
            </a:r>
            <a:r>
              <a:rPr lang="en-US" b="1" dirty="0" err="1" smtClean="0"/>
              <a:t>gemaltika</a:t>
            </a:r>
            <a:r>
              <a:rPr lang="en-US" b="1" dirty="0" smtClean="0"/>
              <a:t> </a:t>
            </a:r>
            <a:r>
              <a:rPr lang="en-US" b="1" dirty="0" err="1" smtClean="0"/>
              <a:t>hara’ah</a:t>
            </a:r>
            <a:r>
              <a:rPr lang="en-US" b="1" dirty="0" smtClean="0"/>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b="1" dirty="0" smtClean="0"/>
              <a:t>Deuteronomio 15:11</a:t>
            </a:r>
            <a:r>
              <a:rPr lang="es-CO" dirty="0" smtClean="0"/>
              <a:t>   Porque nunca dejará de haber menesterosos en medio de la tierra; por tanto, yo te ordeno diciendo: Ampliamente has de abrir tu mano a tu hermano, o sea a tu pobre y a tu menesteroso en tu tierra.</a:t>
            </a:r>
            <a:endParaRPr lang="en-US" dirty="0" smtClean="0"/>
          </a:p>
          <a:p>
            <a:r>
              <a:rPr lang="es-CO" sz="2800" b="1" dirty="0" smtClean="0"/>
              <a:t>Ki lo-</a:t>
            </a:r>
            <a:r>
              <a:rPr lang="es-CO" sz="2800" b="1" dirty="0" err="1" smtClean="0"/>
              <a:t>yejdal</a:t>
            </a:r>
            <a:r>
              <a:rPr lang="es-CO" sz="2800" b="1" dirty="0" smtClean="0"/>
              <a:t> </a:t>
            </a:r>
            <a:r>
              <a:rPr lang="es-CO" sz="2800" b="1" dirty="0" err="1" smtClean="0"/>
              <a:t>evyon</a:t>
            </a:r>
            <a:r>
              <a:rPr lang="es-CO" sz="2800" b="1" dirty="0" smtClean="0"/>
              <a:t> </a:t>
            </a:r>
            <a:r>
              <a:rPr lang="es-CO" sz="2800" b="1" dirty="0" err="1" smtClean="0"/>
              <a:t>mikerev</a:t>
            </a:r>
            <a:r>
              <a:rPr lang="es-CO" sz="2800" b="1" dirty="0" smtClean="0"/>
              <a:t> </a:t>
            </a:r>
            <a:r>
              <a:rPr lang="es-CO" sz="2800" b="1" dirty="0" err="1" smtClean="0"/>
              <a:t>ha'arets</a:t>
            </a:r>
            <a:r>
              <a:rPr lang="es-CO" sz="2800" b="1" dirty="0" smtClean="0"/>
              <a:t> al-ken </a:t>
            </a:r>
            <a:r>
              <a:rPr lang="es-CO" sz="2800" b="1" dirty="0" err="1" smtClean="0"/>
              <a:t>anoji</a:t>
            </a:r>
            <a:r>
              <a:rPr lang="es-CO" sz="2800" b="1" dirty="0" smtClean="0"/>
              <a:t> </a:t>
            </a:r>
            <a:r>
              <a:rPr lang="es-CO" sz="2800" b="1" dirty="0" err="1" smtClean="0"/>
              <a:t>metsaveja</a:t>
            </a:r>
            <a:r>
              <a:rPr lang="es-CO" sz="2800" b="1" dirty="0" smtClean="0"/>
              <a:t> </a:t>
            </a:r>
            <a:r>
              <a:rPr lang="es-CO" sz="2800" b="1" dirty="0" err="1" smtClean="0"/>
              <a:t>lemor</a:t>
            </a:r>
            <a:r>
              <a:rPr lang="es-CO" sz="2800" b="1" dirty="0" smtClean="0"/>
              <a:t> </a:t>
            </a:r>
            <a:r>
              <a:rPr lang="es-CO" sz="2800" b="1" dirty="0" err="1" smtClean="0"/>
              <a:t>patoaj</a:t>
            </a:r>
            <a:r>
              <a:rPr lang="es-CO" sz="2800" b="1" dirty="0" smtClean="0"/>
              <a:t> </a:t>
            </a:r>
            <a:r>
              <a:rPr lang="es-CO" sz="2800" b="1" dirty="0" err="1" smtClean="0"/>
              <a:t>tiftaj</a:t>
            </a:r>
            <a:r>
              <a:rPr lang="es-CO" sz="2800" b="1" dirty="0" smtClean="0"/>
              <a:t> et-</a:t>
            </a:r>
            <a:r>
              <a:rPr lang="es-CO" sz="2800" b="1" dirty="0" err="1" smtClean="0"/>
              <a:t>yadeja</a:t>
            </a:r>
            <a:r>
              <a:rPr lang="es-CO" sz="2800" b="1" dirty="0" smtClean="0"/>
              <a:t> </a:t>
            </a:r>
            <a:r>
              <a:rPr lang="es-CO" sz="2800" b="1" dirty="0" err="1" smtClean="0"/>
              <a:t>le'ajija</a:t>
            </a:r>
            <a:r>
              <a:rPr lang="es-CO" sz="2800" b="1" dirty="0" smtClean="0"/>
              <a:t> </a:t>
            </a:r>
            <a:r>
              <a:rPr lang="es-CO" sz="2800" b="1" dirty="0" err="1" smtClean="0"/>
              <a:t>la'anyeja</a:t>
            </a:r>
            <a:r>
              <a:rPr lang="es-CO" sz="2800" b="1" dirty="0" smtClean="0"/>
              <a:t> </a:t>
            </a:r>
            <a:r>
              <a:rPr lang="es-CO" sz="2800" b="1" dirty="0" err="1" smtClean="0"/>
              <a:t>ule'evyonja</a:t>
            </a:r>
            <a:r>
              <a:rPr lang="es-CO" sz="2800" b="1" dirty="0" smtClean="0"/>
              <a:t> </a:t>
            </a:r>
            <a:r>
              <a:rPr lang="es-CO" sz="2800" b="1" dirty="0" err="1" smtClean="0"/>
              <a:t>be'artseja</a:t>
            </a:r>
            <a:r>
              <a:rPr lang="es-CO" sz="2800" b="1" dirty="0" smtClean="0"/>
              <a:t>.</a:t>
            </a:r>
            <a:endParaRPr lang="en-US" sz="2800"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b="1" dirty="0" smtClean="0"/>
              <a:t>Daniel 4:24</a:t>
            </a:r>
          </a:p>
          <a:p>
            <a:r>
              <a:rPr lang="es-ES" dirty="0" smtClean="0"/>
              <a:t>Por lo tanto, oh rey, que mi consejo sea aceptable para ti: Redime tus pecados con benevolencia y tus iniquidades con generosidad hacia los pobres; entonces tu serenidad puede ser extendida ".</a:t>
            </a:r>
          </a:p>
          <a:p>
            <a:r>
              <a:rPr lang="en-US" sz="2800" b="1" dirty="0" err="1" smtClean="0"/>
              <a:t>Lahen</a:t>
            </a:r>
            <a:r>
              <a:rPr lang="en-US" sz="2800" b="1" dirty="0" smtClean="0"/>
              <a:t> </a:t>
            </a:r>
            <a:r>
              <a:rPr lang="en-US" sz="2800" b="1" dirty="0" err="1" smtClean="0"/>
              <a:t>malká</a:t>
            </a:r>
            <a:r>
              <a:rPr lang="en-US" sz="2800" b="1" dirty="0" smtClean="0"/>
              <a:t> </a:t>
            </a:r>
            <a:r>
              <a:rPr lang="en-US" sz="2800" b="1" dirty="0" err="1" smtClean="0"/>
              <a:t>milkí</a:t>
            </a:r>
            <a:r>
              <a:rPr lang="en-US" sz="2800" b="1" dirty="0" smtClean="0"/>
              <a:t> </a:t>
            </a:r>
            <a:r>
              <a:rPr lang="en-US" sz="2800" b="1" dirty="0" err="1" smtClean="0"/>
              <a:t>yishpar</a:t>
            </a:r>
            <a:r>
              <a:rPr lang="en-US" sz="2800" b="1" dirty="0" smtClean="0"/>
              <a:t> </a:t>
            </a:r>
            <a:r>
              <a:rPr lang="en-US" sz="2800" b="1" dirty="0" err="1" smtClean="0"/>
              <a:t>alayik</a:t>
            </a:r>
            <a:r>
              <a:rPr lang="en-US" sz="2800" b="1" dirty="0" smtClean="0"/>
              <a:t> </a:t>
            </a:r>
            <a:r>
              <a:rPr lang="en-US" sz="2800" b="1" dirty="0" err="1" smtClean="0"/>
              <a:t>vajatayak</a:t>
            </a:r>
            <a:r>
              <a:rPr lang="en-US" sz="2800" b="1" dirty="0" smtClean="0"/>
              <a:t> </a:t>
            </a:r>
            <a:r>
              <a:rPr lang="en-US" sz="2800" b="1" dirty="0" err="1" smtClean="0"/>
              <a:t>vetzidka</a:t>
            </a:r>
            <a:r>
              <a:rPr lang="en-US" sz="2800" b="1" dirty="0" smtClean="0"/>
              <a:t> </a:t>
            </a:r>
            <a:r>
              <a:rPr lang="en-US" sz="2800" b="1" dirty="0" err="1" smtClean="0"/>
              <a:t>veavayatak</a:t>
            </a:r>
            <a:r>
              <a:rPr lang="en-US" sz="2800" b="1" dirty="0" smtClean="0"/>
              <a:t> </a:t>
            </a:r>
            <a:r>
              <a:rPr lang="en-US" sz="2800" b="1" dirty="0" err="1" smtClean="0"/>
              <a:t>vemijan</a:t>
            </a:r>
            <a:r>
              <a:rPr lang="en-US" sz="2800" b="1" dirty="0" smtClean="0"/>
              <a:t> </a:t>
            </a:r>
            <a:r>
              <a:rPr lang="en-US" sz="2800" b="1" dirty="0" err="1" smtClean="0"/>
              <a:t>anayin</a:t>
            </a:r>
            <a:r>
              <a:rPr lang="en-US" sz="2800" b="1" dirty="0" smtClean="0"/>
              <a:t> </a:t>
            </a:r>
            <a:r>
              <a:rPr lang="en-US" sz="2800" b="1" dirty="0" err="1" smtClean="0"/>
              <a:t>jen</a:t>
            </a:r>
            <a:r>
              <a:rPr lang="en-US" sz="2800" b="1" dirty="0" smtClean="0"/>
              <a:t> </a:t>
            </a:r>
            <a:r>
              <a:rPr lang="en-US" sz="2800" b="1" dirty="0" err="1" smtClean="0"/>
              <a:t>tehevé</a:t>
            </a:r>
            <a:r>
              <a:rPr lang="en-US" sz="2800" b="1" dirty="0" smtClean="0"/>
              <a:t> </a:t>
            </a:r>
            <a:r>
              <a:rPr lang="en-US" sz="2800" b="1" dirty="0" err="1" smtClean="0"/>
              <a:t>arkah</a:t>
            </a:r>
            <a:r>
              <a:rPr lang="en-US" sz="2800" b="1" dirty="0" smtClean="0"/>
              <a:t> </a:t>
            </a:r>
            <a:r>
              <a:rPr lang="en-US" sz="2800" b="1" dirty="0" err="1" smtClean="0"/>
              <a:t>lishlevetaj</a:t>
            </a:r>
            <a:r>
              <a:rPr lang="en-US" sz="2800" b="1" dirty="0" smtClean="0"/>
              <a:t>.</a:t>
            </a:r>
            <a:endParaRPr lang="en-US" sz="2800"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smtClean="0"/>
              <a:t>Por lo tanto, oh rey, que mi consejo sea aceptable para ti: Redime tus pecados con benevolencia y tus iniquidades con generosidad hacia los pobres; entonces tu serenidad puede ser extendida ".</a:t>
            </a:r>
          </a:p>
          <a:p>
            <a:r>
              <a:rPr lang="en-US" sz="2800" b="1" dirty="0" err="1" smtClean="0"/>
              <a:t>Lahen</a:t>
            </a:r>
            <a:r>
              <a:rPr lang="en-US" sz="2800" b="1" dirty="0" smtClean="0"/>
              <a:t> </a:t>
            </a:r>
            <a:r>
              <a:rPr lang="en-US" sz="2800" b="1" dirty="0" err="1" smtClean="0"/>
              <a:t>malká</a:t>
            </a:r>
            <a:r>
              <a:rPr lang="en-US" sz="2800" b="1" dirty="0" smtClean="0"/>
              <a:t> </a:t>
            </a:r>
            <a:r>
              <a:rPr lang="en-US" sz="2800" b="1" dirty="0" err="1" smtClean="0"/>
              <a:t>milkí</a:t>
            </a:r>
            <a:r>
              <a:rPr lang="en-US" sz="2800" b="1" dirty="0" smtClean="0"/>
              <a:t> </a:t>
            </a:r>
            <a:r>
              <a:rPr lang="en-US" sz="2800" b="1" dirty="0" err="1" smtClean="0"/>
              <a:t>yishpar</a:t>
            </a:r>
            <a:r>
              <a:rPr lang="en-US" sz="2800" b="1" dirty="0" smtClean="0"/>
              <a:t> </a:t>
            </a:r>
            <a:r>
              <a:rPr lang="en-US" sz="2800" b="1" dirty="0" err="1" smtClean="0"/>
              <a:t>alayik</a:t>
            </a:r>
            <a:r>
              <a:rPr lang="en-US" sz="2800" b="1" dirty="0" smtClean="0"/>
              <a:t> </a:t>
            </a:r>
            <a:r>
              <a:rPr lang="en-US" sz="2800" b="1" dirty="0" err="1" smtClean="0"/>
              <a:t>vajatayak</a:t>
            </a:r>
            <a:r>
              <a:rPr lang="en-US" sz="2800" b="1" dirty="0" smtClean="0"/>
              <a:t> </a:t>
            </a:r>
            <a:r>
              <a:rPr lang="en-US" sz="2800" b="1" dirty="0" err="1" smtClean="0"/>
              <a:t>vetzidka</a:t>
            </a:r>
            <a:r>
              <a:rPr lang="en-US" sz="2800" b="1" dirty="0" smtClean="0"/>
              <a:t> </a:t>
            </a:r>
            <a:r>
              <a:rPr lang="en-US" sz="2800" b="1" dirty="0" err="1" smtClean="0"/>
              <a:t>veavayatak</a:t>
            </a:r>
            <a:r>
              <a:rPr lang="en-US" sz="2800" b="1" dirty="0" smtClean="0"/>
              <a:t> </a:t>
            </a:r>
            <a:r>
              <a:rPr lang="en-US" sz="2800" b="1" dirty="0" err="1" smtClean="0"/>
              <a:t>vemijan</a:t>
            </a:r>
            <a:r>
              <a:rPr lang="en-US" sz="2800" b="1" dirty="0" smtClean="0"/>
              <a:t> </a:t>
            </a:r>
            <a:r>
              <a:rPr lang="en-US" sz="2800" b="1" dirty="0" err="1" smtClean="0"/>
              <a:t>anayin</a:t>
            </a:r>
            <a:r>
              <a:rPr lang="en-US" sz="2800" b="1" dirty="0" smtClean="0"/>
              <a:t> </a:t>
            </a:r>
            <a:r>
              <a:rPr lang="en-US" sz="2800" b="1" dirty="0" err="1" smtClean="0"/>
              <a:t>jen</a:t>
            </a:r>
            <a:r>
              <a:rPr lang="en-US" sz="2800" b="1" dirty="0" smtClean="0"/>
              <a:t> </a:t>
            </a:r>
            <a:r>
              <a:rPr lang="en-US" sz="2800" b="1" dirty="0" err="1" smtClean="0"/>
              <a:t>tehevé</a:t>
            </a:r>
            <a:r>
              <a:rPr lang="en-US" sz="2800" b="1" dirty="0" smtClean="0"/>
              <a:t> </a:t>
            </a:r>
            <a:r>
              <a:rPr lang="en-US" sz="2800" b="1" dirty="0" err="1" smtClean="0"/>
              <a:t>arkah</a:t>
            </a:r>
            <a:r>
              <a:rPr lang="en-US" sz="2800" b="1" dirty="0" smtClean="0"/>
              <a:t> </a:t>
            </a:r>
            <a:r>
              <a:rPr lang="en-US" sz="2800" b="1" dirty="0" err="1" smtClean="0"/>
              <a:t>lishlevetaj</a:t>
            </a:r>
            <a:r>
              <a:rPr lang="en-US" sz="2800" b="1" dirty="0" smtClean="0"/>
              <a:t>.</a:t>
            </a:r>
            <a:endParaRPr lang="en-US" sz="2800" b="1"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err="1" smtClean="0"/>
              <a:t>Pirkei</a:t>
            </a:r>
            <a:r>
              <a:rPr lang="es-ES" dirty="0" smtClean="0"/>
              <a:t> Avot 2: 7</a:t>
            </a:r>
          </a:p>
          <a:p>
            <a:r>
              <a:rPr lang="es-ES" dirty="0" smtClean="0"/>
              <a:t>(7) ... Mientras más caridad, más paz ...</a:t>
            </a:r>
          </a:p>
          <a:p>
            <a:endParaRPr lang="es-ES" dirty="0" smtClean="0"/>
          </a:p>
          <a:p>
            <a:r>
              <a:rPr lang="es-ES" dirty="0" smtClean="0"/>
              <a:t>Maimónides enumera sus Ocho niveles de donación, como está escrito en la Mishné Torah, </a:t>
            </a:r>
            <a:r>
              <a:rPr lang="es-ES" b="1" dirty="0" err="1" smtClean="0"/>
              <a:t>Hilkhot</a:t>
            </a:r>
            <a:r>
              <a:rPr lang="es-ES" b="1" dirty="0" smtClean="0"/>
              <a:t> </a:t>
            </a:r>
            <a:r>
              <a:rPr lang="es-ES" b="1" dirty="0" err="1" smtClean="0"/>
              <a:t>matanot</a:t>
            </a:r>
            <a:r>
              <a:rPr lang="es-ES" b="1" dirty="0" smtClean="0"/>
              <a:t> </a:t>
            </a:r>
            <a:r>
              <a:rPr lang="es-ES" b="1" dirty="0" err="1" smtClean="0"/>
              <a:t>aniyim</a:t>
            </a:r>
            <a:r>
              <a:rPr lang="es-ES" b="1" dirty="0" smtClean="0"/>
              <a:t> </a:t>
            </a:r>
            <a:r>
              <a:rPr lang="es-ES" dirty="0" smtClean="0"/>
              <a:t>("Leyes sobre dar a los pobres"), Capítulo 10: 7–14: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smtClean="0"/>
              <a:t>Dar un préstamo sin intereses a una persona necesitada; formando una sociedad con una persona necesitada; dar una beca a una persona necesitada; encontrar un trabajo para una persona necesitada, siempre y cuando ese préstamo, donación, asociación o trabajo resulte en que la persona ya no viva confiando en los demás.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smtClean="0"/>
              <a:t>Dar Tzedaká de forma anónima a un destinatario desconocido a través de una persona (o fondo público) que sea confiable, sabio y que pueda realizar actos de Tzedaká con su dinero de la manera más impecable.</a:t>
            </a:r>
          </a:p>
          <a:p>
            <a:r>
              <a:rPr lang="es-ES" dirty="0" smtClean="0"/>
              <a:t>Dar Tzedaká de forma anónima a un destinatario conocido.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smtClean="0"/>
              <a:t>Dar Tzedaká públicamente a un destinatario desconocido.</a:t>
            </a:r>
          </a:p>
          <a:p>
            <a:r>
              <a:rPr lang="es-ES" dirty="0" smtClean="0"/>
              <a:t>Dando Tzedaká antes de ser preguntado.</a:t>
            </a:r>
          </a:p>
          <a:p>
            <a:r>
              <a:rPr lang="es-ES" dirty="0" smtClean="0"/>
              <a:t>Dando adecuadamente después de ser preguntado.</a:t>
            </a:r>
          </a:p>
          <a:p>
            <a:r>
              <a:rPr lang="es-ES" dirty="0" smtClean="0"/>
              <a:t>Dando de buena gana, pero de forma inadecuada.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smtClean="0"/>
              <a:t>Dar "en tristeza" (dar por lástima): se piensa que Maimónides se refería a dar debido a los sentimientos tristes que uno podría tener al ver a personas necesitadas (en lugar de dar porque es una obligación religiosa). </a:t>
            </a:r>
          </a:p>
          <a:p>
            <a:r>
              <a:rPr lang="es-ES" dirty="0" smtClean="0"/>
              <a:t>Otras traducciones dicen "Dar de mala gana".</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b="1" dirty="0" smtClean="0"/>
              <a:t>Mi Maljut –Mi Reino</a:t>
            </a:r>
          </a:p>
          <a:p>
            <a:r>
              <a:rPr lang="es-ES" dirty="0" smtClean="0"/>
              <a:t>Y está escrito: </a:t>
            </a:r>
            <a:r>
              <a:rPr lang="he-IL" dirty="0" smtClean="0"/>
              <a:t>וישב ה 'לי כצדקתי כברי לנגד עיניו </a:t>
            </a:r>
            <a:r>
              <a:rPr lang="en-US" dirty="0" smtClean="0"/>
              <a:t> </a:t>
            </a:r>
            <a:r>
              <a:rPr lang="es-ES" b="1" dirty="0" err="1" smtClean="0"/>
              <a:t>Vayashev</a:t>
            </a:r>
            <a:r>
              <a:rPr lang="es-ES" b="1" dirty="0" smtClean="0"/>
              <a:t> Hashem </a:t>
            </a:r>
            <a:r>
              <a:rPr lang="es-ES" b="1" dirty="0" err="1" smtClean="0"/>
              <a:t>li</a:t>
            </a:r>
            <a:r>
              <a:rPr lang="es-ES" b="1" dirty="0" smtClean="0"/>
              <a:t> </a:t>
            </a:r>
            <a:r>
              <a:rPr lang="es-ES" b="1" dirty="0" err="1" smtClean="0"/>
              <a:t>ke'tsidkati</a:t>
            </a:r>
            <a:r>
              <a:rPr lang="es-ES" b="1" dirty="0" smtClean="0"/>
              <a:t> </a:t>
            </a:r>
            <a:r>
              <a:rPr lang="es-ES" b="1" dirty="0" err="1" smtClean="0"/>
              <a:t>kevori</a:t>
            </a:r>
            <a:r>
              <a:rPr lang="es-ES" b="1" dirty="0" smtClean="0"/>
              <a:t> </a:t>
            </a:r>
            <a:r>
              <a:rPr lang="es-ES" b="1" dirty="0" err="1" smtClean="0"/>
              <a:t>leneged</a:t>
            </a:r>
            <a:r>
              <a:rPr lang="es-ES" b="1" dirty="0" smtClean="0"/>
              <a:t> </a:t>
            </a:r>
            <a:r>
              <a:rPr lang="es-ES" b="1" dirty="0" err="1" smtClean="0"/>
              <a:t>einav</a:t>
            </a:r>
            <a:r>
              <a:rPr lang="es-ES" dirty="0" smtClean="0"/>
              <a:t>, "Por lo tanto, el Señor me recompensó según mi rectitud / </a:t>
            </a:r>
            <a:r>
              <a:rPr lang="es-ES" dirty="0" smtClean="0"/>
              <a:t>Tzedakáh. </a:t>
            </a:r>
            <a:r>
              <a:rPr lang="es-ES" dirty="0" smtClean="0"/>
              <a:t>22:25). </a:t>
            </a:r>
          </a:p>
          <a:p>
            <a:r>
              <a:rPr lang="es-ES" dirty="0" smtClean="0"/>
              <a:t>Y la gematría ordinal (mispar </a:t>
            </a:r>
            <a:r>
              <a:rPr lang="es-ES" dirty="0" err="1" smtClean="0"/>
              <a:t>siduri</a:t>
            </a:r>
            <a:r>
              <a:rPr lang="es-ES" dirty="0" smtClean="0"/>
              <a:t>) de </a:t>
            </a:r>
            <a:r>
              <a:rPr lang="es-ES" b="1" dirty="0" err="1" smtClean="0"/>
              <a:t>Vayashev</a:t>
            </a:r>
            <a:r>
              <a:rPr lang="es-ES" b="1" dirty="0" smtClean="0"/>
              <a:t> Hashem </a:t>
            </a:r>
            <a:r>
              <a:rPr lang="es-ES" b="1" dirty="0" err="1" smtClean="0"/>
              <a:t>li</a:t>
            </a:r>
            <a:r>
              <a:rPr lang="es-ES" b="1" dirty="0" smtClean="0"/>
              <a:t> </a:t>
            </a:r>
            <a:r>
              <a:rPr lang="es-ES" b="1" dirty="0" err="1" smtClean="0"/>
              <a:t>ke’tsidkati</a:t>
            </a:r>
            <a:r>
              <a:rPr lang="es-ES" b="1" dirty="0" smtClean="0"/>
              <a:t> </a:t>
            </a:r>
            <a:r>
              <a:rPr lang="es-ES" dirty="0" smtClean="0"/>
              <a:t>es 187.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smtClean="0"/>
              <a:t>Este es el mismo valor numérico que la expresión </a:t>
            </a:r>
            <a:r>
              <a:rPr lang="he-IL" dirty="0" smtClean="0"/>
              <a:t>כסא המלוכה </a:t>
            </a:r>
            <a:r>
              <a:rPr lang="en-US" dirty="0" smtClean="0"/>
              <a:t> </a:t>
            </a:r>
            <a:r>
              <a:rPr lang="es-ES" b="1" dirty="0" err="1" smtClean="0"/>
              <a:t>Kise</a:t>
            </a:r>
            <a:r>
              <a:rPr lang="es-ES" b="1" dirty="0" smtClean="0"/>
              <a:t> </a:t>
            </a:r>
            <a:r>
              <a:rPr lang="es-ES" b="1" dirty="0" err="1" smtClean="0"/>
              <a:t>hameluka</a:t>
            </a:r>
            <a:r>
              <a:rPr lang="es-ES" dirty="0" smtClean="0"/>
              <a:t>, "Trono del reino" (</a:t>
            </a:r>
            <a:r>
              <a:rPr lang="es-ES" dirty="0" smtClean="0"/>
              <a:t>Melajim </a:t>
            </a:r>
            <a:r>
              <a:rPr lang="es-ES" dirty="0" smtClean="0"/>
              <a:t>I 1:46). </a:t>
            </a:r>
          </a:p>
          <a:p>
            <a:r>
              <a:rPr lang="es-ES" dirty="0" smtClean="0"/>
              <a:t> Se supone que cada persona le da fuerza al Reino de los cielos, por lo que de esta manera puede ayudar a subyugar al Reino del Otro Lado (</a:t>
            </a:r>
            <a:r>
              <a:rPr lang="es-ES" b="1" dirty="0" err="1" smtClean="0"/>
              <a:t>sitra</a:t>
            </a:r>
            <a:r>
              <a:rPr lang="es-ES" b="1" dirty="0" smtClean="0"/>
              <a:t> </a:t>
            </a:r>
            <a:r>
              <a:rPr lang="es-ES" b="1" dirty="0" err="1" smtClean="0"/>
              <a:t>ajra</a:t>
            </a:r>
            <a:r>
              <a:rPr lang="es-ES" dirty="0" smtClean="0"/>
              <a:t>). Esto ocurre cuando la persona cumple y estudia Torá con entusiasmo y sinceridad.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smtClean="0"/>
              <a:t>Cuando el individuo da fuerza al lado de </a:t>
            </a:r>
            <a:r>
              <a:rPr lang="es-ES" dirty="0" err="1" smtClean="0"/>
              <a:t>kedusha</a:t>
            </a:r>
            <a:r>
              <a:rPr lang="es-ES" dirty="0" smtClean="0"/>
              <a:t> / santidad, su propio "reino personal", su </a:t>
            </a:r>
            <a:r>
              <a:rPr lang="es-ES" dirty="0" err="1" smtClean="0"/>
              <a:t>maljut</a:t>
            </a:r>
            <a:r>
              <a:rPr lang="es-ES" dirty="0" smtClean="0"/>
              <a:t>, se ve fortalecido por las </a:t>
            </a:r>
            <a:r>
              <a:rPr lang="es-ES" dirty="0" err="1" smtClean="0"/>
              <a:t>brajot</a:t>
            </a:r>
            <a:r>
              <a:rPr lang="es-ES" dirty="0" smtClean="0"/>
              <a:t> / bendiciones de Hashem. </a:t>
            </a:r>
          </a:p>
          <a:p>
            <a:r>
              <a:rPr lang="es-ES" dirty="0" smtClean="0"/>
              <a:t>Como está escrito, "El camino de Hashem es justo, y el justo camina en ellos, mientras que los pecadores tropiezan en ellos" (</a:t>
            </a:r>
            <a:r>
              <a:rPr lang="es-ES" dirty="0" err="1" smtClean="0"/>
              <a:t>Hoshea</a:t>
            </a:r>
            <a:r>
              <a:rPr lang="es-ES" dirty="0" smtClean="0"/>
              <a:t> 14:10).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3100" dirty="0" smtClean="0"/>
              <a:t>Cuando la persona camina en la justicia y hace justicia / Tzedakáh (donde la justicia y la caridad, en hebreo, todas tienen la misma raíz), se le permite sentarse en su propio "Trono del reino", es decir, se le permite tener una vida bendita, equilibrada y en paz. </a:t>
            </a:r>
          </a:p>
          <a:p>
            <a:r>
              <a:rPr lang="es-ES" sz="3100" dirty="0" smtClean="0"/>
              <a:t>Los que están lejos de Hashem caminan en el remordimiento, el caos y el vacío interior.</a:t>
            </a:r>
          </a:p>
          <a:p>
            <a:r>
              <a:rPr lang="es-ES" sz="2800" dirty="0" smtClean="0"/>
              <a:t>Sus vidas nunca tienen paz.</a:t>
            </a:r>
            <a:r>
              <a:rPr lang="es-ES" sz="3100" dirty="0" smtClean="0"/>
              <a: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Tzédek vs Tzedaká</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3000" dirty="0" smtClean="0"/>
              <a:t>Este pasuk de Shmuel también enseña que </a:t>
            </a:r>
            <a:r>
              <a:rPr lang="es-ES" sz="3000" b="1" dirty="0" err="1" smtClean="0"/>
              <a:t>kevori</a:t>
            </a:r>
            <a:r>
              <a:rPr lang="es-ES" sz="3000" b="1" dirty="0" smtClean="0"/>
              <a:t> </a:t>
            </a:r>
            <a:r>
              <a:rPr lang="es-ES" sz="3000" b="1" dirty="0" err="1" smtClean="0"/>
              <a:t>leneged</a:t>
            </a:r>
            <a:r>
              <a:rPr lang="es-ES" sz="3000" b="1" dirty="0" smtClean="0"/>
              <a:t> </a:t>
            </a:r>
            <a:r>
              <a:rPr lang="es-ES" sz="3000" b="1" dirty="0" err="1" smtClean="0"/>
              <a:t>einav</a:t>
            </a:r>
            <a:r>
              <a:rPr lang="es-ES" sz="3000" dirty="0" smtClean="0"/>
              <a:t>, "De acuerdo con mi limpieza en </a:t>
            </a:r>
            <a:r>
              <a:rPr lang="es-ES" sz="3000" dirty="0" smtClean="0"/>
              <a:t>S</a:t>
            </a:r>
            <a:r>
              <a:rPr lang="es-ES" sz="3000" dirty="0" smtClean="0"/>
              <a:t>us </a:t>
            </a:r>
            <a:r>
              <a:rPr lang="es-ES" sz="3000" dirty="0" smtClean="0"/>
              <a:t>ojos“ al dar Tzedaká, la persona se rectifica a sí misma, y ​​de este modo purifica su alma, que es vista completamente por Hashem, especialmente en Rosh Hashaná, el Día del Juicio, cuando todas las criaturas pasan por el Juez Supremo: una tras otra, para ser juzgadas. </a:t>
            </a:r>
          </a:p>
          <a:p>
            <a:r>
              <a:rPr lang="es-ES" sz="3000" dirty="0" smtClean="0"/>
              <a:t>Si esta inscrito en el Libro de la Vida o no.</a:t>
            </a:r>
            <a:endParaRPr lang="en-US" sz="3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Jewish 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5"/>
              </a:rPr>
              <a:t>https://www.chabad.org/kabbalah/article_cdo/aid/719328/jewish/He-Who-Steals.htm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https://www.chabad.org/kabbalah/article_cdo/aid/380377/jewish/The-Heart-and-Its-Energy.htm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rPr>
              <a:t>https</a:t>
            </a:r>
            <a:r>
              <a:rPr lang="es-CO" sz="1000" dirty="0">
                <a:solidFill>
                  <a:schemeClr val="dk1"/>
                </a:solidFill>
                <a:latin typeface="Bookman Old Style" pitchFamily="18" charset="0"/>
                <a:ea typeface="Adobe Myungjo Std M" panose="02020600000000000000" pitchFamily="18" charset="-128"/>
              </a:rPr>
              <a:t>://www.rabbidavidcooper.com/cooper-print-index/2010/11/8/2358-five-dimensions-of-the-soul.html</a:t>
            </a:r>
          </a:p>
          <a:p>
            <a:pPr marL="0" lvl="0" indent="0">
              <a:lnSpc>
                <a:spcPct val="90000"/>
              </a:lnSpc>
              <a:spcBef>
                <a:spcPts val="500"/>
              </a:spcBef>
              <a:buClr>
                <a:schemeClr val="dk1"/>
              </a:buClr>
              <a:buSzPts val="1000"/>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Derechos Reservados Shalom Haverim Org</a:t>
            </a:r>
            <a:endParaRPr sz="28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Bookman Old Style" pitchFamily="18" charset="0"/>
                <a:ea typeface="Adobe Myungjo Std M" panose="02020600000000000000" pitchFamily="18" charset="-128"/>
                <a:sym typeface="Calibri"/>
                <a:hlinkClick r:id="rId7"/>
              </a:rPr>
              <a:t>http://www.shalomhaverim.org</a:t>
            </a:r>
            <a:endParaRPr sz="32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ELIYAHU BAYONA BEN YOSEF</a:t>
            </a:r>
            <a:endParaRPr dirty="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12 de </a:t>
            </a:r>
            <a:r>
              <a:rPr lang="es-CO" sz="1800" dirty="0" err="1" smtClean="0">
                <a:latin typeface="Bookman Old Style" pitchFamily="18" charset="0"/>
                <a:ea typeface="Adobe Myungjo Std M" panose="02020600000000000000" pitchFamily="18" charset="-128"/>
              </a:rPr>
              <a:t>Tevet</a:t>
            </a:r>
            <a:r>
              <a:rPr lang="es-CO" sz="1800" dirty="0" smtClean="0">
                <a:latin typeface="Bookman Old Style" pitchFamily="18" charset="0"/>
                <a:ea typeface="Adobe Myungjo Std M" panose="02020600000000000000" pitchFamily="18" charset="-128"/>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5779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  </a:t>
            </a:r>
            <a:r>
              <a:rPr lang="es-CO" sz="1800" dirty="0" smtClean="0">
                <a:latin typeface="Bookman Old Style" pitchFamily="18" charset="0"/>
                <a:ea typeface="Adobe Myungjo Std M" panose="02020600000000000000" pitchFamily="18" charset="-128"/>
              </a:rPr>
              <a:t>Diciembre 20</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2018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22320</TotalTime>
  <Words>2696</Words>
  <Application>Microsoft Office PowerPoint</Application>
  <PresentationFormat>Presentación en pantalla (4:3)</PresentationFormat>
  <Paragraphs>222</Paragraphs>
  <Slides>49</Slides>
  <Notes>49</Notes>
  <HiddenSlides>0</HiddenSlides>
  <MMClips>0</MMClips>
  <ScaleCrop>false</ScaleCrop>
  <HeadingPairs>
    <vt:vector size="4" baseType="variant">
      <vt:variant>
        <vt:lpstr>Tema</vt:lpstr>
      </vt:variant>
      <vt:variant>
        <vt:i4>1</vt:i4>
      </vt:variant>
      <vt:variant>
        <vt:lpstr>Títulos de diapositiva</vt:lpstr>
      </vt:variant>
      <vt:variant>
        <vt:i4>49</vt:i4>
      </vt:variant>
    </vt:vector>
  </HeadingPairs>
  <TitlesOfParts>
    <vt:vector size="50" baseType="lpstr">
      <vt:lpstr>Office Theme</vt:lpstr>
      <vt:lpstr> </vt:lpstr>
      <vt:lpstr>Diapositiva 2</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Tzédek vs Tzedaká</vt:lpstr>
      <vt:lpstr>Diapositiva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Windows User</cp:lastModifiedBy>
  <cp:revision>308</cp:revision>
  <dcterms:modified xsi:type="dcterms:W3CDTF">2018-12-21T21:56:17Z</dcterms:modified>
</cp:coreProperties>
</file>