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8"/>
  </p:notesMasterIdLst>
  <p:sldIdLst>
    <p:sldId id="256" r:id="rId2"/>
    <p:sldId id="506" r:id="rId3"/>
    <p:sldId id="258" r:id="rId4"/>
    <p:sldId id="442" r:id="rId5"/>
    <p:sldId id="487" r:id="rId6"/>
    <p:sldId id="451" r:id="rId7"/>
    <p:sldId id="611" r:id="rId8"/>
    <p:sldId id="660" r:id="rId9"/>
    <p:sldId id="661" r:id="rId10"/>
    <p:sldId id="662" r:id="rId11"/>
    <p:sldId id="663" r:id="rId12"/>
    <p:sldId id="664" r:id="rId13"/>
    <p:sldId id="665" r:id="rId14"/>
    <p:sldId id="666" r:id="rId15"/>
    <p:sldId id="667" r:id="rId16"/>
    <p:sldId id="668" r:id="rId17"/>
    <p:sldId id="669" r:id="rId18"/>
    <p:sldId id="670" r:id="rId19"/>
    <p:sldId id="671" r:id="rId20"/>
    <p:sldId id="672" r:id="rId21"/>
    <p:sldId id="673" r:id="rId22"/>
    <p:sldId id="674" r:id="rId23"/>
    <p:sldId id="675" r:id="rId24"/>
    <p:sldId id="676" r:id="rId25"/>
    <p:sldId id="677" r:id="rId26"/>
    <p:sldId id="678" r:id="rId27"/>
    <p:sldId id="679" r:id="rId28"/>
    <p:sldId id="680" r:id="rId29"/>
    <p:sldId id="681" r:id="rId30"/>
    <p:sldId id="682" r:id="rId31"/>
    <p:sldId id="683" r:id="rId32"/>
    <p:sldId id="684" r:id="rId33"/>
    <p:sldId id="685" r:id="rId34"/>
    <p:sldId id="686" r:id="rId35"/>
    <p:sldId id="687" r:id="rId36"/>
    <p:sldId id="688" r:id="rId37"/>
    <p:sldId id="689" r:id="rId38"/>
    <p:sldId id="690" r:id="rId39"/>
    <p:sldId id="691" r:id="rId40"/>
    <p:sldId id="692" r:id="rId41"/>
    <p:sldId id="693" r:id="rId42"/>
    <p:sldId id="694" r:id="rId43"/>
    <p:sldId id="695" r:id="rId44"/>
    <p:sldId id="696" r:id="rId45"/>
    <p:sldId id="610" r:id="rId46"/>
    <p:sldId id="306" r:id="rId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68" autoAdjust="0"/>
    <p:restoredTop sz="94660"/>
  </p:normalViewPr>
  <p:slideViewPr>
    <p:cSldViewPr snapToGrid="0">
      <p:cViewPr varScale="1">
        <p:scale>
          <a:sx n="83" d="100"/>
          <a:sy n="83" d="100"/>
        </p:scale>
        <p:origin x="-13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library/article_cdo/aid/2776/jewish/The-Seven-Species-and-Seven-Attribute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latin typeface="Bookman Old Style" pitchFamily="18" charset="0"/>
              </a:rPr>
              <a:t>CLASES DE KABALÁH </a:t>
            </a:r>
            <a:r>
              <a:rPr lang="es-CO" sz="3200" dirty="0" smtClean="0">
                <a:latin typeface="Bookman Old Style" pitchFamily="18" charset="0"/>
              </a:rPr>
              <a:t>26</a:t>
            </a:r>
            <a:endParaRPr lang="es-CO" sz="3200" dirty="0">
              <a:latin typeface="Bookman Old Style" pitchFamily="18" charset="0"/>
            </a:endParaRPr>
          </a:p>
          <a:p>
            <a:pPr marL="342900" lvl="0" indent="-342900" algn="ctr"/>
            <a:r>
              <a:rPr lang="es-CO" sz="2800" b="1" dirty="0" smtClean="0">
                <a:latin typeface="Bookman Old Style" pitchFamily="18" charset="0"/>
              </a:rPr>
              <a:t>Siete Especies – Siete Atributos</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91138" name="Picture 2" descr="Image result for seven fruits of the holy land"/>
          <p:cNvPicPr>
            <a:picLocks noChangeAspect="1" noChangeArrowheads="1"/>
          </p:cNvPicPr>
          <p:nvPr/>
        </p:nvPicPr>
        <p:blipFill>
          <a:blip r:embed="rId4"/>
          <a:srcRect/>
          <a:stretch>
            <a:fillRect/>
          </a:stretch>
        </p:blipFill>
        <p:spPr bwMode="auto">
          <a:xfrm>
            <a:off x="23714" y="-16747"/>
            <a:ext cx="9120286" cy="6874747"/>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comprender qué es y qué no es Cabalá, debemos conocer primero principios básicos de Toráh.</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una mejor comprensión de la Toráh, nuestros Sabios han divido su estudio en 4 Niveles que  nemotécnicamente se les denomina PARDES פרדס :</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P= פ Peshat –significado plano, básico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R= ר Remes –Significado insinuado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D= ד Derash –Significado interpretativo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S= ס Sod –Secreto –Significado esotérico, místico</a:t>
            </a:r>
            <a:endParaRPr sz="2400" dirty="0">
              <a:latin typeface="Bookman Old Style" pitchFamily="18" charset="0"/>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Bookman Old Style" pitchFamily="18" charset="0"/>
                <a:ea typeface="Adobe Myungjo Std M" panose="02020600000000000000" pitchFamily="18" charset="-128"/>
              </a:rPr>
              <a:t>LOS NIVELES DE CONCIENCIA DEL ALMA</a:t>
            </a:r>
          </a:p>
          <a:p>
            <a:r>
              <a:rPr lang="es-ES" sz="1800" dirty="0">
                <a:latin typeface="Bookman Old Style" pitchFamily="18" charset="0"/>
                <a:ea typeface="Adobe Myungjo Std M" panose="02020600000000000000" pitchFamily="18" charset="-128"/>
              </a:rPr>
              <a:t>De las enseñanzas del rabino Moshé Miller y otras fuentes</a:t>
            </a:r>
            <a:endParaRPr lang="es-ES" dirty="0">
              <a:latin typeface="Bookman Old Style" pitchFamily="18" charset="0"/>
              <a:ea typeface="Adobe Myungjo Std M" panose="02020600000000000000" pitchFamily="18" charset="-128"/>
            </a:endParaRPr>
          </a:p>
          <a:p>
            <a:r>
              <a:rPr lang="es-ES" sz="2800" dirty="0">
                <a:latin typeface="Bookman Old Style" pitchFamily="18" charset="0"/>
                <a:ea typeface="Adobe Myungjo Std M" panose="02020600000000000000" pitchFamily="18" charset="-128"/>
              </a:rPr>
              <a:t>Asiyá es el mundo de la fisicalidad;</a:t>
            </a:r>
          </a:p>
          <a:p>
            <a:r>
              <a:rPr lang="es-ES" sz="2800" dirty="0">
                <a:latin typeface="Bookman Old Style" pitchFamily="18" charset="0"/>
                <a:ea typeface="Adobe Myungjo Std M" panose="02020600000000000000" pitchFamily="18" charset="-128"/>
              </a:rPr>
              <a:t>Yetzirá, el mundo de las emociones; </a:t>
            </a:r>
          </a:p>
          <a:p>
            <a:r>
              <a:rPr lang="es-ES" sz="2800" dirty="0">
                <a:latin typeface="Bookman Old Style" pitchFamily="18" charset="0"/>
                <a:ea typeface="Adobe Myungjo Std M" panose="02020600000000000000" pitchFamily="18" charset="-128"/>
              </a:rPr>
              <a:t>Beriyá, el mundo del intelecto; </a:t>
            </a:r>
          </a:p>
          <a:p>
            <a:r>
              <a:rPr lang="es-ES" sz="2800" dirty="0">
                <a:latin typeface="Bookman Old Style" pitchFamily="18" charset="0"/>
                <a:ea typeface="Adobe Myungjo Std M" panose="02020600000000000000" pitchFamily="18" charset="-128"/>
              </a:rPr>
              <a:t>Atzilut, el mundo del espíritu; y </a:t>
            </a:r>
          </a:p>
          <a:p>
            <a:r>
              <a:rPr lang="es-ES" sz="2800" dirty="0">
                <a:latin typeface="Bookman Old Style" pitchFamily="18" charset="0"/>
                <a:ea typeface="Adobe Myungjo Std M" panose="02020600000000000000" pitchFamily="18" charset="-128"/>
              </a:rPr>
              <a:t>Adam Kadmón, la fuente primordial. </a:t>
            </a:r>
          </a:p>
          <a:p>
            <a:r>
              <a:rPr lang="es-ES" sz="2800" dirty="0">
                <a:latin typeface="Bookman Old Style" pitchFamily="18" charset="0"/>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CAOS Y LO PRIMORDIAL</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teoría se basa en tres conceptos:</a:t>
            </a:r>
          </a:p>
          <a:p>
            <a:r>
              <a:rPr lang="es-ES" dirty="0" smtClean="0">
                <a:latin typeface="Bookman Old Style" pitchFamily="18" charset="0"/>
                <a:ea typeface="Adobe Myungjo Std M" panose="02020600000000000000" pitchFamily="18" charset="-128"/>
              </a:rPr>
              <a:t>Tzimtzum (“contracción” o “retirada”)</a:t>
            </a:r>
          </a:p>
          <a:p>
            <a:r>
              <a:rPr lang="es-ES" dirty="0" smtClean="0">
                <a:latin typeface="Bookman Old Style" pitchFamily="18" charset="0"/>
                <a:ea typeface="Adobe Myungjo Std M" panose="02020600000000000000" pitchFamily="18" charset="-128"/>
              </a:rPr>
              <a:t>Shevirat ha-kelim ("ruptura de los vasos") y </a:t>
            </a:r>
          </a:p>
          <a:p>
            <a:r>
              <a:rPr lang="es-ES" dirty="0" smtClean="0">
                <a:latin typeface="Bookman Old Style" pitchFamily="18" charset="0"/>
                <a:ea typeface="Adobe Myungjo Std M" panose="02020600000000000000" pitchFamily="18" charset="-128"/>
              </a:rPr>
              <a:t>Tiqún ("restauración").</a:t>
            </a:r>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98BC4-50B6-49FC-A656-9F4E6B1CDC9A}"/>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xmlns=""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xmlns=""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xmlns="" val="766360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Las siete especies y los siete atributos</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a:t>
            </a:r>
            <a:r>
              <a:rPr lang="es-ES" sz="1200" dirty="0" smtClean="0">
                <a:latin typeface="Bookman Old Style" pitchFamily="18" charset="0"/>
                <a:ea typeface="Adobe Myungjo Std M" panose="02020600000000000000" pitchFamily="18" charset="-128"/>
              </a:rPr>
              <a:t>Rebe de Lubavitch </a:t>
            </a:r>
            <a:r>
              <a:rPr lang="es-ES" sz="1200" dirty="0">
                <a:latin typeface="Bookman Old Style" pitchFamily="18" charset="0"/>
                <a:ea typeface="Adobe Myungjo Std M" panose="02020600000000000000" pitchFamily="18" charset="-128"/>
              </a:rPr>
              <a:t>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t>Porque </a:t>
            </a:r>
            <a:r>
              <a:rPr lang="es-ES" dirty="0" smtClean="0"/>
              <a:t>el Señor, tu Di-s te está llevando a una buena tierra: ... Una tierra de trigo, cebada, uvas, higos y granadas; una tierra de aceitunas que producen aceite y miel </a:t>
            </a:r>
            <a:r>
              <a:rPr lang="es-ES" dirty="0" smtClean="0"/>
              <a:t>[dátiles]</a:t>
            </a:r>
            <a:endParaRPr lang="es-ES" dirty="0" smtClean="0"/>
          </a:p>
          <a:p>
            <a:r>
              <a:rPr lang="es-ES" sz="2400" b="1" i="1" dirty="0" smtClean="0"/>
              <a:t>Deuteronomio </a:t>
            </a:r>
            <a:r>
              <a:rPr lang="es-ES" sz="2400" b="1" i="1" dirty="0" smtClean="0"/>
              <a:t>8: </a:t>
            </a:r>
            <a:r>
              <a:rPr lang="es-ES" sz="2400" b="1" i="1" dirty="0" smtClean="0"/>
              <a:t>8</a:t>
            </a:r>
            <a:endParaRPr lang="es-ES" sz="2400" b="1" i="1" dirty="0" smtClean="0"/>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600" b="1" dirty="0" smtClean="0">
                <a:latin typeface="Bookman Old Style" pitchFamily="18" charset="0"/>
                <a:ea typeface="Adobe Myungjo Std M" panose="02020600000000000000" pitchFamily="18" charset="-128"/>
              </a:rPr>
              <a:t>Las siete especies y los siete atributos</a:t>
            </a:r>
            <a:endParaRPr lang="es-ES" sz="16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a:t>
            </a:r>
            <a:r>
              <a:rPr lang="es-ES" sz="1200" dirty="0" smtClean="0">
                <a:latin typeface="Bookman Old Style" pitchFamily="18" charset="0"/>
                <a:ea typeface="Adobe Myungjo Std M" panose="02020600000000000000" pitchFamily="18" charset="-128"/>
              </a:rPr>
              <a:t>Rebe de Lubavitch </a:t>
            </a:r>
            <a:r>
              <a:rPr lang="es-ES" sz="1200" dirty="0">
                <a:latin typeface="Bookman Old Style" pitchFamily="18" charset="0"/>
                <a:ea typeface="Adobe Myungjo Std M" panose="02020600000000000000" pitchFamily="18" charset="-128"/>
              </a:rPr>
              <a:t>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t>Nuestros </a:t>
            </a:r>
            <a:r>
              <a:rPr lang="es-ES" dirty="0" smtClean="0"/>
              <a:t>sabios nos dicen que, originalmente, todos los árboles fructificaron, como también lo será en la Era </a:t>
            </a:r>
            <a:r>
              <a:rPr lang="es-ES" dirty="0" smtClean="0"/>
              <a:t>del Mashíaj. </a:t>
            </a:r>
          </a:p>
          <a:p>
            <a:r>
              <a:rPr lang="es-ES" dirty="0" smtClean="0"/>
              <a:t>Un </a:t>
            </a:r>
            <a:r>
              <a:rPr lang="es-ES" dirty="0" smtClean="0"/>
              <a:t>árbol infructuoso es un síntoma de un mundo imperfecto, ya que la función última de un árbol es producir frutos.</a:t>
            </a:r>
            <a:endParaRPr lang="es-MX" dirty="0" smtClean="0"/>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600" b="1" dirty="0" smtClean="0">
                <a:latin typeface="Bookman Old Style" pitchFamily="18" charset="0"/>
                <a:ea typeface="Adobe Myungjo Std M" panose="02020600000000000000" pitchFamily="18" charset="-128"/>
              </a:rPr>
              <a:t>Las siete especies y los siete atributos</a:t>
            </a:r>
            <a:endParaRPr lang="es-ES" sz="1600" b="1" dirty="0">
              <a:latin typeface="Bookman Old Style" pitchFamily="18" charset="0"/>
              <a:ea typeface="Adobe Myungjo Std M" panose="02020600000000000000" pitchFamily="18" charset="-128"/>
            </a:endParaRPr>
          </a:p>
          <a:p>
            <a:r>
              <a:rPr lang="es-ES" dirty="0" smtClean="0"/>
              <a:t>Si </a:t>
            </a:r>
            <a:r>
              <a:rPr lang="es-ES" dirty="0" smtClean="0"/>
              <a:t>"el hombre es un árbol del campo" </a:t>
            </a:r>
            <a:r>
              <a:rPr lang="es-ES" sz="1400" dirty="0" smtClean="0"/>
              <a:t>(Deuteronomio 20:19) </a:t>
            </a:r>
            <a:r>
              <a:rPr lang="es-ES" dirty="0" smtClean="0"/>
              <a:t>y el fruto es el logro más alto del árbol, hay siete frutos que coronan la cosecha humana y botánica. </a:t>
            </a:r>
            <a:endParaRPr lang="es-ES" dirty="0" smtClean="0"/>
          </a:p>
          <a:p>
            <a:r>
              <a:rPr lang="es-ES" sz="3100" dirty="0" smtClean="0"/>
              <a:t>Estas </a:t>
            </a:r>
            <a:r>
              <a:rPr lang="es-ES" sz="3100" dirty="0" smtClean="0"/>
              <a:t>son las siete frutas y granos señalados por la Torá como ejemplares de la fertilidad de la Tierra Santa: trigo, cebada, uvas, higos, granadas, aceitunas y dátiles</a:t>
            </a:r>
            <a:r>
              <a:rPr lang="es-ES" sz="3100" dirty="0" smtClean="0"/>
              <a:t>.</a:t>
            </a:r>
            <a:endParaRPr lang="es-ES" sz="3100" dirty="0" smtClean="0"/>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600" b="1" dirty="0" smtClean="0">
                <a:latin typeface="Bookman Old Style" pitchFamily="18" charset="0"/>
                <a:ea typeface="Adobe Myungjo Std M" panose="02020600000000000000" pitchFamily="18" charset="-128"/>
              </a:rPr>
              <a:t>Las siete especies y los siete atributos</a:t>
            </a:r>
            <a:endParaRPr lang="es-ES" sz="1600" b="1" dirty="0">
              <a:latin typeface="Bookman Old Style" pitchFamily="18" charset="0"/>
              <a:ea typeface="Adobe Myungjo Std M" panose="02020600000000000000" pitchFamily="18" charset="-128"/>
            </a:endParaRPr>
          </a:p>
          <a:p>
            <a:r>
              <a:rPr lang="es-ES" dirty="0" smtClean="0"/>
              <a:t>El </a:t>
            </a:r>
            <a:r>
              <a:rPr lang="es-ES" dirty="0" smtClean="0"/>
              <a:t>día 15 del mes hebreo de Shevat es el día designado por el calendario judío como el Año Nuevo para los árboles. </a:t>
            </a:r>
            <a:endParaRPr lang="es-ES" dirty="0" smtClean="0"/>
          </a:p>
          <a:p>
            <a:r>
              <a:rPr lang="es-ES" dirty="0" smtClean="0"/>
              <a:t>En </a:t>
            </a:r>
            <a:r>
              <a:rPr lang="es-ES" dirty="0" smtClean="0"/>
              <a:t>este día, celebramos los árboles del mundo de Di-s y el árbol dentro de nosotros, participando de estos siete frutos, que tipifican los diversos componentes y modos de la vida humana.</a:t>
            </a:r>
            <a:endParaRPr lang="es-MX" dirty="0" smtClean="0"/>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600" b="1" dirty="0" smtClean="0">
                <a:latin typeface="Bookman Old Style" pitchFamily="18" charset="0"/>
                <a:ea typeface="Adobe Myungjo Std M" panose="02020600000000000000" pitchFamily="18" charset="-128"/>
              </a:rPr>
              <a:t>Las siete especies y los siete atributos</a:t>
            </a:r>
            <a:endParaRPr lang="es-ES" sz="1600" b="1" dirty="0">
              <a:latin typeface="Bookman Old Style" pitchFamily="18" charset="0"/>
              <a:ea typeface="Adobe Myungjo Std M" panose="02020600000000000000" pitchFamily="18" charset="-128"/>
            </a:endParaRPr>
          </a:p>
          <a:p>
            <a:r>
              <a:rPr lang="es-ES" b="1" i="1" dirty="0" smtClean="0"/>
              <a:t>Alimentos y forrajes</a:t>
            </a:r>
          </a:p>
          <a:p>
            <a:r>
              <a:rPr lang="es-ES" dirty="0" smtClean="0"/>
              <a:t>Los </a:t>
            </a:r>
            <a:r>
              <a:rPr lang="es-ES" dirty="0" smtClean="0"/>
              <a:t>maestros cabalísticos nos dicen que todos y cada uno de nosotros no tenemos una, sino dos almas: </a:t>
            </a:r>
            <a:endParaRPr lang="es-ES" dirty="0" smtClean="0"/>
          </a:p>
          <a:p>
            <a:r>
              <a:rPr lang="es-ES" b="1" dirty="0" smtClean="0"/>
              <a:t>Un </a:t>
            </a:r>
            <a:r>
              <a:rPr lang="es-ES" b="1" dirty="0" smtClean="0"/>
              <a:t>alma animal</a:t>
            </a:r>
            <a:r>
              <a:rPr lang="es-ES" dirty="0" smtClean="0"/>
              <a:t>, que encarna nuestros instintos naturales y orientados hacia nosotros mismos;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sz="3000" b="1" dirty="0" smtClean="0"/>
              <a:t>Y </a:t>
            </a:r>
            <a:r>
              <a:rPr lang="es-ES" sz="3000" b="1" dirty="0" smtClean="0"/>
              <a:t>un alma Divina</a:t>
            </a:r>
            <a:r>
              <a:rPr lang="es-ES" sz="3000" dirty="0" smtClean="0"/>
              <a:t>, que encarna nuestros impulsos trascendentes: nuestro deseo de escapar del Yo y relacionarnos con lo que es más grande que nosotros mismos.</a:t>
            </a:r>
          </a:p>
          <a:p>
            <a:r>
              <a:rPr lang="es-ES" sz="3000" dirty="0" smtClean="0"/>
              <a:t>Como </a:t>
            </a:r>
            <a:r>
              <a:rPr lang="es-ES" sz="3000" dirty="0" smtClean="0"/>
              <a:t>su nombre lo indica, el alma animal constituye esa parte de nosotros que es común a todas las criaturas vivientes: el instinto de </a:t>
            </a:r>
            <a:r>
              <a:rPr lang="es-ES" sz="3000" dirty="0" smtClean="0"/>
              <a:t>auto conservación </a:t>
            </a:r>
            <a:r>
              <a:rPr lang="es-ES" sz="3000" dirty="0" smtClean="0"/>
              <a:t>y </a:t>
            </a:r>
            <a:r>
              <a:rPr lang="es-ES" sz="3000" dirty="0" smtClean="0"/>
              <a:t>auto perpetuación. </a:t>
            </a:r>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dirty="0" smtClean="0"/>
              <a:t>Pero </a:t>
            </a:r>
            <a:r>
              <a:rPr lang="es-ES" dirty="0" smtClean="0"/>
              <a:t>el hombre es más que un animal sofisticado. </a:t>
            </a:r>
            <a:endParaRPr lang="es-ES" dirty="0" smtClean="0"/>
          </a:p>
          <a:p>
            <a:r>
              <a:rPr lang="es-ES" dirty="0" smtClean="0"/>
              <a:t>Hay </a:t>
            </a:r>
            <a:r>
              <a:rPr lang="es-ES" dirty="0" smtClean="0"/>
              <a:t>cualidades que son únicas para nosotros como seres humanos, las cualidades que se derivan de nuestra alma Divina. </a:t>
            </a:r>
            <a:endParaRPr lang="es-ES" dirty="0" smtClean="0"/>
          </a:p>
          <a:p>
            <a:r>
              <a:rPr lang="es-ES" dirty="0" smtClean="0"/>
              <a:t>El </a:t>
            </a:r>
            <a:r>
              <a:rPr lang="es-ES" dirty="0" smtClean="0"/>
              <a:t>punto en el que nos graduamos más allá del yo y sus necesidades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sz="3000" dirty="0" smtClean="0"/>
              <a:t>¿</a:t>
            </a:r>
            <a:r>
              <a:rPr lang="es-ES" sz="3000" dirty="0" smtClean="0"/>
              <a:t>Cómo sobrevivo? ¿Cómo obtengo alimentos, refugio, dinero, poder, conocimiento, satisfacción</a:t>
            </a:r>
            <a:r>
              <a:rPr lang="es-ES" sz="3000" dirty="0" smtClean="0"/>
              <a:t>? </a:t>
            </a:r>
          </a:p>
          <a:p>
            <a:r>
              <a:rPr lang="es-ES" sz="3000" dirty="0" smtClean="0"/>
              <a:t>Hacia </a:t>
            </a:r>
            <a:r>
              <a:rPr lang="es-ES" sz="3000" dirty="0" smtClean="0"/>
              <a:t>una perspectiva </a:t>
            </a:r>
            <a:r>
              <a:rPr lang="es-ES" sz="3000" dirty="0" smtClean="0"/>
              <a:t>supra-propia ¿Por </a:t>
            </a:r>
            <a:r>
              <a:rPr lang="es-ES" sz="3000" dirty="0" smtClean="0"/>
              <a:t>qué estoy aquí? ¿Qué propósito </a:t>
            </a:r>
            <a:r>
              <a:rPr lang="es-ES" sz="3000" dirty="0" smtClean="0"/>
              <a:t>estoy sirviendo?</a:t>
            </a:r>
          </a:p>
          <a:p>
            <a:r>
              <a:rPr lang="es-ES" sz="3000" dirty="0" smtClean="0"/>
              <a:t> </a:t>
            </a:r>
            <a:r>
              <a:rPr lang="es-ES" sz="3000" dirty="0" smtClean="0"/>
              <a:t>Es el punto en el que dejamos de ser un animal más en el mundo de Di-s y comenzamos a darnos cuenta de nuestra singularidad como seres humanos.</a:t>
            </a:r>
            <a:endParaRPr lang="es-MX" sz="3000" dirty="0" smtClean="0"/>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dirty="0" smtClean="0"/>
              <a:t>Esto no quiere decir que el ser animal deba ser rechazado en favor del ser humano divino. </a:t>
            </a:r>
            <a:endParaRPr lang="es-ES" dirty="0" smtClean="0"/>
          </a:p>
          <a:p>
            <a:r>
              <a:rPr lang="es-ES" dirty="0" smtClean="0"/>
              <a:t>Estas </a:t>
            </a:r>
            <a:r>
              <a:rPr lang="es-ES" dirty="0" smtClean="0"/>
              <a:t>son nuestras dos almas, las cuales son indispensables para una vida de cumplimiento y propósito.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sz="3100" dirty="0" smtClean="0"/>
              <a:t>Aun </a:t>
            </a:r>
            <a:r>
              <a:rPr lang="es-ES" sz="3100" dirty="0" smtClean="0"/>
              <a:t>cuando estimulamos lo divino en nosotros para elevarnos por encima de lo meramente animal, también debemos desarrollar y refinar nuestro ser animal, aprendiendo a cultivar los aspectos constructivos de la individualidad (por ejemplo, confianza en sí mismo, coraje, perseverancia) mientras eliminamos a </a:t>
            </a:r>
            <a:r>
              <a:rPr lang="es-ES" sz="3100" dirty="0" smtClean="0"/>
              <a:t>lo egoísta </a:t>
            </a:r>
            <a:r>
              <a:rPr lang="es-ES" sz="3100" dirty="0" smtClean="0"/>
              <a:t>y lo profano</a:t>
            </a:r>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dirty="0" smtClean="0"/>
              <a:t>En la Torá, </a:t>
            </a:r>
            <a:r>
              <a:rPr lang="es-ES" b="1" dirty="0" smtClean="0"/>
              <a:t>el trigo </a:t>
            </a:r>
            <a:r>
              <a:rPr lang="es-ES" dirty="0" smtClean="0"/>
              <a:t>se considera el pilar de la dieta humana, mientras que la cebada se menciona como un alimento animal típico </a:t>
            </a:r>
            <a:r>
              <a:rPr lang="es-ES" sz="1600" dirty="0" smtClean="0"/>
              <a:t>(cf. Salmos 104: 15 y I Reyes 5: 8. Véase también Talmud, </a:t>
            </a:r>
            <a:r>
              <a:rPr lang="es-ES" sz="1600" dirty="0" err="1" smtClean="0"/>
              <a:t>Sotah</a:t>
            </a:r>
            <a:r>
              <a:rPr lang="es-ES" sz="1600" dirty="0" smtClean="0"/>
              <a:t> 14a). </a:t>
            </a:r>
            <a:endParaRPr lang="es-ES" dirty="0" smtClean="0"/>
          </a:p>
          <a:p>
            <a:r>
              <a:rPr lang="es-ES" sz="3100" dirty="0" smtClean="0"/>
              <a:t>Por </a:t>
            </a:r>
            <a:r>
              <a:rPr lang="es-ES" sz="3100" dirty="0" smtClean="0"/>
              <a:t>lo tanto, "trigo" representa el esfuerzo por alimentar lo que es claramente humano en nosotros, para alimentar las aspiraciones divinas que son la esencia de nuestra humanidad. </a:t>
            </a:r>
            <a:endParaRPr lang="es-ES" sz="3100" dirty="0" smtClean="0"/>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i="1" dirty="0" smtClean="0"/>
              <a:t>Alimentos </a:t>
            </a:r>
            <a:r>
              <a:rPr lang="es-ES" sz="1600" b="1" i="1" dirty="0" smtClean="0"/>
              <a:t>y forrajes</a:t>
            </a:r>
          </a:p>
          <a:p>
            <a:r>
              <a:rPr lang="es-ES" sz="3000" b="1" dirty="0" smtClean="0"/>
              <a:t>La </a:t>
            </a:r>
            <a:r>
              <a:rPr lang="es-ES" sz="3000" b="1" dirty="0" smtClean="0"/>
              <a:t>"cebada" </a:t>
            </a:r>
            <a:r>
              <a:rPr lang="es-ES" sz="3000" dirty="0" smtClean="0"/>
              <a:t>representa el esfuerzo por nutrir y desarrollar nuestra alma animal, una tarea no menos crucial para nuestra misión en la vida que el cultivo de nuestra alma Divina</a:t>
            </a:r>
            <a:r>
              <a:rPr lang="es-ES" sz="3000" dirty="0" smtClean="0"/>
              <a:t>.</a:t>
            </a:r>
          </a:p>
          <a:p>
            <a:r>
              <a:rPr lang="es-ES" sz="3000" b="1" i="1" dirty="0" smtClean="0"/>
              <a:t>Emoción</a:t>
            </a:r>
          </a:p>
          <a:p>
            <a:r>
              <a:rPr lang="es-ES" sz="3000" dirty="0" smtClean="0"/>
              <a:t>El </a:t>
            </a:r>
            <a:r>
              <a:rPr lang="es-ES" sz="3000" dirty="0" smtClean="0"/>
              <a:t>trigo y la cebada, los dos granos entre los Siete Tipos, representan los alimentos básicos de nuestro maquillaje interior. </a:t>
            </a:r>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Emoción</a:t>
            </a:r>
            <a:endParaRPr lang="es-ES" sz="1800" b="1" i="1" dirty="0" smtClean="0"/>
          </a:p>
          <a:p>
            <a:r>
              <a:rPr lang="es-ES" dirty="0" smtClean="0"/>
              <a:t>A </a:t>
            </a:r>
            <a:r>
              <a:rPr lang="es-ES" dirty="0" smtClean="0"/>
              <a:t>continuación se presentan cinco frutas, aperitivos y postres en nuestro menú espiritual, que le agregan sabor y entusiasmo a nuestro esfuerzo básico de desarrollar nuestras almas animales y espirituales</a:t>
            </a:r>
            <a:r>
              <a:rPr lang="es-ES" dirty="0" smtClean="0"/>
              <a:t>.</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Emoción</a:t>
            </a:r>
            <a:endParaRPr lang="es-ES" sz="1800" b="1" i="1" dirty="0" smtClean="0"/>
          </a:p>
          <a:p>
            <a:r>
              <a:rPr lang="es-ES" dirty="0" smtClean="0"/>
              <a:t>El </a:t>
            </a:r>
            <a:r>
              <a:rPr lang="es-ES" dirty="0" smtClean="0"/>
              <a:t>primero de ellos es </a:t>
            </a:r>
            <a:r>
              <a:rPr lang="es-ES" b="1" dirty="0" smtClean="0"/>
              <a:t>la uva</a:t>
            </a:r>
            <a:r>
              <a:rPr lang="es-ES" dirty="0" smtClean="0"/>
              <a:t>, cuya característica definitoria es la alegría. </a:t>
            </a:r>
            <a:endParaRPr lang="es-ES" dirty="0" smtClean="0"/>
          </a:p>
          <a:p>
            <a:r>
              <a:rPr lang="es-ES" dirty="0" smtClean="0"/>
              <a:t>Como </a:t>
            </a:r>
            <a:r>
              <a:rPr lang="es-ES" dirty="0" smtClean="0"/>
              <a:t>la vid describe su producto en la Parábola de Yotam (Jueces 9:13), "mi vino, que hace a Di-s y </a:t>
            </a:r>
            <a:r>
              <a:rPr lang="es-ES" dirty="0" smtClean="0"/>
              <a:t>a los hombres </a:t>
            </a:r>
            <a:r>
              <a:rPr lang="es-ES" dirty="0" smtClean="0"/>
              <a:t>felices</a:t>
            </a:r>
            <a:r>
              <a:rPr lang="es-ES" dirty="0" smtClean="0"/>
              <a:t>".</a:t>
            </a:r>
          </a:p>
          <a:p>
            <a:r>
              <a:rPr lang="es-ES" dirty="0" smtClean="0"/>
              <a:t>La alegría es la revelación.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Emoción</a:t>
            </a:r>
            <a:endParaRPr lang="es-ES" sz="1800" b="1" i="1" dirty="0" smtClean="0"/>
          </a:p>
          <a:p>
            <a:r>
              <a:rPr lang="es-ES" sz="3000" dirty="0" smtClean="0"/>
              <a:t>Una </a:t>
            </a:r>
            <a:r>
              <a:rPr lang="es-ES" sz="3000" dirty="0" smtClean="0"/>
              <a:t>persona encendida por la alegría tiene los mismos rasgos básicos </a:t>
            </a:r>
            <a:r>
              <a:rPr lang="es-ES" sz="3000" dirty="0" smtClean="0"/>
              <a:t>que el </a:t>
            </a:r>
            <a:r>
              <a:rPr lang="es-ES" sz="3000" dirty="0" smtClean="0"/>
              <a:t>posee en un estado no gozoso: el mismo conocimiento e inteligencia, los mismos amores, odios, deseos y </a:t>
            </a:r>
            <a:r>
              <a:rPr lang="es-ES" sz="3000" dirty="0" smtClean="0"/>
              <a:t>querencias. </a:t>
            </a:r>
          </a:p>
          <a:p>
            <a:r>
              <a:rPr lang="es-ES" sz="3000" dirty="0" smtClean="0"/>
              <a:t>Pero </a:t>
            </a:r>
            <a:r>
              <a:rPr lang="es-ES" sz="3000" dirty="0" smtClean="0"/>
              <a:t>en un estado de alegría, todo es más pronunciado: la mente es más aguda, los amores más profundos, los odios más vívidos, los deseos más agresivos. </a:t>
            </a:r>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Emoción</a:t>
            </a:r>
            <a:endParaRPr lang="es-ES" sz="1800" b="1" i="1" dirty="0" smtClean="0"/>
          </a:p>
          <a:p>
            <a:r>
              <a:rPr lang="es-ES" sz="3000" dirty="0" smtClean="0"/>
              <a:t>Las </a:t>
            </a:r>
            <a:r>
              <a:rPr lang="es-ES" sz="3000" dirty="0" smtClean="0"/>
              <a:t>emociones que normalmente solo muestran una leve insinuación de su verdadera extensión ahora se manifiestan</a:t>
            </a:r>
            <a:r>
              <a:rPr lang="es-ES" sz="3000" dirty="0" smtClean="0"/>
              <a:t>.</a:t>
            </a:r>
          </a:p>
          <a:p>
            <a:r>
              <a:rPr lang="es-ES" sz="3000" dirty="0" smtClean="0"/>
              <a:t>En </a:t>
            </a:r>
            <a:r>
              <a:rPr lang="es-ES" sz="3000" dirty="0" smtClean="0"/>
              <a:t>palabras del Talmud, "Cuando entra el vino, emerge lo oculto".</a:t>
            </a:r>
          </a:p>
          <a:p>
            <a:r>
              <a:rPr lang="es-ES" sz="3000" dirty="0" smtClean="0"/>
              <a:t>Una </a:t>
            </a:r>
            <a:r>
              <a:rPr lang="es-ES" sz="3000" dirty="0" smtClean="0"/>
              <a:t>vida sin alegría puede estar completa en todos los sentidos, sin embargo, es una vida superficial: todo está ahí, pero solo se muestra la superficie más simple. </a:t>
            </a:r>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Emoción</a:t>
            </a:r>
            <a:endParaRPr lang="es-ES" sz="1800" b="1" i="1" dirty="0" smtClean="0"/>
          </a:p>
          <a:p>
            <a:r>
              <a:rPr lang="es-ES" dirty="0" smtClean="0"/>
              <a:t>Tanto </a:t>
            </a:r>
            <a:r>
              <a:rPr lang="es-ES" dirty="0" smtClean="0"/>
              <a:t>el alma divina como </a:t>
            </a:r>
            <a:r>
              <a:rPr lang="es-ES" dirty="0" smtClean="0"/>
              <a:t>el alma animal </a:t>
            </a:r>
            <a:r>
              <a:rPr lang="es-ES" dirty="0" smtClean="0"/>
              <a:t>contienen vastos reservorios de intuición y sentimientos que nunca ven la luz del día porque no hay nada que los estimule. </a:t>
            </a:r>
            <a:endParaRPr lang="es-ES" dirty="0" smtClean="0"/>
          </a:p>
          <a:p>
            <a:r>
              <a:rPr lang="es-ES" dirty="0" smtClean="0"/>
              <a:t>La </a:t>
            </a:r>
            <a:r>
              <a:rPr lang="es-ES" dirty="0" smtClean="0"/>
              <a:t>uva representa el elemento de alegría en nuestras vidas, la alegría que desata estos potenciales y agrega profundidad, color e intensidad a todo lo que hacemos.</a:t>
            </a:r>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i="1" dirty="0" smtClean="0"/>
              <a:t>Envolvimiento</a:t>
            </a:r>
            <a:endParaRPr lang="es-ES" b="1" i="1" dirty="0" smtClean="0"/>
          </a:p>
          <a:p>
            <a:r>
              <a:rPr lang="es-ES" dirty="0" smtClean="0"/>
              <a:t>Podríamos </a:t>
            </a:r>
            <a:r>
              <a:rPr lang="es-ES" dirty="0" smtClean="0"/>
              <a:t>estar haciendo algo </a:t>
            </a:r>
            <a:r>
              <a:rPr lang="es-ES" dirty="0" smtClean="0"/>
              <a:t>al 100% y </a:t>
            </a:r>
            <a:r>
              <a:rPr lang="es-ES" dirty="0" smtClean="0"/>
              <a:t>completamente; Incluso podríamos estar haciéndolo alegremente. ¿Pero estamos allí? ¿Estamos involucrados?</a:t>
            </a:r>
          </a:p>
          <a:p>
            <a:r>
              <a:rPr lang="es-ES" dirty="0" smtClean="0"/>
              <a:t>La </a:t>
            </a:r>
            <a:r>
              <a:rPr lang="es-ES" dirty="0" smtClean="0"/>
              <a:t>participación significa más que hacer algo bien, más que darlo todo. </a:t>
            </a:r>
            <a:endParaRPr lang="es-ES" dirty="0" smtClean="0"/>
          </a:p>
          <a:p>
            <a:r>
              <a:rPr lang="es-ES" dirty="0" smtClean="0"/>
              <a:t>Significa </a:t>
            </a:r>
            <a:r>
              <a:rPr lang="es-ES" dirty="0" smtClean="0"/>
              <a:t>que nos importa, que estamos </a:t>
            </a:r>
            <a:r>
              <a:rPr lang="es-ES" dirty="0" smtClean="0"/>
              <a:t>investidos </a:t>
            </a:r>
            <a:r>
              <a:rPr lang="es-ES" dirty="0" smtClean="0"/>
              <a:t>en la tarea.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Envolvimiento</a:t>
            </a:r>
            <a:endParaRPr lang="es-ES" sz="1800" b="1" i="1" dirty="0" smtClean="0"/>
          </a:p>
          <a:p>
            <a:r>
              <a:rPr lang="es-ES" dirty="0" smtClean="0"/>
              <a:t>Significa </a:t>
            </a:r>
            <a:r>
              <a:rPr lang="es-ES" dirty="0" smtClean="0"/>
              <a:t>que estamos afectados por lo que estamos haciendo, para bien o para mal.</a:t>
            </a:r>
          </a:p>
          <a:p>
            <a:r>
              <a:rPr lang="es-ES" b="1" dirty="0" smtClean="0"/>
              <a:t>El </a:t>
            </a:r>
            <a:r>
              <a:rPr lang="es-ES" b="1" dirty="0" smtClean="0"/>
              <a:t>higo</a:t>
            </a:r>
            <a:r>
              <a:rPr lang="es-ES" dirty="0" smtClean="0"/>
              <a:t>, el cuarto de los Siete Tipos, es también el fruto del Árbol del Conocimiento del Bien y del Mal, el fruto que Adán y Eva probaron, cometiendo así el primer pecado de la historia.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Envolvimiento</a:t>
            </a:r>
            <a:endParaRPr lang="es-ES" sz="1800" b="1" i="1" dirty="0" smtClean="0"/>
          </a:p>
          <a:p>
            <a:r>
              <a:rPr lang="es-ES" dirty="0" smtClean="0"/>
              <a:t>Como </a:t>
            </a:r>
            <a:r>
              <a:rPr lang="es-ES" dirty="0" smtClean="0"/>
              <a:t>explica la enseñanza jasídica, el conocimiento (</a:t>
            </a:r>
            <a:r>
              <a:rPr lang="es-ES" b="1" i="1" dirty="0" smtClean="0"/>
              <a:t>daat</a:t>
            </a:r>
            <a:r>
              <a:rPr lang="es-ES" dirty="0" smtClean="0"/>
              <a:t>) implica una relación íntima con la cosa conocida (como en el verso, "Y Adán conoció a su esposa"). </a:t>
            </a:r>
            <a:endParaRPr lang="es-ES" dirty="0" smtClean="0"/>
          </a:p>
          <a:p>
            <a:r>
              <a:rPr lang="es-ES" dirty="0" smtClean="0"/>
              <a:t>El </a:t>
            </a:r>
            <a:r>
              <a:rPr lang="es-ES" dirty="0" smtClean="0"/>
              <a:t>pecado de Adán se deriva de su negativa a reconciliarse con la idea de que hay ciertas cosas de las que debe distanciarse: </a:t>
            </a:r>
            <a:endParaRPr lang="es-ES" dirty="0" smtClean="0"/>
          </a:p>
          <a:p>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Envolvimiento</a:t>
            </a:r>
            <a:endParaRPr lang="es-ES" sz="1800" b="1" i="1" dirty="0" smtClean="0"/>
          </a:p>
          <a:p>
            <a:r>
              <a:rPr lang="es-ES" dirty="0" smtClean="0"/>
              <a:t>Desea </a:t>
            </a:r>
            <a:r>
              <a:rPr lang="es-ES" dirty="0" smtClean="0"/>
              <a:t>conocer íntimamente todos los rincones del mundo de Di-s, involucrarse con cada una de las creaciones de Di-s. </a:t>
            </a:r>
            <a:endParaRPr lang="es-ES" dirty="0" smtClean="0"/>
          </a:p>
          <a:p>
            <a:r>
              <a:rPr lang="es-ES" dirty="0" smtClean="0"/>
              <a:t>Incluso </a:t>
            </a:r>
            <a:r>
              <a:rPr lang="es-ES" dirty="0" smtClean="0"/>
              <a:t>el mal, incluso lo que Di-s le había declarado fuera de los límites</a:t>
            </a:r>
            <a:r>
              <a:rPr lang="es-ES" dirty="0" smtClean="0"/>
              <a:t>.</a:t>
            </a:r>
          </a:p>
          <a:p>
            <a:r>
              <a:rPr lang="es-ES" dirty="0" smtClean="0"/>
              <a:t>El higo de Adán fue una de las fuerzas más destructivas de la historia.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Envolvimiento</a:t>
            </a:r>
            <a:endParaRPr lang="es-ES" sz="1800" b="1" i="1" dirty="0" smtClean="0"/>
          </a:p>
          <a:p>
            <a:r>
              <a:rPr lang="es-ES" dirty="0" smtClean="0"/>
              <a:t>En </a:t>
            </a:r>
            <a:r>
              <a:rPr lang="es-ES" dirty="0" smtClean="0"/>
              <a:t>su aspecto constructivo igualmente poderoso, el higo representa nuestra capacidad para una participación profunda e íntima en cada uno de nuestros esfuerzos positivos, una participación que significa que somos uno con lo que estamos haciendo.</a:t>
            </a:r>
          </a:p>
          <a:p>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i="1" dirty="0" smtClean="0"/>
              <a:t>Obras</a:t>
            </a:r>
            <a:endParaRPr lang="es-ES" b="1" i="1" dirty="0" smtClean="0"/>
          </a:p>
          <a:p>
            <a:r>
              <a:rPr lang="es-ES" dirty="0" smtClean="0"/>
              <a:t>"</a:t>
            </a:r>
            <a:r>
              <a:rPr lang="es-ES" dirty="0" smtClean="0"/>
              <a:t>Tus labios son como un hilo de color escarlata", exalta el rey Salomón en su celebración del amor entre el Divino Novio y su novia Israel, "tu boca es hermosa; tu templo es como un trozo de granada dentro de tus mechones" (Canto de Canciones, 4: 3).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Obras</a:t>
            </a:r>
            <a:endParaRPr lang="es-ES" sz="1800" b="1" i="1" dirty="0" smtClean="0"/>
          </a:p>
          <a:p>
            <a:r>
              <a:rPr lang="es-ES" dirty="0" smtClean="0"/>
              <a:t>Según </a:t>
            </a:r>
            <a:r>
              <a:rPr lang="es-ES" dirty="0" smtClean="0"/>
              <a:t>lo interpretado por el Talmud, la alegoría de </a:t>
            </a:r>
            <a:r>
              <a:rPr lang="es-ES" b="1" dirty="0" smtClean="0"/>
              <a:t>la granada </a:t>
            </a:r>
            <a:r>
              <a:rPr lang="es-ES" dirty="0" smtClean="0"/>
              <a:t>expresa la verdad de que "incluso los vacíos entre ustedes están llenos de buenas obras como una granada [está llena de semillas]".</a:t>
            </a:r>
          </a:p>
          <a:p>
            <a:r>
              <a:rPr lang="es-ES" dirty="0" smtClean="0"/>
              <a:t>La </a:t>
            </a:r>
            <a:r>
              <a:rPr lang="es-ES" dirty="0" smtClean="0"/>
              <a:t>granada no es solo un modelo para algo que contiene muchos detalles.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Obras</a:t>
            </a:r>
            <a:endParaRPr lang="es-ES" sz="1800" b="1" i="1" dirty="0" smtClean="0"/>
          </a:p>
          <a:p>
            <a:r>
              <a:rPr lang="es-ES" sz="3000" dirty="0" smtClean="0"/>
              <a:t>También </a:t>
            </a:r>
            <a:r>
              <a:rPr lang="es-ES" sz="3000" dirty="0" smtClean="0"/>
              <a:t>aborda la paradoja de cómo un individuo puede estar vacío y, al mismo tiempo, estar lleno de buenas acciones como una granada</a:t>
            </a:r>
            <a:r>
              <a:rPr lang="es-ES" sz="3000" dirty="0" smtClean="0"/>
              <a:t>.</a:t>
            </a:r>
          </a:p>
          <a:p>
            <a:r>
              <a:rPr lang="es-ES" sz="3000" dirty="0" smtClean="0"/>
              <a:t>La granada es una fruta altamente compartimentada: cada uno de sus cientos de semillas se envuelve en su propio saco de pulpa y se separa de sus compañeros por una membrana resistente. </a:t>
            </a:r>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Obras</a:t>
            </a:r>
            <a:endParaRPr lang="es-ES" sz="1800" b="1" i="1" dirty="0" smtClean="0"/>
          </a:p>
          <a:p>
            <a:r>
              <a:rPr lang="es-ES" sz="3000" dirty="0" smtClean="0"/>
              <a:t>De </a:t>
            </a:r>
            <a:r>
              <a:rPr lang="es-ES" sz="3000" dirty="0" smtClean="0"/>
              <a:t>la misma manera, es posible que una persona realice buenas acciones (muchas buenas acciones), sin embargo, siguen siendo actos aislados, con poco o ningún efecto sobre su naturaleza y carácter. </a:t>
            </a:r>
            <a:endParaRPr lang="es-ES" sz="3000" dirty="0" smtClean="0"/>
          </a:p>
          <a:p>
            <a:r>
              <a:rPr lang="es-ES" sz="3000" dirty="0" smtClean="0"/>
              <a:t>Puede </a:t>
            </a:r>
            <a:r>
              <a:rPr lang="es-ES" sz="3000" dirty="0" smtClean="0"/>
              <a:t>poseer muchas virtudes, pero no se convierten en él; puede estar lleno de buenas obras, sin embargo, permanece moral y espiritualmente vacío.</a:t>
            </a:r>
          </a:p>
          <a:p>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Obras</a:t>
            </a:r>
            <a:endParaRPr lang="es-ES" sz="1800" b="1" i="1" dirty="0" smtClean="0"/>
          </a:p>
          <a:p>
            <a:r>
              <a:rPr lang="es-ES" dirty="0" smtClean="0"/>
              <a:t>Si el higo representa nuestra capacidad de participación e identificación total con lo que estamos haciendo, la granada es la antítesis del higo, que representa nuestra capacidad de sobrepasarnos y actuar de una manera que supere nuestro estado espiritual interno.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Obras</a:t>
            </a:r>
            <a:endParaRPr lang="es-ES" sz="1800" b="1" i="1" dirty="0" smtClean="0"/>
          </a:p>
          <a:p>
            <a:r>
              <a:rPr lang="es-ES" sz="3000" dirty="0" smtClean="0"/>
              <a:t>Es </a:t>
            </a:r>
            <a:r>
              <a:rPr lang="es-ES" sz="3000" dirty="0" smtClean="0"/>
              <a:t>nuestra capacidad para hacer y lograr cosas que son totalmente incompatibles con quién y qué somos en el momento presente.</a:t>
            </a:r>
          </a:p>
          <a:p>
            <a:r>
              <a:rPr lang="es-ES" sz="3000" dirty="0" smtClean="0"/>
              <a:t>La </a:t>
            </a:r>
            <a:r>
              <a:rPr lang="es-ES" sz="3000" dirty="0" smtClean="0"/>
              <a:t>granada es la hipocresía en su forma más noble: la negativa a reconciliarse con la estación moral y espiritual de cada uno según lo define el estado actual del carácter de uno; </a:t>
            </a:r>
            <a:r>
              <a:rPr lang="es-ES" sz="2800" dirty="0" smtClean="0"/>
              <a:t>la </a:t>
            </a:r>
            <a:r>
              <a:rPr lang="es-ES" sz="2800" dirty="0" smtClean="0"/>
              <a:t>insistencia en actuar mejor y más alegremente que nosotros.</a:t>
            </a:r>
          </a:p>
          <a:p>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i="1" dirty="0" smtClean="0"/>
              <a:t>Lucha</a:t>
            </a:r>
            <a:endParaRPr lang="es-ES" b="1" i="1" dirty="0" smtClean="0"/>
          </a:p>
          <a:p>
            <a:r>
              <a:rPr lang="es-ES" dirty="0" smtClean="0"/>
              <a:t>Para </a:t>
            </a:r>
            <a:r>
              <a:rPr lang="es-ES" dirty="0" smtClean="0"/>
              <a:t>la mayoría de nosotros, la vida es sinónimo de lucha. </a:t>
            </a:r>
            <a:endParaRPr lang="es-ES" dirty="0" smtClean="0"/>
          </a:p>
          <a:p>
            <a:r>
              <a:rPr lang="es-ES" dirty="0" smtClean="0"/>
              <a:t>Luchamos </a:t>
            </a:r>
            <a:r>
              <a:rPr lang="es-ES" dirty="0" smtClean="0"/>
              <a:t>por forjar una identidad bajo la pesada sombra de la influencia de padres y compañeros; luchamos por encontrar un compañero en la vida, y luego luchamos por preservar nuestro matrimonio;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Lucha</a:t>
            </a:r>
            <a:endParaRPr lang="es-ES" sz="1800" b="1" i="1" dirty="0" smtClean="0"/>
          </a:p>
          <a:p>
            <a:r>
              <a:rPr lang="es-ES" dirty="0" smtClean="0"/>
              <a:t>luchamos </a:t>
            </a:r>
            <a:r>
              <a:rPr lang="es-ES" dirty="0" smtClean="0"/>
              <a:t>por criar a nuestros hijos, y luego luchamos en nuestra relación con ellos como adultos; </a:t>
            </a:r>
            <a:endParaRPr lang="es-ES" dirty="0" smtClean="0"/>
          </a:p>
          <a:p>
            <a:r>
              <a:rPr lang="es-ES" dirty="0" smtClean="0"/>
              <a:t>luchamos </a:t>
            </a:r>
            <a:r>
              <a:rPr lang="es-ES" dirty="0" smtClean="0"/>
              <a:t>para ganarnos la vida, y luego luchamos con nuestra culpa por nuestra buena fortuna;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Lucha</a:t>
            </a:r>
            <a:endParaRPr lang="es-ES" sz="1800" b="1" i="1" dirty="0" smtClean="0"/>
          </a:p>
          <a:p>
            <a:r>
              <a:rPr lang="es-ES" sz="3000" dirty="0" smtClean="0"/>
              <a:t>y </a:t>
            </a:r>
            <a:r>
              <a:rPr lang="es-ES" sz="3000" dirty="0" smtClean="0"/>
              <a:t>subyacente a todo esto está la lucha perpetua entre nuestro ser animal y Dios, entre nuestros instintos orientados hacia nosotros mismos y nuestra aspiración de trascender el yo y tocar lo Divino</a:t>
            </a:r>
            <a:r>
              <a:rPr lang="es-ES" sz="3000" dirty="0" smtClean="0"/>
              <a:t>.</a:t>
            </a:r>
          </a:p>
          <a:p>
            <a:r>
              <a:rPr lang="es-ES" sz="3000" b="1" dirty="0" smtClean="0"/>
              <a:t>El olivo </a:t>
            </a:r>
            <a:r>
              <a:rPr lang="es-ES" sz="3000" dirty="0" smtClean="0"/>
              <a:t>en nosotros es esa parte de nosotros mismos que prospera en la lucha, que se deleita en ella, que no podría escapar a ella más que escapar de la vida misma. </a:t>
            </a:r>
            <a:endParaRPr lang="es-ES" sz="3000" dirty="0" smtClean="0"/>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Lucha</a:t>
            </a:r>
            <a:endParaRPr lang="es-ES" sz="1800" b="1" i="1" dirty="0" smtClean="0"/>
          </a:p>
          <a:p>
            <a:r>
              <a:rPr lang="es-ES" dirty="0" smtClean="0"/>
              <a:t>Al </a:t>
            </a:r>
            <a:r>
              <a:rPr lang="es-ES" dirty="0" smtClean="0"/>
              <a:t>igual que un olivo, dicen nuestros sabios, que producen su aceite solo cuando se lo presiona, así también, damos lo mejor de nosotros solo cuando se lo presiona entre las piedras de molino de la vida y las contrapartes de un yo dividido</a:t>
            </a:r>
            <a:r>
              <a:rPr lang="es-ES" dirty="0" smtClean="0"/>
              <a:t>.</a:t>
            </a:r>
          </a:p>
          <a:p>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i="1" dirty="0" smtClean="0"/>
              <a:t>Perfección</a:t>
            </a:r>
            <a:endParaRPr lang="es-ES" b="1" i="1" dirty="0" smtClean="0"/>
          </a:p>
          <a:p>
            <a:r>
              <a:rPr lang="es-ES" dirty="0" smtClean="0"/>
              <a:t>Cuando </a:t>
            </a:r>
            <a:r>
              <a:rPr lang="es-ES" dirty="0" smtClean="0"/>
              <a:t>el </a:t>
            </a:r>
            <a:r>
              <a:rPr lang="es-ES" dirty="0" smtClean="0"/>
              <a:t>higo es </a:t>
            </a:r>
            <a:r>
              <a:rPr lang="es-ES" dirty="0" smtClean="0"/>
              <a:t>contrarrestado por la granada, también lo es la aceituna en nosotros contrastada por nuestra séptima fruta, </a:t>
            </a:r>
            <a:r>
              <a:rPr lang="es-ES" b="1" dirty="0" smtClean="0"/>
              <a:t>el dátil</a:t>
            </a:r>
            <a:r>
              <a:rPr lang="es-ES" dirty="0" smtClean="0"/>
              <a:t>, </a:t>
            </a:r>
            <a:r>
              <a:rPr lang="es-ES" dirty="0" smtClean="0"/>
              <a:t>que representa nuestra capacidad de paz, tranquilidad y perfección.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Perfección</a:t>
            </a:r>
            <a:endParaRPr lang="es-ES" sz="1800" b="1" i="1" dirty="0" smtClean="0"/>
          </a:p>
          <a:p>
            <a:r>
              <a:rPr lang="es-ES" dirty="0" smtClean="0"/>
              <a:t>Si </a:t>
            </a:r>
            <a:r>
              <a:rPr lang="es-ES" dirty="0" smtClean="0"/>
              <a:t>bien es cierto que somos mejores cuando estamos presionados, también es cierto que existen potenciales en nuestra alma que se desarrollan cuando estamos completamente en paz con nosotros mismos, solo cuando hemos logrado un equilibrio y una armonía entre </a:t>
            </a:r>
            <a:r>
              <a:rPr lang="es-ES" dirty="0" smtClean="0"/>
              <a:t>los diversos </a:t>
            </a:r>
            <a:r>
              <a:rPr lang="es-ES" dirty="0" smtClean="0"/>
              <a:t>componentes de nuestras almas.</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Perfección</a:t>
            </a:r>
            <a:endParaRPr lang="es-ES" sz="1800" b="1" i="1" dirty="0" smtClean="0"/>
          </a:p>
          <a:p>
            <a:r>
              <a:rPr lang="es-ES" dirty="0" smtClean="0"/>
              <a:t>Así, el salmista canta: "El </a:t>
            </a:r>
            <a:r>
              <a:rPr lang="es-ES" dirty="0" smtClean="0"/>
              <a:t>Tzadik </a:t>
            </a:r>
            <a:r>
              <a:rPr lang="es-ES" dirty="0" smtClean="0"/>
              <a:t>(persona perfectamente recta) florecerá como la palmera datilera" (Salmos 92:13). </a:t>
            </a:r>
            <a:endParaRPr lang="es-ES" dirty="0" smtClean="0"/>
          </a:p>
          <a:p>
            <a:r>
              <a:rPr lang="es-ES" dirty="0" smtClean="0"/>
              <a:t>El </a:t>
            </a:r>
            <a:r>
              <a:rPr lang="es-ES" dirty="0" smtClean="0"/>
              <a:t>Zohar explica que hay una cierta especie de palmera datilera que fructifica solo después de setenta años. </a:t>
            </a:r>
            <a:endParaRPr lang="es-ES" dirty="0" smtClean="0"/>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Perfección</a:t>
            </a:r>
            <a:endParaRPr lang="es-ES" sz="1800" b="1" i="1" dirty="0" smtClean="0"/>
          </a:p>
          <a:p>
            <a:r>
              <a:rPr lang="es-ES" sz="3100" dirty="0" smtClean="0"/>
              <a:t>El </a:t>
            </a:r>
            <a:r>
              <a:rPr lang="es-ES" sz="3100" dirty="0" smtClean="0"/>
              <a:t>carácter humano consta de siete atributos básicos, cada uno de los cuales consta de diez </a:t>
            </a:r>
            <a:r>
              <a:rPr lang="es-ES" sz="3100" dirty="0" smtClean="0"/>
              <a:t>sub-categorías</a:t>
            </a:r>
            <a:r>
              <a:rPr lang="es-ES" sz="3100" dirty="0" smtClean="0"/>
              <a:t>; por lo tanto, la floración del </a:t>
            </a:r>
            <a:r>
              <a:rPr lang="es-ES" sz="3100" dirty="0" smtClean="0"/>
              <a:t>Tzadik </a:t>
            </a:r>
            <a:r>
              <a:rPr lang="es-ES" sz="3100" dirty="0" smtClean="0"/>
              <a:t>después de setenta años es el fruto de la tranquilidad absoluta, el producto de un alma cuyos aspectos y matices de carácter han sido refinados y armonizados con uno mismo, con el prójimo y con el Di-s de uno.</a:t>
            </a:r>
          </a:p>
        </p:txBody>
      </p:sp>
    </p:spTree>
    <p:extLst>
      <p:ext uri="{BB962C8B-B14F-4D97-AF65-F5344CB8AC3E}">
        <p14:creationId xmlns:p14="http://schemas.microsoft.com/office/powerpoint/2010/main" xmlns=""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Perfección</a:t>
            </a:r>
            <a:endParaRPr lang="es-ES" sz="1800" b="1" i="1" dirty="0" smtClean="0"/>
          </a:p>
          <a:p>
            <a:r>
              <a:rPr lang="es-ES" sz="3100" dirty="0" smtClean="0"/>
              <a:t>Mientras que el olivo y </a:t>
            </a:r>
            <a:r>
              <a:rPr lang="es-ES" sz="3100" dirty="0" smtClean="0"/>
              <a:t>el dátil describen </a:t>
            </a:r>
            <a:r>
              <a:rPr lang="es-ES" sz="3100" dirty="0" smtClean="0"/>
              <a:t>dos personalidades espirituales muy diferentes, ambas existen dentro de cada hombre. </a:t>
            </a:r>
            <a:endParaRPr lang="es-ES" sz="3100" dirty="0" smtClean="0"/>
          </a:p>
          <a:p>
            <a:r>
              <a:rPr lang="es-ES" sz="3100" dirty="0" smtClean="0"/>
              <a:t>Incluso </a:t>
            </a:r>
            <a:r>
              <a:rPr lang="es-ES" sz="3100" dirty="0" smtClean="0"/>
              <a:t>en medio de nuestras luchas más ardientes, siempre podemos encontrar consuelo y fortaleza en la perfección tranquila que reside en el núcleo de nuestras almas. </a:t>
            </a:r>
            <a:endParaRPr lang="es-ES" sz="3100" dirty="0" smtClean="0"/>
          </a:p>
        </p:txBody>
      </p:sp>
    </p:spTree>
    <p:extLst>
      <p:ext uri="{BB962C8B-B14F-4D97-AF65-F5344CB8AC3E}">
        <p14:creationId xmlns:p14="http://schemas.microsoft.com/office/powerpoint/2010/main" xmlns=""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26</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i="1" dirty="0" smtClean="0"/>
              <a:t>Perfección</a:t>
            </a:r>
            <a:endParaRPr lang="es-ES" sz="1800" b="1" i="1" dirty="0" smtClean="0"/>
          </a:p>
          <a:p>
            <a:r>
              <a:rPr lang="es-ES" dirty="0" smtClean="0"/>
              <a:t>E </a:t>
            </a:r>
            <a:r>
              <a:rPr lang="es-ES" dirty="0" smtClean="0"/>
              <a:t>incluso en nuestros momentos más tranquilos, siempre podemos encontrar el desafío que nos provocará un logro aún mayor.</a:t>
            </a:r>
          </a:p>
        </p:txBody>
      </p:sp>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MX" sz="3000" dirty="0" smtClean="0">
              <a:latin typeface="Book Antiqua" pitchFamily="18" charset="0"/>
            </a:endParaRPr>
          </a:p>
        </p:txBody>
      </p:sp>
      <p:pic>
        <p:nvPicPr>
          <p:cNvPr id="116738" name="Picture 2" descr="Image result for spring"/>
          <p:cNvPicPr>
            <a:picLocks noChangeAspect="1" noChangeArrowheads="1"/>
          </p:cNvPicPr>
          <p:nvPr/>
        </p:nvPicPr>
        <p:blipFill>
          <a:blip r:embed="rId4"/>
          <a:srcRect/>
          <a:stretch>
            <a:fillRect/>
          </a:stretch>
        </p:blipFill>
        <p:spPr bwMode="auto">
          <a:xfrm>
            <a:off x="51106" y="24042"/>
            <a:ext cx="9035744" cy="6776808"/>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5"/>
              </a:rPr>
              <a:t>https://www.chabad.org/library/article_cdo/aid/2776/jewish/The-Seven-Species-and-Seven-Attributes.htm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7"/>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3 de </a:t>
            </a:r>
            <a:r>
              <a:rPr lang="es-CO" sz="1800" dirty="0" err="1" smtClean="0">
                <a:latin typeface="Bookman Old Style" pitchFamily="18" charset="0"/>
                <a:ea typeface="Adobe Myungjo Std M" panose="02020600000000000000" pitchFamily="18" charset="-128"/>
              </a:rPr>
              <a:t>Tevet</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Diciembre 11</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16885</TotalTime>
  <Words>2564</Words>
  <Application>Microsoft Office PowerPoint</Application>
  <PresentationFormat>Presentación en pantalla (4:3)</PresentationFormat>
  <Paragraphs>193</Paragraphs>
  <Slides>46</Slides>
  <Notes>45</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Office Theme</vt:lpstr>
      <vt:lpstr> </vt:lpstr>
      <vt:lpstr>Diapositiva 2</vt:lpstr>
      <vt:lpstr>CLASES DE KABALÁH 26</vt:lpstr>
      <vt:lpstr>CLASES DE KABALÁH 26</vt:lpstr>
      <vt:lpstr>CLASES DE KABALÁH 26</vt:lpstr>
      <vt:lpstr>Diapositiva 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26</vt:lpstr>
      <vt:lpstr>CLASES DE KABALÁH 22</vt:lpstr>
      <vt:lpstr>Diapositiva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295</cp:revision>
  <dcterms:modified xsi:type="dcterms:W3CDTF">2018-12-11T23:37:36Z</dcterms:modified>
</cp:coreProperties>
</file>