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1395" r:id="rId3"/>
    <p:sldId id="1915" r:id="rId4"/>
    <p:sldId id="1946" r:id="rId5"/>
    <p:sldId id="1947" r:id="rId6"/>
    <p:sldId id="2009" r:id="rId7"/>
    <p:sldId id="2010" r:id="rId8"/>
    <p:sldId id="2013" r:id="rId9"/>
    <p:sldId id="2014" r:id="rId10"/>
    <p:sldId id="2011" r:id="rId11"/>
    <p:sldId id="2012" r:id="rId12"/>
    <p:sldId id="2015" r:id="rId13"/>
    <p:sldId id="2016" r:id="rId14"/>
    <p:sldId id="2017" r:id="rId15"/>
    <p:sldId id="2018" r:id="rId16"/>
    <p:sldId id="2019" r:id="rId17"/>
    <p:sldId id="2020" r:id="rId18"/>
    <p:sldId id="1973" r:id="rId19"/>
    <p:sldId id="2021" r:id="rId20"/>
    <p:sldId id="2023" r:id="rId21"/>
    <p:sldId id="2024" r:id="rId22"/>
    <p:sldId id="2025" r:id="rId23"/>
    <p:sldId id="2026" r:id="rId24"/>
    <p:sldId id="2027" r:id="rId25"/>
    <p:sldId id="2028" r:id="rId26"/>
    <p:sldId id="2029" r:id="rId27"/>
    <p:sldId id="2022" r:id="rId28"/>
    <p:sldId id="1979" r:id="rId29"/>
    <p:sldId id="2030" r:id="rId30"/>
    <p:sldId id="2032" r:id="rId31"/>
    <p:sldId id="2033" r:id="rId32"/>
    <p:sldId id="2034" r:id="rId33"/>
    <p:sldId id="2031" r:id="rId34"/>
    <p:sldId id="2002" r:id="rId35"/>
    <p:sldId id="2003" r:id="rId36"/>
    <p:sldId id="2035" r:id="rId37"/>
    <p:sldId id="2036" r:id="rId38"/>
    <p:sldId id="2037" r:id="rId39"/>
    <p:sldId id="2038" r:id="rId40"/>
    <p:sldId id="2039" r:id="rId41"/>
    <p:sldId id="2040" r:id="rId42"/>
    <p:sldId id="2041" r:id="rId43"/>
    <p:sldId id="2042" r:id="rId44"/>
    <p:sldId id="292"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9661" autoAdjust="0"/>
    <p:restoredTop sz="94599" autoAdjust="0"/>
  </p:normalViewPr>
  <p:slideViewPr>
    <p:cSldViewPr>
      <p:cViewPr>
        <p:scale>
          <a:sx n="100" d="100"/>
          <a:sy n="100" d="100"/>
        </p:scale>
        <p:origin x="134" y="586"/>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sorterViewPr>
    <p:cViewPr>
      <p:scale>
        <a:sx n="66" d="100"/>
        <a:sy n="66" d="100"/>
      </p:scale>
      <p:origin x="0" y="1949"/>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lej_leja_en_espanol_cap_14.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lej_leja_en_espanol_cap_14.h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shalomhaverim.org/lej_leja_en_espanol_cap_14.ht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shalomhaverim.org/lej_leja_en_espanol_cap_14.ht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shalomhaverim.org/bemidbar18.ht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s://www.sefaria.org/Mishneh_Torah,_Repentance.1.3?lang=bi&amp;with=all&amp;lang2=en" TargetMode="External"/><Relationship Id="rId4" Type="http://schemas.openxmlformats.org/officeDocument/2006/relationships/hyperlink" Target="http://www.aish.com/h/hh/gar/atonement/4895455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a:t>
            </a:r>
            <a:r>
              <a:rPr lang="es-CO" sz="2400" dirty="0" smtClean="0">
                <a:solidFill>
                  <a:srgbClr val="000000"/>
                </a:solidFill>
                <a:latin typeface="Calibri" pitchFamily="34" charset="0"/>
              </a:rPr>
              <a:t>TANAK</a:t>
            </a:r>
            <a:endParaRPr lang="es-CO" sz="2400" dirty="0">
              <a:solidFill>
                <a:srgbClr val="000000"/>
              </a:solidFill>
              <a:latin typeface="Calibri" pitchFamily="34" charset="0"/>
            </a:endParaRPr>
          </a:p>
          <a:p>
            <a:pPr algn="ctr">
              <a:lnSpc>
                <a:spcPct val="90000"/>
              </a:lnSpc>
            </a:pPr>
            <a:r>
              <a:rPr lang="es-CO" sz="3200" dirty="0">
                <a:solidFill>
                  <a:srgbClr val="000000"/>
                </a:solidFill>
                <a:latin typeface="Calibri" pitchFamily="34" charset="0"/>
              </a:rPr>
              <a:t>LIBRO DE </a:t>
            </a:r>
            <a:r>
              <a:rPr lang="es-CO" sz="3200" dirty="0" smtClean="0">
                <a:solidFill>
                  <a:srgbClr val="000000"/>
                </a:solidFill>
                <a:latin typeface="Calibri" pitchFamily="34" charset="0"/>
              </a:rPr>
              <a:t>TEHILLIM 110</a:t>
            </a:r>
          </a:p>
          <a:p>
            <a:pPr algn="ctr">
              <a:lnSpc>
                <a:spcPct val="90000"/>
              </a:lnSpc>
            </a:pPr>
            <a:r>
              <a:rPr lang="es-CO" sz="2400" dirty="0" err="1" smtClean="0">
                <a:solidFill>
                  <a:schemeClr val="accent2">
                    <a:lumMod val="60000"/>
                    <a:lumOff val="40000"/>
                  </a:schemeClr>
                </a:solidFill>
                <a:effectLst>
                  <a:outerShdw blurRad="38100" dist="38100" dir="2700000" algn="tl">
                    <a:srgbClr val="000000">
                      <a:alpha val="43137"/>
                    </a:srgbClr>
                  </a:outerShdw>
                </a:effectLst>
                <a:latin typeface="Calibri" pitchFamily="34" charset="0"/>
              </a:rPr>
              <a:t>Melkisedeq</a:t>
            </a:r>
            <a:r>
              <a:rPr lang="es-CO" sz="2400" dirty="0" smtClean="0">
                <a:solidFill>
                  <a:schemeClr val="accent2">
                    <a:lumMod val="60000"/>
                    <a:lumOff val="40000"/>
                  </a:schemeClr>
                </a:solidFill>
                <a:effectLst>
                  <a:outerShdw blurRad="38100" dist="38100" dir="2700000" algn="tl">
                    <a:srgbClr val="000000">
                      <a:alpha val="43137"/>
                    </a:srgbClr>
                  </a:outerShdw>
                </a:effectLst>
                <a:latin typeface="Calibri" pitchFamily="34" charset="0"/>
              </a:rPr>
              <a:t> y los Diezmos</a:t>
            </a:r>
            <a:endParaRPr lang="es-CO" sz="2400" dirty="0" smtClean="0">
              <a:solidFill>
                <a:schemeClr val="accent2">
                  <a:lumMod val="60000"/>
                  <a:lumOff val="40000"/>
                </a:schemeClr>
              </a:solidFill>
              <a:effectLst>
                <a:outerShdw blurRad="38100" dist="38100" dir="2700000" algn="tl">
                  <a:srgbClr val="000000">
                    <a:alpha val="43137"/>
                  </a:srgbClr>
                </a:outerShdw>
              </a:effectLst>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Por inquietud de uno de nuestros queridos estudiantes vamos a detenernos a estudiar lo relacionado a los Diezmos y la figura de </a:t>
            </a:r>
            <a:r>
              <a:rPr lang="es-ES" sz="2800" dirty="0" err="1" smtClean="0"/>
              <a:t>Melquisedeq</a:t>
            </a:r>
            <a:r>
              <a:rPr lang="es-ES" sz="2800" dirty="0" smtClean="0"/>
              <a:t>.</a:t>
            </a:r>
          </a:p>
          <a:p>
            <a:r>
              <a:rPr lang="es-ES" sz="2800" dirty="0" smtClean="0"/>
              <a:t>La Toráh en el Sefer Bereshit dice: </a:t>
            </a:r>
          </a:p>
          <a:p>
            <a:r>
              <a:rPr lang="es-ES" sz="2800" b="1" dirty="0" smtClean="0"/>
              <a:t>Génesis 14</a:t>
            </a:r>
          </a:p>
          <a:p>
            <a:r>
              <a:rPr lang="es-ES" sz="2800" dirty="0" smtClean="0"/>
              <a:t>La narración de Génesis 14 es parte de la historia más grande que cuenta cómo Abram regresa de derrotar al rey Qedorlaomer y se encuentra con Bera, el rey de Sodoma,  en cuyo punto</a:t>
            </a:r>
            <a:r>
              <a:rPr lang="es-ES" sz="2800" dirty="0" smtClean="0"/>
              <a:t>:</a:t>
            </a:r>
          </a:p>
          <a:p>
            <a:endParaRPr lang="es-ES" sz="2800" dirty="0" smtClean="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•Y Melquisedec, rey de Salem, sacó pan y vino; y él era el sacerdote del Dios Altísimo. Y lo bendijo, y dijo: Bendito sea Abram al Dios Altísimo, poseedor de los cielos y de la tierra, y bendito sea el Dios Altísimo, que ha entregado tus enemigos en tu mano. Y le dio el diezmo de todos.</a:t>
            </a:r>
          </a:p>
          <a:p>
            <a:r>
              <a:rPr lang="es-CO" sz="2400" b="1" i="1" dirty="0" err="1" smtClean="0"/>
              <a:t>UMalki-Tsedek</a:t>
            </a:r>
            <a:r>
              <a:rPr lang="es-CO" sz="2400" b="1" i="1" dirty="0" smtClean="0"/>
              <a:t> </a:t>
            </a:r>
            <a:r>
              <a:rPr lang="es-CO" sz="2400" b="1" i="1" dirty="0" err="1" smtClean="0"/>
              <a:t>melej</a:t>
            </a:r>
            <a:r>
              <a:rPr lang="es-CO" sz="2400" b="1" i="1" dirty="0" smtClean="0"/>
              <a:t> </a:t>
            </a:r>
            <a:r>
              <a:rPr lang="es-CO" sz="2400" b="1" i="1" dirty="0" err="1" smtClean="0"/>
              <a:t>Shalem</a:t>
            </a:r>
            <a:r>
              <a:rPr lang="es-CO" sz="2400" b="1" i="1" dirty="0" smtClean="0"/>
              <a:t> </a:t>
            </a:r>
            <a:r>
              <a:rPr lang="es-CO" sz="2400" b="1" i="1" dirty="0" err="1" smtClean="0"/>
              <a:t>hotsi</a:t>
            </a:r>
            <a:r>
              <a:rPr lang="es-CO" sz="2400" b="1" i="1" dirty="0" smtClean="0"/>
              <a:t> </a:t>
            </a:r>
            <a:r>
              <a:rPr lang="es-CO" sz="2400" b="1" i="1" dirty="0" err="1" smtClean="0"/>
              <a:t>lejem</a:t>
            </a:r>
            <a:r>
              <a:rPr lang="es-CO" sz="2400" b="1" i="1" dirty="0" smtClean="0"/>
              <a:t> </a:t>
            </a:r>
            <a:r>
              <a:rPr lang="es-CO" sz="2400" b="1" i="1" dirty="0" err="1" smtClean="0"/>
              <a:t>vayayín</a:t>
            </a:r>
            <a:r>
              <a:rPr lang="es-CO" sz="2400" b="1" i="1" dirty="0" smtClean="0"/>
              <a:t> </a:t>
            </a:r>
            <a:r>
              <a:rPr lang="es-CO" sz="2400" b="1" i="1" dirty="0" err="1" smtClean="0"/>
              <a:t>vehú</a:t>
            </a:r>
            <a:r>
              <a:rPr lang="es-CO" sz="2400" b="1" i="1" dirty="0" smtClean="0"/>
              <a:t> </a:t>
            </a:r>
            <a:r>
              <a:rPr lang="es-CO" sz="2400" b="1" i="1" dirty="0" err="1" smtClean="0"/>
              <a:t>johen</a:t>
            </a:r>
            <a:r>
              <a:rPr lang="es-CO" sz="2400" b="1" i="1" dirty="0" smtClean="0"/>
              <a:t> le-El </a:t>
            </a:r>
            <a:r>
              <a:rPr lang="es-CO" sz="2400" b="1" i="1" dirty="0" err="1" smtClean="0"/>
              <a:t>Elyon</a:t>
            </a:r>
            <a:r>
              <a:rPr lang="es-CO" sz="2400" b="1" i="1" dirty="0" smtClean="0"/>
              <a:t>. </a:t>
            </a:r>
            <a:r>
              <a:rPr lang="es-CO" sz="2400" b="1" i="1" dirty="0" err="1" smtClean="0"/>
              <a:t>Vayevarejehú</a:t>
            </a:r>
            <a:r>
              <a:rPr lang="es-CO" sz="2400" b="1" i="1" dirty="0" smtClean="0"/>
              <a:t> </a:t>
            </a:r>
            <a:r>
              <a:rPr lang="es-CO" sz="2400" b="1" i="1" dirty="0" err="1" smtClean="0"/>
              <a:t>vayomar</a:t>
            </a:r>
            <a:r>
              <a:rPr lang="es-CO" sz="2400" b="1" i="1" dirty="0" smtClean="0"/>
              <a:t> </a:t>
            </a:r>
            <a:r>
              <a:rPr lang="es-CO" sz="2400" b="1" i="1" dirty="0" err="1" smtClean="0"/>
              <a:t>baruj</a:t>
            </a:r>
            <a:r>
              <a:rPr lang="es-CO" sz="2400" b="1" i="1" dirty="0" smtClean="0"/>
              <a:t> Avram le-El </a:t>
            </a:r>
            <a:r>
              <a:rPr lang="es-CO" sz="2400" b="1" i="1" dirty="0" err="1" smtClean="0"/>
              <a:t>Elyon</a:t>
            </a:r>
            <a:r>
              <a:rPr lang="es-CO" sz="2400" b="1" i="1" dirty="0" smtClean="0"/>
              <a:t> </a:t>
            </a:r>
            <a:r>
              <a:rPr lang="es-CO" sz="2400" b="1" i="1" dirty="0" err="1" smtClean="0"/>
              <a:t>Koneh</a:t>
            </a:r>
            <a:r>
              <a:rPr lang="es-CO" sz="2400" b="1" i="1" dirty="0" smtClean="0"/>
              <a:t> </a:t>
            </a:r>
            <a:r>
              <a:rPr lang="es-CO" sz="2400" b="1" i="1" dirty="0" err="1" smtClean="0"/>
              <a:t>shamáyim</a:t>
            </a:r>
            <a:r>
              <a:rPr lang="es-CO" sz="2400" b="1" i="1" dirty="0" smtClean="0"/>
              <a:t> </a:t>
            </a:r>
            <a:r>
              <a:rPr lang="es-CO" sz="2400" b="1" i="1" dirty="0" err="1" smtClean="0"/>
              <a:t>va'arets</a:t>
            </a:r>
            <a:r>
              <a:rPr lang="es-CO" sz="2400" b="1" i="1" dirty="0" smtClean="0"/>
              <a:t>.</a:t>
            </a:r>
            <a:r>
              <a:rPr lang="es-CO" sz="2400" b="1" dirty="0" smtClean="0"/>
              <a:t> </a:t>
            </a:r>
            <a:r>
              <a:rPr lang="es-CO" sz="2400" b="1" dirty="0" err="1" smtClean="0"/>
              <a:t>Uvaruj</a:t>
            </a:r>
            <a:r>
              <a:rPr lang="es-CO" sz="2400" b="1" dirty="0" smtClean="0"/>
              <a:t> El </a:t>
            </a:r>
            <a:r>
              <a:rPr lang="es-CO" sz="2400" b="1" dirty="0" err="1" smtClean="0"/>
              <a:t>Elyon</a:t>
            </a:r>
            <a:r>
              <a:rPr lang="es-CO" sz="2400" b="1" dirty="0" smtClean="0"/>
              <a:t> </a:t>
            </a:r>
            <a:r>
              <a:rPr lang="es-CO" sz="2400" b="1" dirty="0" err="1" smtClean="0"/>
              <a:t>asher-migen</a:t>
            </a:r>
            <a:r>
              <a:rPr lang="es-CO" sz="2400" b="1" dirty="0" smtClean="0"/>
              <a:t> </a:t>
            </a:r>
            <a:r>
              <a:rPr lang="es-CO" sz="2400" b="1" dirty="0" err="1" smtClean="0"/>
              <a:t>tsareyja</a:t>
            </a:r>
            <a:r>
              <a:rPr lang="es-CO" sz="2400" b="1" dirty="0" smtClean="0"/>
              <a:t> </a:t>
            </a:r>
            <a:r>
              <a:rPr lang="es-CO" sz="2400" b="1" dirty="0" err="1" smtClean="0"/>
              <a:t>beyadeja</a:t>
            </a:r>
            <a:r>
              <a:rPr lang="es-CO" sz="2400" b="1" dirty="0" smtClean="0"/>
              <a:t> </a:t>
            </a:r>
            <a:r>
              <a:rPr lang="es-CO" sz="2400" b="1" dirty="0" err="1" smtClean="0"/>
              <a:t>vayiten</a:t>
            </a:r>
            <a:r>
              <a:rPr lang="es-CO" sz="2400" b="1" dirty="0" smtClean="0"/>
              <a:t>-lo </a:t>
            </a:r>
            <a:r>
              <a:rPr lang="es-CO" sz="2400" b="1" dirty="0" err="1" smtClean="0"/>
              <a:t>ma'aser</a:t>
            </a:r>
            <a:r>
              <a:rPr lang="es-CO" sz="2400" b="1" dirty="0" smtClean="0"/>
              <a:t> </a:t>
            </a:r>
            <a:r>
              <a:rPr lang="es-CO" sz="2400" b="1" dirty="0" err="1" smtClean="0"/>
              <a:t>mikol</a:t>
            </a:r>
            <a:r>
              <a:rPr lang="es-CO" sz="2400" b="1" dirty="0" smtClean="0"/>
              <a:t>.</a:t>
            </a:r>
            <a:r>
              <a:rPr lang="es-CO" sz="2400" b="1" i="1" dirty="0" smtClean="0"/>
              <a:t>  </a:t>
            </a:r>
            <a:r>
              <a:rPr lang="es-ES" sz="2400" dirty="0" smtClean="0"/>
              <a:t>- Génesis 14: 18-20</a:t>
            </a:r>
          </a:p>
          <a:p>
            <a:pPr>
              <a:buNone/>
            </a:pPr>
            <a:endParaRPr lang="es-CO" sz="2800"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dirty="0" smtClean="0"/>
              <a:t>Hoy vamos a mirar dos perspectivas relacionadas con un tema muy específico: Los Diezmos</a:t>
            </a:r>
          </a:p>
          <a:p>
            <a:r>
              <a:rPr lang="es-CO" sz="2800" dirty="0" smtClean="0"/>
              <a:t>Podríamos entonces pensar en diferenciar los Diezmos del Judío y los Diezmos del No Judío?</a:t>
            </a:r>
            <a:endParaRPr lang="es-CO" sz="2800" dirty="0" smtClean="0"/>
          </a:p>
          <a:p>
            <a:r>
              <a:rPr lang="es-CO" sz="2800" dirty="0" smtClean="0"/>
              <a:t>Cuáles son los pormenores de estos sucesos?</a:t>
            </a:r>
          </a:p>
          <a:p>
            <a:r>
              <a:rPr lang="es-CO" sz="2800" dirty="0" smtClean="0"/>
              <a:t>Leamos la historia desde el comienzo:</a:t>
            </a: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  </a:t>
            </a:r>
            <a:r>
              <a:rPr sz="2800" smtClean="0"/>
              <a:t>Y </a:t>
            </a:r>
            <a:r>
              <a:rPr sz="2800" smtClean="0"/>
              <a:t>aconteció en los días de Amrafel, </a:t>
            </a:r>
            <a:r>
              <a:rPr sz="2800" smtClean="0">
                <a:hlinkClick r:id="rId4"/>
              </a:rPr>
              <a:t>(1)</a:t>
            </a:r>
            <a:r>
              <a:rPr sz="2800" smtClean="0"/>
              <a:t> rey de Shinar, Arioj, rey de Elasar, Kedorlaómer, rey de Elam, y Tidal, rey de Goyim </a:t>
            </a:r>
            <a:r>
              <a:rPr sz="2800" smtClean="0">
                <a:hlinkClick r:id="rId4"/>
              </a:rPr>
              <a:t>(2)</a:t>
            </a:r>
            <a:r>
              <a:rPr sz="2800" smtClean="0"/>
              <a:t>,</a:t>
            </a:r>
          </a:p>
          <a:p>
            <a:r>
              <a:rPr sz="2800" b="1" smtClean="0"/>
              <a:t>Vayehí bimey Amrafel melej-Shin'ar Ari'och melej Elasar Kedarla'omer melej Eylam veTid'al melej Goyim.</a:t>
            </a:r>
            <a:endParaRPr sz="2800" smtClean="0"/>
          </a:p>
          <a:p>
            <a:r>
              <a:rPr lang="es-CO" sz="2800" i="1" dirty="0" smtClean="0"/>
              <a:t> </a:t>
            </a:r>
            <a:r>
              <a:rPr lang="es-CO" sz="2800" i="1" dirty="0" smtClean="0"/>
              <a:t>1 -Según </a:t>
            </a:r>
            <a:r>
              <a:rPr lang="es-CO" sz="2800" i="1" dirty="0" smtClean="0"/>
              <a:t>el Midrash (R. </a:t>
            </a:r>
            <a:r>
              <a:rPr lang="es-CO" sz="2800" i="1" dirty="0" err="1" smtClean="0"/>
              <a:t>Rabbá</a:t>
            </a:r>
            <a:r>
              <a:rPr lang="es-CO" sz="2800" i="1" dirty="0" smtClean="0"/>
              <a:t>) este rey es el propio </a:t>
            </a:r>
            <a:r>
              <a:rPr lang="es-CO" sz="2800" i="1" dirty="0" err="1" smtClean="0"/>
              <a:t>Nimrod</a:t>
            </a:r>
            <a:r>
              <a:rPr lang="es-CO" sz="2800" i="1" dirty="0" smtClean="0"/>
              <a:t>. Otros comentadores dicen que se trata del famoso rey persa </a:t>
            </a:r>
            <a:r>
              <a:rPr lang="es-CO" sz="2800" i="1" dirty="0" err="1" smtClean="0"/>
              <a:t>Hammurabi</a:t>
            </a:r>
            <a:r>
              <a:rPr lang="es-CO" sz="2800" i="1" dirty="0" smtClean="0"/>
              <a:t>, que vivió a mediados del siglo XX antes de la era común</a:t>
            </a:r>
            <a:r>
              <a:rPr lang="es-CO" sz="2800" i="1" dirty="0" smtClean="0"/>
              <a:t>. **</a:t>
            </a:r>
            <a:endParaRPr lang="es-ES" sz="2800"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i="1" dirty="0" smtClean="0"/>
              <a:t>2- </a:t>
            </a:r>
            <a:r>
              <a:rPr lang="es-CO" sz="2800" i="1" dirty="0" smtClean="0"/>
              <a:t> Nombre de un país. Se llamó así porque este lugar estaba habitado por diversos pueblos. Se supone que los habitantes de este país eran los propios hititas</a:t>
            </a:r>
            <a:r>
              <a:rPr lang="es-CO" sz="2800" i="1" dirty="0" smtClean="0"/>
              <a:t>.</a:t>
            </a:r>
          </a:p>
          <a:p>
            <a:r>
              <a:rPr sz="2800" b="1" smtClean="0"/>
              <a:t>14:2  </a:t>
            </a:r>
            <a:r>
              <a:rPr sz="2800" smtClean="0"/>
              <a:t>(</a:t>
            </a:r>
            <a:r>
              <a:rPr sz="2800" smtClean="0"/>
              <a:t>que) hicieron guerra </a:t>
            </a:r>
            <a:r>
              <a:rPr sz="2800" smtClean="0">
                <a:hlinkClick r:id="rId4"/>
              </a:rPr>
              <a:t>(3)</a:t>
            </a:r>
            <a:r>
              <a:rPr sz="2800" smtClean="0"/>
              <a:t> contra Bera, rey de Sodoma, y contra Birshá, rey de Gomorra, y Shinab, rey de Admá, y Sheméber rey de Tzvoim, y el rey de Bela, que es Tzóar.</a:t>
            </a:r>
          </a:p>
          <a:p>
            <a:r>
              <a:rPr sz="2800" b="1" smtClean="0"/>
              <a:t>Asu miljamáh et-Berá melej Sdom ve'et-Birshá melej Amoráh Shin'av melej Ademáh veShem'ever melej Tsvo'im umelej Bela hi-Tso'ar.</a:t>
            </a:r>
            <a:endParaRPr sz="2800" smtClean="0"/>
          </a:p>
          <a:p>
            <a:endParaRPr lang="es-ES" sz="2800"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14:3  </a:t>
            </a:r>
            <a:r>
              <a:rPr sz="2800" smtClean="0"/>
              <a:t>Todos </a:t>
            </a:r>
            <a:r>
              <a:rPr sz="2800" smtClean="0"/>
              <a:t>éstos se juntaron en el valle de Siddim, que </a:t>
            </a:r>
            <a:r>
              <a:rPr sz="2800" smtClean="0"/>
              <a:t>está </a:t>
            </a:r>
            <a:r>
              <a:rPr sz="2800" smtClean="0"/>
              <a:t>en </a:t>
            </a:r>
            <a:r>
              <a:rPr sz="2800" smtClean="0"/>
              <a:t>el Mar Salado (Mar Muerto).</a:t>
            </a:r>
          </a:p>
          <a:p>
            <a:r>
              <a:rPr sz="2800" b="1" smtClean="0"/>
              <a:t>Kol-eleh javerú el-Emek haSidim hu Yam haMelach.</a:t>
            </a:r>
            <a:endParaRPr sz="2800" smtClean="0"/>
          </a:p>
          <a:p>
            <a:r>
              <a:rPr sz="2800" b="1" smtClean="0"/>
              <a:t>14:4  </a:t>
            </a:r>
            <a:r>
              <a:rPr sz="2800" smtClean="0"/>
              <a:t>Doce </a:t>
            </a:r>
            <a:r>
              <a:rPr sz="2800" smtClean="0"/>
              <a:t>años sirvieron a Kedorlaómer y trece años se rebelaron.</a:t>
            </a:r>
          </a:p>
          <a:p>
            <a:r>
              <a:rPr sz="2800" b="1" smtClean="0"/>
              <a:t>Shtem-esreh shanáh avdu et-Kedarla'omer ushlosh-esreh shanáh maradu.</a:t>
            </a:r>
            <a:endParaRPr lang="en-US" sz="2800"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14:5  </a:t>
            </a:r>
            <a:r>
              <a:rPr sz="2800" smtClean="0"/>
              <a:t>Y </a:t>
            </a:r>
            <a:r>
              <a:rPr sz="2800" smtClean="0"/>
              <a:t>en el decimocuarto año de la rebeldía vino Kedorlaómer, y los reyes que con él estaban, e hirieron a los refaítas en Ashterot-Carnáim, y a los zuzitas en Ham, y a los emitas en Shavé-Kiriatáim,</a:t>
            </a:r>
          </a:p>
          <a:p>
            <a:r>
              <a:rPr sz="2800" b="1" smtClean="0"/>
              <a:t>Uve'arba esreh shanáh ba Kedarla'omer vehamelajim asher ito vayaku et-Refa'im be'Ashterot Karnayim ve'et- haZuzim beHam ve'et ha'Eymim beShaveh Kiryatayim.</a:t>
            </a:r>
            <a:endParaRPr lang="en-US" sz="2800"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600" i="1" dirty="0" smtClean="0"/>
              <a:t>La Torah narra la guerra que se produjo entre nueve reinos del Asia Menor, y cómo Lot, sobrino de Abraham, fue hecho prisionero, para enseñarnos la elevación moral de Abraham. Tal comportamiento no tiene igual en la historia de la humanidad. Su pugna no se basa en motivos particulares, en ambición o aspiraciones de gloria y materialismo, sino en el deseo de salvar a los oprimidos de las manos de sus opresores. Después de la victoria, él no quiso aparecer como un héroe de guerra, sino como un líder de paz, enarbolando la bandera de la moral</a:t>
            </a:r>
            <a:r>
              <a:rPr lang="es-CO" sz="2600" i="1" dirty="0" smtClean="0"/>
              <a:t>.  ** 3-5</a:t>
            </a:r>
            <a:endParaRPr lang="es-ES" sz="2600" dirty="0" smtClean="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14:6  </a:t>
            </a:r>
            <a:r>
              <a:rPr lang="es-ES" sz="2800" dirty="0" smtClean="0"/>
              <a:t>y </a:t>
            </a:r>
            <a:r>
              <a:rPr lang="es-ES" sz="2800" dirty="0" smtClean="0"/>
              <a:t>a los coritas en su monte de Seír, hasta el (valle de) Parán, que está junto al desierto.</a:t>
            </a:r>
          </a:p>
          <a:p>
            <a:r>
              <a:rPr lang="es-ES" sz="2800" b="1" dirty="0" err="1" smtClean="0"/>
              <a:t>Ve'et-haJorí</a:t>
            </a:r>
            <a:r>
              <a:rPr lang="es-ES" sz="2800" b="1" dirty="0" smtClean="0"/>
              <a:t> </a:t>
            </a:r>
            <a:r>
              <a:rPr lang="es-ES" sz="2800" b="1" dirty="0" err="1" smtClean="0"/>
              <a:t>behareram</a:t>
            </a:r>
            <a:r>
              <a:rPr lang="es-ES" sz="2800" b="1" dirty="0" smtClean="0"/>
              <a:t> </a:t>
            </a:r>
            <a:r>
              <a:rPr lang="es-ES" sz="2800" b="1" dirty="0" err="1" smtClean="0"/>
              <a:t>Seyir</a:t>
            </a:r>
            <a:r>
              <a:rPr lang="es-ES" sz="2800" b="1" dirty="0" smtClean="0"/>
              <a:t> ad </a:t>
            </a:r>
            <a:r>
              <a:rPr lang="es-ES" sz="2800" b="1" dirty="0" err="1" smtClean="0"/>
              <a:t>Eyl</a:t>
            </a:r>
            <a:r>
              <a:rPr lang="es-ES" sz="2800" b="1" dirty="0" smtClean="0"/>
              <a:t> </a:t>
            </a:r>
            <a:r>
              <a:rPr lang="es-ES" sz="2800" b="1" dirty="0" err="1" smtClean="0"/>
              <a:t>Par'an</a:t>
            </a:r>
            <a:r>
              <a:rPr lang="es-ES" sz="2800" b="1" dirty="0" smtClean="0"/>
              <a:t> </a:t>
            </a:r>
            <a:r>
              <a:rPr lang="es-ES" sz="2800" b="1" dirty="0" err="1" smtClean="0"/>
              <a:t>asher</a:t>
            </a:r>
            <a:r>
              <a:rPr lang="es-ES" sz="2800" b="1" dirty="0" smtClean="0"/>
              <a:t> al-</a:t>
            </a:r>
            <a:r>
              <a:rPr lang="es-ES" sz="2800" b="1" dirty="0" err="1" smtClean="0"/>
              <a:t>hamidbar</a:t>
            </a:r>
            <a:r>
              <a:rPr lang="es-ES" sz="2800" b="1" dirty="0" smtClean="0"/>
              <a:t>.</a:t>
            </a:r>
          </a:p>
          <a:p>
            <a:r>
              <a:rPr lang="es-ES" sz="2800" dirty="0" smtClean="0"/>
              <a:t>Aquí debemos recordar que mas adelante, cuando viene la descendencia de Yitzjak, Esav irse a vivir a la región de Seír, e Ishmael, hijo de Abraham, elige el desierto de Parán, a quienes Hashem les ofrece entre otros pueblos la Sagrada Toráh y ellos la rechazaran (Dev. 33: 1-5) </a:t>
            </a:r>
            <a:endParaRPr lang="es-ES" sz="2800"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14:7  </a:t>
            </a:r>
            <a:r>
              <a:rPr sz="2800" smtClean="0"/>
              <a:t>Y </a:t>
            </a:r>
            <a:r>
              <a:rPr sz="2800" smtClean="0"/>
              <a:t>volvieron, y vinieron a En (valle de o fuente de) Mishpat, que es Cadesh, e hirieron (a los habitantes de) todos los campos de los amalekitas, y también al emoreo, que habitaba en Jatzasón-Tamar.</a:t>
            </a:r>
          </a:p>
          <a:p>
            <a:r>
              <a:rPr sz="2800" b="1" smtClean="0"/>
              <a:t>Vayashuvú vayavo'u el-Eyn Mishpat hi Kadesh vayaku et-kol-sedeh ha'Amalekí vegam et-ha'Emor</a:t>
            </a:r>
            <a:r>
              <a:rPr sz="2800" b="1" i="1" smtClean="0"/>
              <a:t>í</a:t>
            </a:r>
            <a:r>
              <a:rPr sz="2800" b="1" smtClean="0"/>
              <a:t> hayoshev beJatsetson </a:t>
            </a:r>
            <a:r>
              <a:rPr sz="2800" b="1" smtClean="0"/>
              <a:t>Tamar</a:t>
            </a:r>
            <a:r>
              <a:rPr sz="2800" b="1" smtClean="0"/>
              <a:t>. </a:t>
            </a:r>
          </a:p>
          <a:p>
            <a:r>
              <a:rPr sz="2800" b="1" smtClean="0"/>
              <a:t>**Entonces volvieron</a:t>
            </a:r>
            <a:r>
              <a:rPr lang="en-US" sz="2800" b="1" dirty="0" smtClean="0"/>
              <a:t>…</a:t>
            </a:r>
            <a:endParaRPr lang="en-US" sz="2800"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14:8  </a:t>
            </a:r>
            <a:r>
              <a:rPr sz="2800" smtClean="0"/>
              <a:t>Y </a:t>
            </a:r>
            <a:r>
              <a:rPr sz="2800" smtClean="0"/>
              <a:t>salió el rey de Sodoma, y el rey de Gomorra, y el rey de Admá, y el rey Tzevoim, y el rey de Bela, que es Tzóar, y ordenaron batalla entre ellos en el valle de Siddim</a:t>
            </a:r>
          </a:p>
          <a:p>
            <a:r>
              <a:rPr sz="2800" b="1" smtClean="0"/>
              <a:t>Vayetsé melej-Sdom umelej-Amoráh umelej-Ademah umelej Tsvo'im umelej Bela hi-Tso'ar vaya'arjú itam miljamah be'Emek haSidim.</a:t>
            </a:r>
            <a:endParaRPr lang="en-US" sz="2800"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14:9  </a:t>
            </a:r>
            <a:r>
              <a:rPr sz="2800" smtClean="0"/>
              <a:t>contra </a:t>
            </a:r>
            <a:r>
              <a:rPr sz="2800" smtClean="0"/>
              <a:t>Kedorlaómer, rey de Elam, y Tidal, rey de Goyim, y Amrafel, rey de Shinar, y Arioj, rey de Elasar; cuatro reyes contra los cinco.</a:t>
            </a:r>
          </a:p>
          <a:p>
            <a:r>
              <a:rPr sz="2800" b="1" smtClean="0"/>
              <a:t>Et-Kedarla'omer melej Eylam veTid'al melej Goyim ve'Amrafel melej Shin'ar ve'Aryoj melej Elasar arba'ah melajim </a:t>
            </a:r>
            <a:r>
              <a:rPr sz="2800" b="1" smtClean="0"/>
              <a:t>et-hajamishah</a:t>
            </a:r>
            <a:r>
              <a:rPr sz="2800" b="1" smtClean="0"/>
              <a:t>.</a:t>
            </a: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14:10  </a:t>
            </a:r>
            <a:r>
              <a:rPr sz="2800" smtClean="0"/>
              <a:t>Y </a:t>
            </a:r>
            <a:r>
              <a:rPr sz="2800" smtClean="0"/>
              <a:t>el valle de los Siddim tenía zanjas de barro; y huyeron los reyes de Sodoma y Gomorra, y se echaron allí (para esconderse); y los que quedaron huyeron al monte.</a:t>
            </a:r>
          </a:p>
          <a:p>
            <a:r>
              <a:rPr sz="2800" b="1" smtClean="0"/>
              <a:t>Ve'Emek </a:t>
            </a:r>
            <a:r>
              <a:rPr sz="2800" b="1" smtClean="0"/>
              <a:t>haSidim be'erot be'erot chemar vayanusu melech Sdom va'Amorah vayiplu-shamah vehanish'arim herah nasu.</a:t>
            </a:r>
          </a:p>
          <a:p>
            <a:r>
              <a:rPr lang="es-CO" sz="2800" dirty="0" smtClean="0"/>
              <a:t>**Sodoma es vencida</a:t>
            </a:r>
            <a:endParaRPr lang="en-US" sz="2800"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14:11  </a:t>
            </a:r>
            <a:r>
              <a:rPr sz="2800" smtClean="0"/>
              <a:t>Y </a:t>
            </a:r>
            <a:r>
              <a:rPr sz="2800" smtClean="0"/>
              <a:t>tomaron (los cuatro reyes) todos los bienes de Sodoma y Gomorra, y todas sus provisiones, y se fueron.</a:t>
            </a:r>
          </a:p>
          <a:p>
            <a:r>
              <a:rPr sz="2800" b="1" smtClean="0"/>
              <a:t>Vayikjú et-kol-rejush Sedom va'Amoráh ve'et-kol-ojlam vayelejú.</a:t>
            </a:r>
            <a:endParaRPr sz="2800" smtClean="0"/>
          </a:p>
          <a:p>
            <a:r>
              <a:rPr sz="2800" b="1" smtClean="0"/>
              <a:t>14:12  </a:t>
            </a:r>
            <a:r>
              <a:rPr sz="2800" smtClean="0"/>
              <a:t>Y </a:t>
            </a:r>
            <a:r>
              <a:rPr sz="2800" smtClean="0"/>
              <a:t>tomaron a Lot, hijo del hermano de Avram, y sus bienes, y se fueron; pues él estaba en Sodoma.</a:t>
            </a:r>
          </a:p>
          <a:p>
            <a:r>
              <a:rPr sz="2800" b="1" smtClean="0"/>
              <a:t>Vayikjú et-Lot ve'et-rejushó ben-ají Avram vayeleju vehú yoshev </a:t>
            </a:r>
            <a:r>
              <a:rPr sz="2800" b="1" smtClean="0"/>
              <a:t>biSdom</a:t>
            </a:r>
            <a:r>
              <a:rPr sz="2800" b="1" smtClean="0"/>
              <a:t>. **</a:t>
            </a:r>
            <a:endParaRPr lang="en-US" sz="2800"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14:13  </a:t>
            </a:r>
            <a:r>
              <a:rPr sz="2800" smtClean="0"/>
              <a:t>Y </a:t>
            </a:r>
            <a:r>
              <a:rPr sz="2800" smtClean="0"/>
              <a:t>vino el que se escapó, </a:t>
            </a:r>
            <a:r>
              <a:rPr sz="2800" smtClean="0">
                <a:hlinkClick r:id="rId4"/>
              </a:rPr>
              <a:t>(4)</a:t>
            </a:r>
            <a:r>
              <a:rPr sz="2800" smtClean="0"/>
              <a:t> y anunció a Avram el hebreo, que moraba en las encinas de Mamré el emoreo, hermano de Eshcol y hermano de Aner; y ellos eran gente que habían contraído un pacto con Avram.</a:t>
            </a:r>
          </a:p>
          <a:p>
            <a:r>
              <a:rPr sz="2800" b="1" smtClean="0"/>
              <a:t>Vayavo hapalit vayaged le-Avram ha'Ivri vehú shojen be'eloney Mamré ha'Emorí ají Eshkol va'ají Aner vehem ba'aley </a:t>
            </a:r>
            <a:r>
              <a:rPr sz="2800" b="1" smtClean="0"/>
              <a:t>vrit-Avram</a:t>
            </a:r>
            <a:r>
              <a:rPr sz="2800" b="1" smtClean="0"/>
              <a:t>.</a:t>
            </a:r>
          </a:p>
          <a:p>
            <a:r>
              <a:rPr lang="es-CO" sz="2400" i="1" dirty="0" smtClean="0"/>
              <a:t>   Para anunciar la derrota. Los midrashim (Rabá y Tanjumá) dicen que se trata del rey </a:t>
            </a:r>
            <a:r>
              <a:rPr lang="es-CO" sz="2400" i="1" dirty="0" err="1" smtClean="0"/>
              <a:t>Og</a:t>
            </a:r>
            <a:r>
              <a:rPr lang="es-CO" sz="2400" i="1" dirty="0" smtClean="0"/>
              <a:t> mencionado en Deut. III, 11</a:t>
            </a:r>
            <a:r>
              <a:rPr lang="es-CO" sz="2400" i="1" dirty="0" smtClean="0"/>
              <a:t>. **El fugitivo</a:t>
            </a:r>
            <a:r>
              <a:rPr lang="es-CO" sz="2800" i="1" dirty="0" smtClean="0"/>
              <a:t/>
            </a:r>
            <a:br>
              <a:rPr lang="es-CO" sz="2800" i="1" dirty="0" smtClean="0"/>
            </a:br>
            <a:endParaRPr lang="en-US" sz="2800"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14:14  </a:t>
            </a:r>
            <a:r>
              <a:rPr sz="2800" smtClean="0"/>
              <a:t>Y </a:t>
            </a:r>
            <a:r>
              <a:rPr sz="2800" smtClean="0"/>
              <a:t>oyó Avram que tomaron cautivo (al hijo de) su hermano, y armó a los adiestrados nacidos en su casa, trescientos dieciocho, y los persiguió hasta Dan.</a:t>
            </a:r>
          </a:p>
          <a:p>
            <a:r>
              <a:rPr sz="2800" b="1" smtClean="0"/>
              <a:t>Vayishma Avram ki nishbáh ajiv vayarek et-janijav yelidey veyto shmonah asar ushlosh me'ot vayirdof ad-Dan.</a:t>
            </a:r>
            <a:endParaRPr lang="en-US" sz="2800"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14:15  </a:t>
            </a:r>
            <a:r>
              <a:rPr lang="es-ES" sz="2800" dirty="0" smtClean="0"/>
              <a:t>Y </a:t>
            </a:r>
            <a:r>
              <a:rPr lang="es-ES" sz="2800" dirty="0" smtClean="0"/>
              <a:t>se dividieron (para caer) sobre ellos de noche, él y sus siervos, y los hirieron, y los persiguieron hasta </a:t>
            </a:r>
            <a:r>
              <a:rPr lang="es-ES" sz="2800" dirty="0" err="1" smtClean="0"/>
              <a:t>Jová</a:t>
            </a:r>
            <a:r>
              <a:rPr lang="es-ES" sz="2800" dirty="0" smtClean="0"/>
              <a:t>, que está a la izquierda de Damasco.</a:t>
            </a:r>
          </a:p>
          <a:p>
            <a:r>
              <a:rPr lang="es-ES" sz="2800" b="1" dirty="0" err="1" smtClean="0"/>
              <a:t>Vayejalek</a:t>
            </a:r>
            <a:r>
              <a:rPr lang="es-ES" sz="2800" b="1" dirty="0" smtClean="0"/>
              <a:t> </a:t>
            </a:r>
            <a:r>
              <a:rPr lang="es-ES" sz="2800" b="1" dirty="0" err="1" smtClean="0"/>
              <a:t>aleyhem</a:t>
            </a:r>
            <a:r>
              <a:rPr lang="es-ES" sz="2800" b="1" dirty="0" smtClean="0"/>
              <a:t> </a:t>
            </a:r>
            <a:r>
              <a:rPr lang="es-ES" sz="2800" b="1" dirty="0" err="1" smtClean="0"/>
              <a:t>laylah</a:t>
            </a:r>
            <a:r>
              <a:rPr lang="es-ES" sz="2800" b="1" dirty="0" smtClean="0"/>
              <a:t> </a:t>
            </a:r>
            <a:r>
              <a:rPr lang="es-ES" sz="2800" b="1" dirty="0" err="1" smtClean="0"/>
              <a:t>hu</a:t>
            </a:r>
            <a:r>
              <a:rPr lang="es-ES" sz="2800" b="1" dirty="0" smtClean="0"/>
              <a:t> </a:t>
            </a:r>
            <a:r>
              <a:rPr lang="es-ES" sz="2800" b="1" dirty="0" err="1" smtClean="0"/>
              <a:t>va'avadav</a:t>
            </a:r>
            <a:r>
              <a:rPr lang="es-ES" sz="2800" b="1" dirty="0" smtClean="0"/>
              <a:t> </a:t>
            </a:r>
            <a:r>
              <a:rPr lang="es-ES" sz="2800" b="1" dirty="0" err="1" smtClean="0"/>
              <a:t>vayakem</a:t>
            </a:r>
            <a:r>
              <a:rPr lang="es-ES" sz="2800" b="1" dirty="0" smtClean="0"/>
              <a:t> </a:t>
            </a:r>
            <a:r>
              <a:rPr lang="es-ES" sz="2800" b="1" dirty="0" err="1" smtClean="0"/>
              <a:t>vayirdefem</a:t>
            </a:r>
            <a:r>
              <a:rPr lang="es-ES" sz="2800" b="1" dirty="0" smtClean="0"/>
              <a:t> </a:t>
            </a:r>
            <a:r>
              <a:rPr lang="es-ES" sz="2800" b="1" dirty="0" smtClean="0"/>
              <a:t>ad-</a:t>
            </a:r>
            <a:r>
              <a:rPr lang="es-ES" sz="2800" b="1" dirty="0" err="1" smtClean="0"/>
              <a:t>K</a:t>
            </a:r>
            <a:r>
              <a:rPr lang="es-ES" sz="2800" b="1" dirty="0" err="1" smtClean="0"/>
              <a:t>ovah</a:t>
            </a:r>
            <a:r>
              <a:rPr lang="es-ES" sz="2800" b="1" dirty="0" smtClean="0"/>
              <a:t> </a:t>
            </a:r>
            <a:r>
              <a:rPr lang="es-ES" sz="2800" b="1" dirty="0" err="1" smtClean="0"/>
              <a:t>asher</a:t>
            </a:r>
            <a:r>
              <a:rPr lang="es-ES" sz="2800" b="1" dirty="0" smtClean="0"/>
              <a:t> </a:t>
            </a:r>
            <a:r>
              <a:rPr lang="es-ES" sz="2800" b="1" dirty="0" err="1" smtClean="0"/>
              <a:t>mismol</a:t>
            </a:r>
            <a:r>
              <a:rPr lang="es-ES" sz="2800" b="1" dirty="0" smtClean="0"/>
              <a:t> le-</a:t>
            </a:r>
            <a:r>
              <a:rPr lang="es-ES" sz="2800" b="1" dirty="0" err="1" smtClean="0"/>
              <a:t>Damasek</a:t>
            </a:r>
            <a:r>
              <a:rPr lang="es-ES" sz="2800" b="1" dirty="0" smtClean="0"/>
              <a:t>.</a:t>
            </a:r>
          </a:p>
          <a:p>
            <a:r>
              <a:rPr lang="es-ES" sz="2800" dirty="0" smtClean="0"/>
              <a:t>Rashi nos dice algo muy curioso con respecto a Eliezer: </a:t>
            </a:r>
            <a:r>
              <a:rPr lang="es-ES" sz="2800" b="1" dirty="0" smtClean="0"/>
              <a:t>*318</a:t>
            </a:r>
          </a:p>
          <a:p>
            <a:r>
              <a:rPr lang="es-ES" sz="2800" b="1" dirty="0" smtClean="0"/>
              <a:t>**</a:t>
            </a:r>
            <a:r>
              <a:rPr lang="es-ES" sz="2800" b="1" dirty="0" smtClean="0"/>
              <a:t>A</a:t>
            </a:r>
            <a:r>
              <a:rPr lang="es-ES" sz="2800" b="1" dirty="0" smtClean="0"/>
              <a:t>braham salva a Lot</a:t>
            </a:r>
            <a:endParaRPr lang="es-ES" sz="2800" b="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14:16  </a:t>
            </a:r>
            <a:r>
              <a:rPr lang="es-ES" sz="2800" dirty="0" smtClean="0"/>
              <a:t>Y </a:t>
            </a:r>
            <a:r>
              <a:rPr lang="es-ES" sz="2800" dirty="0" smtClean="0"/>
              <a:t>recuperó todos los bienes; y también a Lot, hijo de su hermano, y sus bienes recuperó, y también a las mujeres y al pueblo.</a:t>
            </a:r>
          </a:p>
          <a:p>
            <a:r>
              <a:rPr lang="es-ES" sz="2800" b="1" dirty="0" err="1" smtClean="0"/>
              <a:t>Vayashev</a:t>
            </a:r>
            <a:r>
              <a:rPr lang="es-ES" sz="2800" b="1" dirty="0" smtClean="0"/>
              <a:t> et kol-</a:t>
            </a:r>
            <a:r>
              <a:rPr lang="es-ES" sz="2800" b="1" dirty="0" err="1" smtClean="0"/>
              <a:t>harejush</a:t>
            </a:r>
            <a:r>
              <a:rPr lang="es-ES" sz="2800" b="1" dirty="0" smtClean="0"/>
              <a:t> </a:t>
            </a:r>
            <a:r>
              <a:rPr lang="es-ES" sz="2800" b="1" dirty="0" err="1" smtClean="0"/>
              <a:t>vegam</a:t>
            </a:r>
            <a:r>
              <a:rPr lang="es-ES" sz="2800" b="1" dirty="0" smtClean="0"/>
              <a:t> et-Lot </a:t>
            </a:r>
            <a:r>
              <a:rPr lang="es-ES" sz="2800" b="1" dirty="0" err="1" smtClean="0"/>
              <a:t>ajiv</a:t>
            </a:r>
            <a:r>
              <a:rPr lang="es-ES" sz="2800" b="1" dirty="0" smtClean="0"/>
              <a:t> </a:t>
            </a:r>
            <a:r>
              <a:rPr lang="es-ES" sz="2800" b="1" dirty="0" err="1" smtClean="0"/>
              <a:t>urechusho</a:t>
            </a:r>
            <a:r>
              <a:rPr lang="es-ES" sz="2800" b="1" dirty="0" smtClean="0"/>
              <a:t> </a:t>
            </a:r>
            <a:r>
              <a:rPr lang="es-ES" sz="2800" b="1" dirty="0" err="1" smtClean="0"/>
              <a:t>heshiv</a:t>
            </a:r>
            <a:r>
              <a:rPr lang="es-ES" sz="2800" b="1" dirty="0" smtClean="0"/>
              <a:t> </a:t>
            </a:r>
            <a:r>
              <a:rPr lang="es-ES" sz="2800" b="1" dirty="0" err="1" smtClean="0"/>
              <a:t>vegam</a:t>
            </a:r>
            <a:r>
              <a:rPr lang="es-ES" sz="2800" b="1" dirty="0" smtClean="0"/>
              <a:t> et-</a:t>
            </a:r>
            <a:r>
              <a:rPr lang="es-ES" sz="2800" b="1" dirty="0" err="1" smtClean="0"/>
              <a:t>hanashim</a:t>
            </a:r>
            <a:r>
              <a:rPr lang="es-ES" sz="2800" b="1" dirty="0" smtClean="0"/>
              <a:t> </a:t>
            </a:r>
            <a:r>
              <a:rPr lang="es-ES" sz="2800" b="1" dirty="0" err="1" smtClean="0"/>
              <a:t>ve'et</a:t>
            </a:r>
            <a:r>
              <a:rPr lang="es-ES" sz="2800" b="1" dirty="0" smtClean="0"/>
              <a:t> </a:t>
            </a:r>
            <a:r>
              <a:rPr lang="es-ES" sz="2800" b="1" dirty="0" err="1" smtClean="0"/>
              <a:t>ha'am</a:t>
            </a:r>
            <a:r>
              <a:rPr lang="es-ES" sz="2800" b="1" dirty="0" smtClean="0"/>
              <a:t>.</a:t>
            </a:r>
          </a:p>
          <a:p>
            <a:r>
              <a:rPr lang="es-ES" sz="2800" dirty="0" smtClean="0"/>
              <a:t>Qué dice Or HaJaim </a:t>
            </a:r>
            <a:r>
              <a:rPr lang="es-ES" sz="2800" b="1" dirty="0" smtClean="0"/>
              <a:t>**</a:t>
            </a:r>
            <a:endParaRPr lang="es-ES" sz="2800"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14:17  </a:t>
            </a:r>
            <a:r>
              <a:rPr sz="2800" smtClean="0"/>
              <a:t>Y </a:t>
            </a:r>
            <a:r>
              <a:rPr sz="2800" smtClean="0"/>
              <a:t>salió el rey de Sodoma a su encuentro, después de que regresó de herir a Kedorlaómer y a los reyes que con él estaban, al valle de Shavé, que es el Valle del Rey.</a:t>
            </a:r>
          </a:p>
          <a:p>
            <a:r>
              <a:rPr sz="2800" b="1" smtClean="0"/>
              <a:t>Vayetsé melej-Sedom likrató ajarey shuvo mehakot et-Kdarla'omer ve'et-hamelajim asher itó el-Emek Shaveh hu Emek haMelej.</a:t>
            </a:r>
            <a:endParaRPr lang="en-US" sz="2800"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14:18  </a:t>
            </a:r>
            <a:r>
              <a:rPr sz="2800" smtClean="0"/>
              <a:t>Y </a:t>
            </a:r>
            <a:r>
              <a:rPr sz="2800" smtClean="0"/>
              <a:t>Malqui-Tsédek, rey de Shalem (Yerushaláyim), sacó pan y vino: y él era sacerdote del Dios Altísimo </a:t>
            </a:r>
            <a:r>
              <a:rPr sz="2800" smtClean="0">
                <a:hlinkClick r:id="rId4"/>
              </a:rPr>
              <a:t>(5)</a:t>
            </a:r>
            <a:r>
              <a:rPr sz="2800" smtClean="0"/>
              <a:t>.</a:t>
            </a:r>
          </a:p>
          <a:p>
            <a:r>
              <a:rPr sz="2800" b="1" smtClean="0"/>
              <a:t>UMalki-Tsedek melej Shalem hotsi lejem vayayín vehú johen le-El </a:t>
            </a:r>
            <a:r>
              <a:rPr sz="2800" b="1" smtClean="0"/>
              <a:t>Elyon</a:t>
            </a:r>
            <a:r>
              <a:rPr sz="2800" b="1" smtClean="0"/>
              <a:t>.</a:t>
            </a:r>
          </a:p>
          <a:p>
            <a:r>
              <a:rPr lang="es-ES" sz="2800" i="1" dirty="0" smtClean="0"/>
              <a:t>  Antes de Abraham </a:t>
            </a:r>
            <a:r>
              <a:rPr lang="es-ES" sz="2800" i="1" dirty="0" smtClean="0"/>
              <a:t>hubo </a:t>
            </a:r>
            <a:r>
              <a:rPr lang="es-ES" sz="2800" i="1" dirty="0" smtClean="0"/>
              <a:t>núcleos monoteístas aislados. </a:t>
            </a:r>
            <a:r>
              <a:rPr lang="es-ES" sz="2800" i="1" dirty="0" err="1" smtClean="0"/>
              <a:t>Janoj</a:t>
            </a:r>
            <a:r>
              <a:rPr lang="es-ES" sz="2800" i="1" dirty="0" smtClean="0"/>
              <a:t> (cap. V, 22) y Noé fueron monoteístas. </a:t>
            </a:r>
            <a:r>
              <a:rPr lang="es-ES" sz="2800" i="1" dirty="0" err="1" smtClean="0"/>
              <a:t>Malki-Tzédec</a:t>
            </a:r>
            <a:r>
              <a:rPr lang="es-ES" sz="2800" i="1" dirty="0" smtClean="0"/>
              <a:t>, rey de </a:t>
            </a:r>
            <a:r>
              <a:rPr lang="es-ES" sz="2800" i="1" dirty="0" err="1" smtClean="0"/>
              <a:t>Shalem</a:t>
            </a:r>
            <a:r>
              <a:rPr lang="es-ES" sz="2800" i="1" dirty="0" smtClean="0"/>
              <a:t> </a:t>
            </a:r>
            <a:r>
              <a:rPr lang="es-ES" sz="2800" i="1" dirty="0" err="1" smtClean="0"/>
              <a:t>Qerusalem</a:t>
            </a:r>
            <a:r>
              <a:rPr lang="es-ES" sz="2800" i="1" dirty="0" smtClean="0"/>
              <a:t>) era sacerdote del Dios Altísimo. </a:t>
            </a:r>
            <a:endParaRPr lang="es-ES" sz="2800" i="1" dirty="0" smtClean="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i="1" dirty="0" smtClean="0"/>
              <a:t>Pero </a:t>
            </a:r>
            <a:r>
              <a:rPr lang="es-ES" sz="2800" i="1" dirty="0" smtClean="0"/>
              <a:t>Abraham tenía algo más que todos ellos: su revolución contra el paganismo, que abrió a la humanidad nuevos horizontes y le proporcionó los ideales sagrados. El patriarca Abraham tomó sobre sí la santa misión destinada a marcar el desarrollo del mundo de las ideas y fundar las bases de la creencia en el Dios </a:t>
            </a:r>
            <a:r>
              <a:rPr lang="es-ES" sz="2800" i="1" dirty="0" smtClean="0"/>
              <a:t>Único, </a:t>
            </a:r>
            <a:r>
              <a:rPr lang="es-ES" sz="2800" i="1" dirty="0" smtClean="0"/>
              <a:t>Inmaterial y Universal, aceptando de buen grado los sacrificios que su noble carrera le imponía. Es por esto por lo que se considera a Abraham el padre del monoteísmo.</a:t>
            </a:r>
            <a:endParaRPr lang="es-ES" sz="2800" dirty="0" smtClean="0"/>
          </a:p>
          <a:p>
            <a:r>
              <a:rPr lang="es-ES" sz="2800" dirty="0" smtClean="0"/>
              <a:t/>
            </a:r>
            <a:br>
              <a:rPr lang="es-ES" sz="2800" dirty="0" smtClean="0"/>
            </a:br>
            <a:endParaRPr lang="en-US" sz="2800"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14:19  </a:t>
            </a:r>
            <a:r>
              <a:rPr sz="2800" smtClean="0"/>
              <a:t>Y </a:t>
            </a:r>
            <a:r>
              <a:rPr sz="2800" smtClean="0"/>
              <a:t>le bendijo diciéndole: ¡Bendito sea Avram del Dios Altísimo, creador de los cielos y de la tierra!</a:t>
            </a:r>
          </a:p>
          <a:p>
            <a:r>
              <a:rPr sz="2800" b="1" smtClean="0"/>
              <a:t>Vayevarejehú vayomar baruj Avram le-El Elyon Koneh shamáyim va'arets.</a:t>
            </a:r>
            <a:endParaRPr sz="2800" smtClean="0"/>
          </a:p>
          <a:p>
            <a:r>
              <a:rPr sz="2800" b="1" smtClean="0"/>
              <a:t>14:20  </a:t>
            </a:r>
            <a:r>
              <a:rPr sz="2800" smtClean="0"/>
              <a:t>¡</a:t>
            </a:r>
            <a:r>
              <a:rPr sz="2800" smtClean="0"/>
              <a:t>Y bendito sea el Dios Altísimo que entregó a tus opresores en tus manos! Y dio Avram a él diezmo de todo.</a:t>
            </a:r>
          </a:p>
          <a:p>
            <a:r>
              <a:rPr sz="2800" b="1" smtClean="0"/>
              <a:t>Uvaruj El Elyon asher-migen tsareyja beyadeja vayiten-lo ma'aser mikol.</a:t>
            </a:r>
            <a:endParaRPr lang="en-US" sz="2800"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14:21  </a:t>
            </a:r>
            <a:r>
              <a:rPr sz="2800" smtClean="0"/>
              <a:t>Y </a:t>
            </a:r>
            <a:r>
              <a:rPr sz="2800" smtClean="0"/>
              <a:t>dijo el rey de Sodoma a Avram: Dame las almas (que salvaste), y los bienes toma para ti.</a:t>
            </a:r>
          </a:p>
          <a:p>
            <a:r>
              <a:rPr sz="2800" b="1" smtClean="0"/>
              <a:t>Vayomer melej Sedom el-Avram ten-li hanefesh veharejush </a:t>
            </a:r>
            <a:r>
              <a:rPr sz="2800" b="1" smtClean="0"/>
              <a:t>kaj-laj</a:t>
            </a:r>
            <a:r>
              <a:rPr sz="2800" b="1" smtClean="0"/>
              <a:t>.</a:t>
            </a:r>
          </a:p>
          <a:p>
            <a:r>
              <a:rPr lang="es-ES" sz="2800" b="1" dirty="0" smtClean="0"/>
              <a:t>14:22  </a:t>
            </a:r>
            <a:r>
              <a:rPr lang="es-ES" sz="2800" dirty="0" smtClean="0"/>
              <a:t>Y </a:t>
            </a:r>
            <a:r>
              <a:rPr lang="es-ES" sz="2800" dirty="0" smtClean="0"/>
              <a:t>dijo Avram al rey de Sodoma: Alzo mi mano (en señal de juramento) al Eterno, el Dios Altísimo, creador de cielos y tierra,</a:t>
            </a:r>
          </a:p>
          <a:p>
            <a:r>
              <a:rPr lang="es-ES" sz="2800" b="1" dirty="0" err="1" smtClean="0"/>
              <a:t>Vayomer</a:t>
            </a:r>
            <a:r>
              <a:rPr lang="es-ES" sz="2800" b="1" dirty="0" smtClean="0"/>
              <a:t> Avram el-</a:t>
            </a:r>
            <a:r>
              <a:rPr lang="es-ES" sz="2800" b="1" dirty="0" err="1" smtClean="0"/>
              <a:t>melej</a:t>
            </a:r>
            <a:r>
              <a:rPr lang="es-ES" sz="2800" b="1" dirty="0" smtClean="0"/>
              <a:t> </a:t>
            </a:r>
            <a:r>
              <a:rPr lang="es-ES" sz="2800" b="1" dirty="0" err="1" smtClean="0"/>
              <a:t>Sedom</a:t>
            </a:r>
            <a:r>
              <a:rPr lang="es-ES" sz="2800" b="1" dirty="0" smtClean="0"/>
              <a:t> </a:t>
            </a:r>
            <a:r>
              <a:rPr lang="es-ES" sz="2800" b="1" dirty="0" err="1" smtClean="0"/>
              <a:t>harimoti</a:t>
            </a:r>
            <a:r>
              <a:rPr lang="es-ES" sz="2800" b="1" dirty="0" smtClean="0"/>
              <a:t> </a:t>
            </a:r>
            <a:r>
              <a:rPr lang="es-ES" sz="2800" b="1" dirty="0" err="1" smtClean="0"/>
              <a:t>yadi</a:t>
            </a:r>
            <a:r>
              <a:rPr lang="es-ES" sz="2800" b="1" dirty="0" smtClean="0"/>
              <a:t> el-Adonay El </a:t>
            </a:r>
            <a:r>
              <a:rPr lang="es-ES" sz="2800" b="1" dirty="0" err="1" smtClean="0"/>
              <a:t>Elyon</a:t>
            </a:r>
            <a:r>
              <a:rPr lang="es-ES" sz="2800" b="1" dirty="0" smtClean="0"/>
              <a:t> </a:t>
            </a:r>
            <a:r>
              <a:rPr lang="es-ES" sz="2800" b="1" dirty="0" err="1" smtClean="0"/>
              <a:t>Koneh</a:t>
            </a:r>
            <a:r>
              <a:rPr lang="es-ES" sz="2800" b="1" dirty="0" smtClean="0"/>
              <a:t> </a:t>
            </a:r>
            <a:r>
              <a:rPr lang="es-ES" sz="2800" b="1" dirty="0" err="1" smtClean="0"/>
              <a:t>shamáyim</a:t>
            </a:r>
            <a:r>
              <a:rPr lang="es-ES" sz="2800" b="1" dirty="0" smtClean="0"/>
              <a:t> </a:t>
            </a:r>
            <a:r>
              <a:rPr lang="es-ES" sz="2800" b="1" dirty="0" err="1" smtClean="0"/>
              <a:t>va'arets</a:t>
            </a:r>
            <a:r>
              <a:rPr lang="es-ES" sz="2800" b="1" dirty="0" smtClean="0"/>
              <a:t>.</a:t>
            </a:r>
            <a:endParaRPr lang="es-ES" sz="2800" dirty="0" smtClean="0"/>
          </a:p>
          <a:p>
            <a:endParaRPr lang="en-US" sz="2800"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550" b="1" smtClean="0"/>
              <a:t>14:23  </a:t>
            </a:r>
            <a:r>
              <a:rPr sz="2550" smtClean="0"/>
              <a:t>que </a:t>
            </a:r>
            <a:r>
              <a:rPr sz="2550" smtClean="0"/>
              <a:t>ni un hilo, ni siquiera una correa de calzado tomaré de todo lo que es tuyo, para que no digas: "yo enriquecí a Avram";</a:t>
            </a:r>
          </a:p>
          <a:p>
            <a:r>
              <a:rPr sz="2550" b="1" smtClean="0"/>
              <a:t>Im-mijut ve'ad sroj-na'al ve'im-ekaj mikol-asher-laj velo tomar ani he'esharti et-Avram.</a:t>
            </a:r>
            <a:endParaRPr sz="2550" smtClean="0"/>
          </a:p>
          <a:p>
            <a:r>
              <a:rPr sz="2550" b="1" smtClean="0"/>
              <a:t>14:24  </a:t>
            </a:r>
            <a:r>
              <a:rPr sz="2550" smtClean="0"/>
              <a:t>salvo </a:t>
            </a:r>
            <a:r>
              <a:rPr sz="2550" smtClean="0"/>
              <a:t>solamente lo que comieron los mozos y la parte (correspondiente a) los varones que anduvieron conmigo; Aner, Eshcol y Mamré, ellos tomarán su parte.</a:t>
            </a:r>
          </a:p>
          <a:p>
            <a:r>
              <a:rPr sz="2550" b="1" smtClean="0"/>
              <a:t>Bile'aday rak asher ajlú hane'arim vejélek ha'anashim asher haljú iti Aner Eshkol uMamré hem yijú </a:t>
            </a:r>
            <a:r>
              <a:rPr sz="2550" b="1" smtClean="0"/>
              <a:t>jelkam</a:t>
            </a:r>
            <a:r>
              <a:rPr sz="2550" b="1" smtClean="0"/>
              <a:t>.</a:t>
            </a:r>
            <a:endParaRPr sz="2550" smtClean="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Melquisedec era un rey no judío que vivió durante los tiempos de Abraham, como dice:</a:t>
            </a:r>
          </a:p>
          <a:p>
            <a:r>
              <a:rPr lang="es-ES" sz="2800" dirty="0" smtClean="0"/>
              <a:t>"Y Melquisedec, rey de Salem, trajo pan y vino, y fue sacerdote (Cohen) de Di-s el más alto" Génesis 14:18</a:t>
            </a:r>
          </a:p>
          <a:p>
            <a:r>
              <a:rPr lang="es-ES" sz="2800" dirty="0" smtClean="0"/>
              <a:t>Incluso si él no era judío y no podía ser de la tribu de Levy, se lo llama sacerdote (Kohen) por su posición de servicio. </a:t>
            </a:r>
          </a:p>
          <a:p>
            <a:r>
              <a:rPr lang="es-ES" sz="2800" dirty="0" smtClean="0"/>
              <a:t>Del mismo modo, </a:t>
            </a:r>
            <a:r>
              <a:rPr lang="es-ES" sz="2800" dirty="0" err="1" smtClean="0"/>
              <a:t>Jetro</a:t>
            </a:r>
            <a:r>
              <a:rPr lang="es-ES" sz="2800" dirty="0" smtClean="0"/>
              <a:t> (suegro de Moisés) fue llamado "sacerdote (Cohen) de Midián". </a:t>
            </a:r>
            <a:r>
              <a:rPr lang="es-ES" sz="2000" dirty="0" smtClean="0"/>
              <a:t>Éxodo 18: 1</a:t>
            </a:r>
            <a:endParaRPr lang="es-ES" sz="2800" dirty="0" smtClean="0"/>
          </a:p>
          <a:p>
            <a:pPr>
              <a:buNone/>
            </a:pPr>
            <a:endParaRPr lang="es-ES" sz="2800" dirty="0" smtClean="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dirty="0" smtClean="0"/>
              <a:t>Encontramos entonces que </a:t>
            </a:r>
            <a:r>
              <a:rPr lang="es-CO" sz="2800" dirty="0" err="1" smtClean="0"/>
              <a:t>Melquisedeq</a:t>
            </a:r>
            <a:r>
              <a:rPr lang="es-CO" sz="2800" dirty="0" smtClean="0"/>
              <a:t> aparece de la nada trayendo pan y vino y proceden a hacer </a:t>
            </a:r>
            <a:r>
              <a:rPr lang="es-CO" sz="2800" dirty="0" err="1" smtClean="0"/>
              <a:t>kidush</a:t>
            </a:r>
            <a:r>
              <a:rPr lang="es-CO" sz="2800" dirty="0" smtClean="0"/>
              <a:t>.</a:t>
            </a:r>
          </a:p>
          <a:p>
            <a:r>
              <a:rPr lang="es-CO" sz="2800" dirty="0" smtClean="0"/>
              <a:t>Por su parte Abraham le entrega los diezmos de todo.</a:t>
            </a:r>
          </a:p>
          <a:p>
            <a:r>
              <a:rPr lang="es-CO" sz="2800" dirty="0" smtClean="0"/>
              <a:t>Cuales diezmos? </a:t>
            </a:r>
            <a:r>
              <a:rPr lang="es-CO" sz="2800" dirty="0" smtClean="0"/>
              <a:t>Se refiere al botín de guerra?</a:t>
            </a:r>
          </a:p>
          <a:p>
            <a:r>
              <a:rPr lang="es-CO" sz="2800" dirty="0" smtClean="0"/>
              <a:t>Al parecer, no!</a:t>
            </a:r>
          </a:p>
          <a:p>
            <a:r>
              <a:rPr lang="es-CO" sz="2800" dirty="0" smtClean="0"/>
              <a:t>Porque mas adelante el rey de Sodoma le pide que le entregue las almas y que Abram se quede con el botín.</a:t>
            </a:r>
            <a:endParaRPr lang="es-ES" sz="2800" dirty="0" smtClean="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dirty="0" smtClean="0"/>
              <a:t>Abraham en este caso se niega a recibir parte del botín y le devuelve a la gente que capturó que hacían parte de los reinos de Sodoma, Gomorra, etc.</a:t>
            </a:r>
          </a:p>
          <a:p>
            <a:r>
              <a:rPr lang="es-CO" sz="2800" dirty="0" smtClean="0"/>
              <a:t>Parece a todas luces que este tipo de Diezmo no se enmarca dentro de las leyes judías, ya que es manifiesto antes de entregarse la Torá.</a:t>
            </a:r>
          </a:p>
          <a:p>
            <a:r>
              <a:rPr lang="es-CO" sz="2800" dirty="0" smtClean="0"/>
              <a:t>También lo encontramos haciendo parte de la vida de Jacob cuando angustiado le pide al Eterno protección y el hace el compromiso del diezmo.</a:t>
            </a:r>
          </a:p>
          <a:p>
            <a:endParaRPr lang="es-ES" sz="2800" dirty="0" smtClean="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dirty="0" smtClean="0"/>
              <a:t>Jacob ha salido de Beer Sheva de casa de su padre Yitzjak por sugerencia de su madre a la casa de sus ancestros en </a:t>
            </a:r>
            <a:r>
              <a:rPr lang="es-CO" sz="2800" dirty="0" err="1" smtClean="0"/>
              <a:t>Padán</a:t>
            </a:r>
            <a:r>
              <a:rPr lang="es-CO" sz="2800" dirty="0" smtClean="0"/>
              <a:t> </a:t>
            </a:r>
            <a:r>
              <a:rPr lang="es-CO" sz="2800" dirty="0" err="1" smtClean="0"/>
              <a:t>Arám</a:t>
            </a:r>
            <a:r>
              <a:rPr lang="es-CO" sz="2800" dirty="0" smtClean="0"/>
              <a:t> (28:7)</a:t>
            </a:r>
          </a:p>
          <a:p>
            <a:r>
              <a:rPr lang="es-CO" sz="2800" dirty="0" smtClean="0"/>
              <a:t>Después de dormir sobre las piedras sueña con las escaleras y se despierta sobresaltado reconociendo que ese lugar es Bet El, la Casa del Dios </a:t>
            </a:r>
            <a:r>
              <a:rPr lang="es-CO" sz="2800" dirty="0" err="1" smtClean="0"/>
              <a:t>Altisimo</a:t>
            </a:r>
            <a:r>
              <a:rPr lang="es-CO" sz="2800" dirty="0" smtClean="0"/>
              <a:t> y </a:t>
            </a:r>
            <a:r>
              <a:rPr lang="es-CO" sz="2800" dirty="0" err="1" smtClean="0"/>
              <a:t>Sha’ar</a:t>
            </a:r>
            <a:r>
              <a:rPr lang="es-CO" sz="2800" dirty="0" smtClean="0"/>
              <a:t> </a:t>
            </a:r>
            <a:r>
              <a:rPr lang="es-CO" sz="2800" dirty="0" err="1" smtClean="0"/>
              <a:t>Hashamayim</a:t>
            </a:r>
            <a:r>
              <a:rPr lang="es-CO" sz="2800" dirty="0" smtClean="0"/>
              <a:t>, la Puerta del Cielo. (28:17)</a:t>
            </a:r>
            <a:endParaRPr lang="es-ES" sz="2800" dirty="0" smtClean="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dirty="0" smtClean="0"/>
              <a:t>Es en esos momentos cuando Jacob se compromete a darle el diezmo a Hashem:</a:t>
            </a:r>
          </a:p>
          <a:p>
            <a:r>
              <a:rPr lang="es-CO" sz="2800" b="1" dirty="0" smtClean="0"/>
              <a:t>28:20</a:t>
            </a:r>
            <a:r>
              <a:rPr lang="es-CO" sz="2800" dirty="0" smtClean="0"/>
              <a:t> Y Jacob hizo una promesa, diciendo: Si estuviere Dios conmigo y me guardare en este camino en que ando, y me diere pan para comer y ropa para vestir,</a:t>
            </a:r>
          </a:p>
          <a:p>
            <a:r>
              <a:rPr lang="es-CO" sz="2800" b="1" dirty="0" err="1" smtClean="0"/>
              <a:t>Vayidar</a:t>
            </a:r>
            <a:r>
              <a:rPr lang="es-CO" sz="2800" b="1" dirty="0" smtClean="0"/>
              <a:t> </a:t>
            </a:r>
            <a:r>
              <a:rPr lang="es-CO" sz="2800" b="1" dirty="0" err="1" smtClean="0"/>
              <a:t>Ya'akov</a:t>
            </a:r>
            <a:r>
              <a:rPr lang="es-CO" sz="2800" b="1" dirty="0" smtClean="0"/>
              <a:t> </a:t>
            </a:r>
            <a:r>
              <a:rPr lang="es-CO" sz="2800" b="1" dirty="0" err="1" smtClean="0"/>
              <a:t>neder</a:t>
            </a:r>
            <a:r>
              <a:rPr lang="es-CO" sz="2800" b="1" dirty="0" smtClean="0"/>
              <a:t> </a:t>
            </a:r>
            <a:r>
              <a:rPr lang="es-CO" sz="2800" b="1" dirty="0" err="1" smtClean="0"/>
              <a:t>lemor</a:t>
            </a:r>
            <a:r>
              <a:rPr lang="es-CO" sz="2800" b="1" dirty="0" smtClean="0"/>
              <a:t> </a:t>
            </a:r>
            <a:r>
              <a:rPr lang="es-CO" sz="2800" b="1" dirty="0" err="1" smtClean="0"/>
              <a:t>im-yihyeh</a:t>
            </a:r>
            <a:r>
              <a:rPr lang="es-CO" sz="2800" b="1" dirty="0" smtClean="0"/>
              <a:t> Elohim </a:t>
            </a:r>
            <a:r>
              <a:rPr lang="es-CO" sz="2800" b="1" dirty="0" err="1" smtClean="0"/>
              <a:t>imadi</a:t>
            </a:r>
            <a:r>
              <a:rPr lang="es-CO" sz="2800" b="1" dirty="0" smtClean="0"/>
              <a:t> </a:t>
            </a:r>
            <a:r>
              <a:rPr lang="es-CO" sz="2800" b="1" dirty="0" err="1" smtClean="0"/>
              <a:t>ushmarani</a:t>
            </a:r>
            <a:r>
              <a:rPr lang="es-CO" sz="2800" b="1" dirty="0" smtClean="0"/>
              <a:t> </a:t>
            </a:r>
            <a:r>
              <a:rPr lang="es-CO" sz="2800" b="1" dirty="0" err="1" smtClean="0"/>
              <a:t>baderej</a:t>
            </a:r>
            <a:r>
              <a:rPr lang="es-CO" sz="2800" b="1" dirty="0" smtClean="0"/>
              <a:t> </a:t>
            </a:r>
            <a:r>
              <a:rPr lang="es-CO" sz="2800" b="1" dirty="0" err="1" smtClean="0"/>
              <a:t>hazeh</a:t>
            </a:r>
            <a:r>
              <a:rPr lang="es-CO" sz="2800" b="1" dirty="0" smtClean="0"/>
              <a:t> </a:t>
            </a:r>
            <a:r>
              <a:rPr lang="es-CO" sz="2800" b="1" dirty="0" err="1" smtClean="0"/>
              <a:t>asher</a:t>
            </a:r>
            <a:r>
              <a:rPr lang="es-CO" sz="2800" b="1" dirty="0" smtClean="0"/>
              <a:t> </a:t>
            </a:r>
            <a:r>
              <a:rPr lang="es-CO" sz="2800" b="1" dirty="0" err="1" smtClean="0"/>
              <a:t>anoji</a:t>
            </a:r>
            <a:r>
              <a:rPr lang="es-CO" sz="2800" b="1" dirty="0" smtClean="0"/>
              <a:t> </a:t>
            </a:r>
            <a:r>
              <a:rPr lang="es-CO" sz="2800" b="1" dirty="0" err="1" smtClean="0"/>
              <a:t>holej</a:t>
            </a:r>
            <a:r>
              <a:rPr lang="es-CO" sz="2800" b="1" dirty="0" smtClean="0"/>
              <a:t> </a:t>
            </a:r>
            <a:r>
              <a:rPr lang="es-CO" sz="2800" b="1" dirty="0" err="1" smtClean="0"/>
              <a:t>venatan-li</a:t>
            </a:r>
            <a:r>
              <a:rPr lang="es-CO" sz="2800" b="1" dirty="0" smtClean="0"/>
              <a:t> </a:t>
            </a:r>
            <a:r>
              <a:rPr lang="es-CO" sz="2800" b="1" dirty="0" err="1" smtClean="0"/>
              <a:t>lejem</a:t>
            </a:r>
            <a:r>
              <a:rPr lang="es-CO" sz="2800" b="1" dirty="0" smtClean="0"/>
              <a:t> </a:t>
            </a:r>
            <a:r>
              <a:rPr lang="es-CO" sz="2800" b="1" dirty="0" err="1" smtClean="0"/>
              <a:t>le'ejol</a:t>
            </a:r>
            <a:r>
              <a:rPr lang="es-CO" sz="2800" b="1" dirty="0" smtClean="0"/>
              <a:t> </a:t>
            </a:r>
            <a:r>
              <a:rPr lang="es-CO" sz="2800" b="1" dirty="0" err="1" smtClean="0"/>
              <a:t>uveged</a:t>
            </a:r>
            <a:r>
              <a:rPr lang="es-CO" sz="2800" b="1" dirty="0" smtClean="0"/>
              <a:t> </a:t>
            </a:r>
            <a:r>
              <a:rPr lang="es-CO" sz="2800" b="1" dirty="0" err="1" smtClean="0"/>
              <a:t>lilbosh</a:t>
            </a:r>
            <a:r>
              <a:rPr lang="es-CO" sz="2800" b="1" dirty="0" smtClean="0"/>
              <a:t>.</a:t>
            </a:r>
          </a:p>
          <a:p>
            <a:endParaRPr lang="es-ES" sz="2800" dirty="0" smtClean="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b="1" dirty="0" smtClean="0"/>
              <a:t>28:21</a:t>
            </a:r>
            <a:r>
              <a:rPr lang="es-CO" sz="2800" dirty="0" smtClean="0"/>
              <a:t> y si volviere en paz a la casa de mi padre, y el Eterno fuere Dios para mí,</a:t>
            </a:r>
          </a:p>
          <a:p>
            <a:r>
              <a:rPr lang="es-CO" sz="2800" b="1" dirty="0" err="1" smtClean="0"/>
              <a:t>Veshavti</a:t>
            </a:r>
            <a:r>
              <a:rPr lang="es-CO" sz="2800" b="1" dirty="0" smtClean="0"/>
              <a:t> </a:t>
            </a:r>
            <a:r>
              <a:rPr lang="es-CO" sz="2800" b="1" dirty="0" err="1" smtClean="0"/>
              <a:t>veshalom</a:t>
            </a:r>
            <a:r>
              <a:rPr lang="es-CO" sz="2800" b="1" dirty="0" smtClean="0"/>
              <a:t> el-</a:t>
            </a:r>
            <a:r>
              <a:rPr lang="es-CO" sz="2800" b="1" dirty="0" err="1" smtClean="0"/>
              <a:t>beyt</a:t>
            </a:r>
            <a:r>
              <a:rPr lang="es-CO" sz="2800" b="1" dirty="0" smtClean="0"/>
              <a:t> </a:t>
            </a:r>
            <a:r>
              <a:rPr lang="es-CO" sz="2800" b="1" dirty="0" err="1" smtClean="0"/>
              <a:t>avi</a:t>
            </a:r>
            <a:r>
              <a:rPr lang="es-CO" sz="2800" b="1" dirty="0" smtClean="0"/>
              <a:t> </a:t>
            </a:r>
            <a:r>
              <a:rPr lang="es-CO" sz="2800" b="1" dirty="0" err="1" smtClean="0"/>
              <a:t>vehayah</a:t>
            </a:r>
            <a:r>
              <a:rPr lang="es-CO" sz="2800" b="1" dirty="0" smtClean="0"/>
              <a:t> Adonay </a:t>
            </a:r>
            <a:r>
              <a:rPr lang="es-CO" sz="2800" b="1" dirty="0" err="1" smtClean="0"/>
              <a:t>li</a:t>
            </a:r>
            <a:r>
              <a:rPr lang="es-CO" sz="2800" b="1" dirty="0" smtClean="0"/>
              <a:t> le-Elohim.</a:t>
            </a:r>
          </a:p>
          <a:p>
            <a:r>
              <a:rPr lang="es-CO" sz="2800" b="1" dirty="0" smtClean="0"/>
              <a:t>28:22</a:t>
            </a:r>
            <a:r>
              <a:rPr lang="es-CO" sz="2800" dirty="0" smtClean="0"/>
              <a:t> entonces esta piedra que he alzado por monumento (conmemorativo) será la casa de Dios; y de todo lo que me dieres, la décima parte separaré para </a:t>
            </a:r>
            <a:r>
              <a:rPr lang="es-CO" sz="2800" dirty="0" err="1" smtClean="0"/>
              <a:t>Ti.</a:t>
            </a:r>
            <a:endParaRPr lang="es-CO" sz="2800" dirty="0" smtClean="0"/>
          </a:p>
          <a:p>
            <a:r>
              <a:rPr lang="es-CO" sz="2800" b="1" dirty="0" err="1" smtClean="0"/>
              <a:t>Veha'even</a:t>
            </a:r>
            <a:r>
              <a:rPr lang="es-CO" sz="2800" b="1" dirty="0" smtClean="0"/>
              <a:t> </a:t>
            </a:r>
            <a:r>
              <a:rPr lang="es-CO" sz="2800" b="1" dirty="0" err="1" smtClean="0"/>
              <a:t>hazot</a:t>
            </a:r>
            <a:r>
              <a:rPr lang="es-CO" sz="2800" b="1" dirty="0" smtClean="0"/>
              <a:t> </a:t>
            </a:r>
            <a:r>
              <a:rPr lang="es-CO" sz="2800" b="1" dirty="0" err="1" smtClean="0"/>
              <a:t>asher</a:t>
            </a:r>
            <a:r>
              <a:rPr lang="es-CO" sz="2800" b="1" dirty="0" smtClean="0"/>
              <a:t> </a:t>
            </a:r>
            <a:r>
              <a:rPr lang="es-CO" sz="2800" b="1" dirty="0" err="1" smtClean="0"/>
              <a:t>samti</a:t>
            </a:r>
            <a:r>
              <a:rPr lang="es-CO" sz="2800" b="1" dirty="0" smtClean="0"/>
              <a:t> </a:t>
            </a:r>
            <a:r>
              <a:rPr lang="es-CO" sz="2800" b="1" dirty="0" err="1" smtClean="0"/>
              <a:t>matsevah</a:t>
            </a:r>
            <a:r>
              <a:rPr lang="es-CO" sz="2800" b="1" dirty="0" smtClean="0"/>
              <a:t> </a:t>
            </a:r>
            <a:r>
              <a:rPr lang="es-CO" sz="2800" b="1" dirty="0" err="1" smtClean="0"/>
              <a:t>yihyeh</a:t>
            </a:r>
            <a:r>
              <a:rPr lang="es-CO" sz="2800" b="1" dirty="0" smtClean="0"/>
              <a:t> </a:t>
            </a:r>
            <a:r>
              <a:rPr lang="es-CO" sz="2800" b="1" dirty="0" err="1" smtClean="0"/>
              <a:t>beyt</a:t>
            </a:r>
            <a:r>
              <a:rPr lang="es-CO" sz="2800" b="1" dirty="0" smtClean="0"/>
              <a:t> Elohim </a:t>
            </a:r>
            <a:r>
              <a:rPr lang="es-CO" sz="2800" b="1" dirty="0" err="1" smtClean="0"/>
              <a:t>vejol</a:t>
            </a:r>
            <a:r>
              <a:rPr lang="es-CO" sz="2800" b="1" dirty="0" smtClean="0"/>
              <a:t> </a:t>
            </a:r>
            <a:r>
              <a:rPr lang="es-CO" sz="2800" b="1" dirty="0" err="1" smtClean="0"/>
              <a:t>asher</a:t>
            </a:r>
            <a:r>
              <a:rPr lang="es-CO" sz="2800" b="1" dirty="0" smtClean="0"/>
              <a:t> </a:t>
            </a:r>
            <a:r>
              <a:rPr lang="es-CO" sz="2800" b="1" dirty="0" err="1" smtClean="0"/>
              <a:t>titen-li</a:t>
            </a:r>
            <a:r>
              <a:rPr lang="es-CO" sz="2800" b="1" dirty="0" smtClean="0"/>
              <a:t> </a:t>
            </a:r>
            <a:r>
              <a:rPr lang="es-CO" sz="2800" b="1" dirty="0" err="1" smtClean="0"/>
              <a:t>aser</a:t>
            </a:r>
            <a:r>
              <a:rPr lang="es-CO" sz="2800" b="1" dirty="0" smtClean="0"/>
              <a:t> </a:t>
            </a:r>
            <a:r>
              <a:rPr lang="es-CO" sz="2800" b="1" dirty="0" err="1" smtClean="0"/>
              <a:t>a'asrenu</a:t>
            </a:r>
            <a:r>
              <a:rPr lang="es-CO" sz="2800" b="1" dirty="0" smtClean="0"/>
              <a:t> </a:t>
            </a:r>
            <a:r>
              <a:rPr lang="es-CO" sz="2800" b="1" dirty="0" err="1" smtClean="0"/>
              <a:t>laj</a:t>
            </a:r>
            <a:r>
              <a:rPr lang="es-CO" sz="2800" b="1" dirty="0" smtClean="0"/>
              <a:t>.</a:t>
            </a:r>
            <a:endParaRPr lang="es-CO" sz="2800" b="1" dirty="0" smtClean="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800" dirty="0" smtClean="0"/>
              <a:t>Entendemos que el Diezmo dentro del Pueblo Judío se enmarca en muchas leyes.</a:t>
            </a:r>
          </a:p>
          <a:p>
            <a:pPr fontAlgn="t"/>
            <a:r>
              <a:rPr lang="es-ES" sz="2800" u="sng" dirty="0" err="1" smtClean="0">
                <a:hlinkClick r:id="rId4"/>
              </a:rPr>
              <a:t>Bemidbar</a:t>
            </a:r>
            <a:r>
              <a:rPr lang="es-ES" sz="2800" u="sng" dirty="0" smtClean="0">
                <a:hlinkClick r:id="rId4"/>
              </a:rPr>
              <a:t> - </a:t>
            </a:r>
            <a:r>
              <a:rPr lang="es-ES" sz="2800" u="sng" dirty="0" err="1" smtClean="0">
                <a:hlinkClick r:id="rId4"/>
              </a:rPr>
              <a:t>Numeros</a:t>
            </a:r>
            <a:r>
              <a:rPr lang="es-ES" sz="2800" u="sng" dirty="0" smtClean="0">
                <a:hlinkClick r:id="rId4"/>
              </a:rPr>
              <a:t> 18</a:t>
            </a:r>
            <a:endParaRPr lang="es-ES" sz="2800" u="sng" dirty="0" smtClean="0"/>
          </a:p>
          <a:p>
            <a:r>
              <a:rPr lang="es-ES" sz="2800" dirty="0" smtClean="0"/>
              <a:t>18:24 Porque el </a:t>
            </a:r>
            <a:r>
              <a:rPr lang="es-ES" sz="2800" b="1" dirty="0" smtClean="0"/>
              <a:t>diezmo</a:t>
            </a:r>
            <a:r>
              <a:rPr lang="es-ES" sz="2800" dirty="0" smtClean="0"/>
              <a:t> de los hijos de Israel que ellos han de separar como ofrenda alzada al Eterno, Yo se lo he dado a los levitas por herencia, por tanto Yo les dije: En medio de los hijos de Israel no tendrán herencia. Ki et-</a:t>
            </a:r>
            <a:r>
              <a:rPr lang="es-ES" sz="2800" dirty="0" err="1" smtClean="0"/>
              <a:t>masar</a:t>
            </a:r>
            <a:r>
              <a:rPr lang="es-ES" sz="2800" dirty="0" smtClean="0"/>
              <a:t> </a:t>
            </a:r>
            <a:r>
              <a:rPr lang="es-ES" sz="2800" dirty="0" err="1" smtClean="0"/>
              <a:t>beney-Yisra'el</a:t>
            </a:r>
            <a:r>
              <a:rPr lang="es-ES" sz="2800" dirty="0" smtClean="0"/>
              <a:t> </a:t>
            </a:r>
            <a:r>
              <a:rPr lang="es-ES" sz="2800" dirty="0" err="1" smtClean="0"/>
              <a:t>asher</a:t>
            </a:r>
            <a:r>
              <a:rPr lang="es-ES" sz="2800" dirty="0" smtClean="0"/>
              <a:t> </a:t>
            </a:r>
            <a:r>
              <a:rPr lang="es-ES" sz="2800" dirty="0" err="1" smtClean="0"/>
              <a:t>yarimu</a:t>
            </a:r>
            <a:r>
              <a:rPr lang="es-ES" sz="2800" dirty="0" smtClean="0"/>
              <a:t> </a:t>
            </a:r>
            <a:r>
              <a:rPr lang="es-ES" sz="2800" dirty="0" err="1" smtClean="0"/>
              <a:t>l'Adonay</a:t>
            </a:r>
            <a:r>
              <a:rPr lang="es-ES" sz="2800" dirty="0" smtClean="0"/>
              <a:t> </a:t>
            </a:r>
            <a:r>
              <a:rPr lang="es-ES" sz="2800" dirty="0" err="1" smtClean="0"/>
              <a:t>trumah</a:t>
            </a:r>
            <a:r>
              <a:rPr lang="es-ES" sz="2800" dirty="0" smtClean="0"/>
              <a:t> </a:t>
            </a:r>
            <a:r>
              <a:rPr lang="es-ES" sz="2800" dirty="0" err="1" smtClean="0"/>
              <a:t>natati</a:t>
            </a:r>
            <a:r>
              <a:rPr lang="es-ES" sz="2800" dirty="0" smtClean="0"/>
              <a:t> la-</a:t>
            </a:r>
            <a:r>
              <a:rPr lang="es-ES" sz="2800" dirty="0" err="1" smtClean="0"/>
              <a:t>Lvi'im</a:t>
            </a:r>
            <a:r>
              <a:rPr lang="es-ES" sz="2800" dirty="0" smtClean="0"/>
              <a:t> </a:t>
            </a:r>
            <a:r>
              <a:rPr lang="es-ES" sz="2800" dirty="0" err="1" smtClean="0"/>
              <a:t>lenajalah</a:t>
            </a:r>
            <a:r>
              <a:rPr lang="es-ES" sz="2800" dirty="0" smtClean="0"/>
              <a:t> al-ken </a:t>
            </a:r>
            <a:r>
              <a:rPr lang="es-ES" sz="2800" dirty="0" err="1" smtClean="0"/>
              <a:t>amarti</a:t>
            </a:r>
            <a:r>
              <a:rPr lang="es-ES" sz="2800" dirty="0" smtClean="0"/>
              <a:t> ..</a:t>
            </a:r>
          </a:p>
          <a:p>
            <a:endParaRPr lang="es-CO" sz="2800" dirty="0" smtClean="0"/>
          </a:p>
          <a:p>
            <a:endParaRPr lang="es-ES" sz="2800" dirty="0" smtClean="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Y cómo sabemos que efectivamente cumplió su promesa de darle los Diezmos a Hashem?</a:t>
            </a:r>
          </a:p>
          <a:p>
            <a:r>
              <a:rPr lang="es-ES" sz="2800" dirty="0" smtClean="0"/>
              <a:t>A quién se los dio?</a:t>
            </a:r>
          </a:p>
          <a:p>
            <a:r>
              <a:rPr lang="es-ES" sz="2800" dirty="0" smtClean="0"/>
              <a:t>Nuestros Rabinos nos dicen que al huir hacia </a:t>
            </a:r>
            <a:r>
              <a:rPr lang="es-ES" sz="2800" dirty="0" err="1" smtClean="0"/>
              <a:t>Padán</a:t>
            </a:r>
            <a:r>
              <a:rPr lang="es-ES" sz="2800" dirty="0" smtClean="0"/>
              <a:t> Aram se fue a la Yeshiva de Eber, hijo de </a:t>
            </a:r>
            <a:r>
              <a:rPr lang="es-ES" sz="2800" dirty="0" err="1" smtClean="0"/>
              <a:t>Shelaj</a:t>
            </a:r>
            <a:r>
              <a:rPr lang="es-ES" sz="2800" dirty="0" smtClean="0"/>
              <a:t>, hijo de </a:t>
            </a:r>
            <a:r>
              <a:rPr lang="es-ES" sz="2800" dirty="0" err="1" smtClean="0"/>
              <a:t>Arfashad</a:t>
            </a:r>
            <a:r>
              <a:rPr lang="es-ES" sz="2800" dirty="0" smtClean="0"/>
              <a:t>, hijo de Shem.</a:t>
            </a:r>
          </a:p>
          <a:p>
            <a:r>
              <a:rPr lang="es-ES" sz="2800" b="1" dirty="0" smtClean="0"/>
              <a:t>Rashí*Nota al texto de la Torá</a:t>
            </a:r>
            <a:r>
              <a:rPr lang="es-ES" sz="2800" dirty="0" smtClean="0"/>
              <a:t>: En todos los pueblos del mundo siempre ha habido sacerdotes que se dedicaban al culto a los dioses paganos…</a:t>
            </a:r>
            <a:endParaRPr lang="es-ES" sz="2400" dirty="0" smtClean="0"/>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Dice </a:t>
            </a:r>
            <a:r>
              <a:rPr lang="es-ES" sz="2800" dirty="0" err="1" smtClean="0"/>
              <a:t>Me'or</a:t>
            </a:r>
            <a:r>
              <a:rPr lang="es-ES" sz="2800" dirty="0" smtClean="0"/>
              <a:t> </a:t>
            </a:r>
            <a:r>
              <a:rPr lang="es-ES" sz="2800" dirty="0" err="1" smtClean="0"/>
              <a:t>Einayim</a:t>
            </a:r>
            <a:r>
              <a:rPr lang="es-ES" sz="2800" dirty="0" smtClean="0"/>
              <a:t> 5: 4: 3</a:t>
            </a:r>
          </a:p>
          <a:p>
            <a:r>
              <a:rPr lang="es-ES" sz="2800" dirty="0" smtClean="0"/>
              <a:t>A través </a:t>
            </a:r>
            <a:r>
              <a:rPr lang="es-ES" sz="2800" dirty="0" smtClean="0"/>
              <a:t>del diezmo, que es </a:t>
            </a:r>
            <a:r>
              <a:rPr lang="es-ES" sz="2800" dirty="0" err="1" smtClean="0"/>
              <a:t>tzedaká</a:t>
            </a:r>
            <a:r>
              <a:rPr lang="es-ES" sz="2800" dirty="0" smtClean="0"/>
              <a:t>, esto también causa compasión en lo alto a causa de que despierta la característica de la compasión a </a:t>
            </a:r>
            <a:r>
              <a:rPr lang="es-ES" sz="2800" dirty="0" smtClean="0"/>
              <a:t>aquí abajo. </a:t>
            </a:r>
          </a:p>
          <a:p>
            <a:r>
              <a:rPr lang="es-ES" sz="2800" dirty="0" smtClean="0"/>
              <a:t>Y </a:t>
            </a:r>
            <a:r>
              <a:rPr lang="es-ES" sz="2800" dirty="0" smtClean="0"/>
              <a:t>así es para todas las características: una persona debe ofrecerse al Bien e imitar a su Creador, como dijeron nuestros Sabios de la Memoria Bendita: "Así como [Dios] es compasivo, etc." (</a:t>
            </a:r>
            <a:r>
              <a:rPr lang="es-ES" sz="2800" dirty="0" err="1" smtClean="0"/>
              <a:t>Massekhet</a:t>
            </a:r>
            <a:r>
              <a:rPr lang="es-ES" sz="2800" dirty="0" smtClean="0"/>
              <a:t> </a:t>
            </a:r>
            <a:r>
              <a:rPr lang="es-ES" sz="2800" dirty="0" err="1" smtClean="0"/>
              <a:t>Soferim</a:t>
            </a:r>
            <a:r>
              <a:rPr lang="es-ES" sz="2800" dirty="0" smtClean="0"/>
              <a:t> 3.13). </a:t>
            </a:r>
            <a:endParaRPr lang="es-ES" sz="2800" dirty="0" smtClean="0"/>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Ahora</a:t>
            </a:r>
            <a:r>
              <a:rPr lang="es-ES" sz="2800" dirty="0" smtClean="0"/>
              <a:t>, con respecto a Abraham, dice: Abraham era viejo, estaba muy avanzado en días, que es un lenguaje duplicado. </a:t>
            </a:r>
            <a:endParaRPr lang="es-ES" sz="2800" dirty="0" smtClean="0"/>
          </a:p>
          <a:p>
            <a:r>
              <a:rPr lang="es-ES" sz="2800" dirty="0" smtClean="0"/>
              <a:t>Pero </a:t>
            </a:r>
            <a:r>
              <a:rPr lang="es-ES" sz="2800" dirty="0" smtClean="0"/>
              <a:t>se sabe que las características superiores se llaman los "trece arreglos </a:t>
            </a:r>
            <a:r>
              <a:rPr lang="es-ES" sz="2800" dirty="0" smtClean="0"/>
              <a:t>del señorío", </a:t>
            </a:r>
            <a:r>
              <a:rPr lang="es-ES" sz="2800" dirty="0" smtClean="0"/>
              <a:t>y esa es la connotación de viejo, que él había llegado a todos los "arreglos </a:t>
            </a:r>
            <a:r>
              <a:rPr lang="es-ES" sz="2800" dirty="0" smtClean="0"/>
              <a:t>del señorío", </a:t>
            </a:r>
            <a:r>
              <a:rPr lang="es-ES" sz="2800" dirty="0" smtClean="0"/>
              <a:t>que se llaman viejos. </a:t>
            </a:r>
            <a:endParaRPr lang="es-ES" sz="2800" dirty="0" smtClean="0"/>
          </a:p>
          <a:p>
            <a:r>
              <a:rPr lang="es-ES" sz="2800" dirty="0" smtClean="0"/>
              <a:t>En </a:t>
            </a:r>
            <a:r>
              <a:rPr lang="es-ES" sz="2800" dirty="0" smtClean="0"/>
              <a:t>los días superiores, él se ofreció, con todas las características y días, al Bien supremo - el lugar donde no hay juicios en absoluto. </a:t>
            </a:r>
            <a:endParaRPr lang="es-ES" sz="2800" dirty="0" smtClean="0"/>
          </a:p>
        </p:txBody>
      </p:sp>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Y </a:t>
            </a:r>
            <a:r>
              <a:rPr lang="es-ES" sz="2800" dirty="0" smtClean="0"/>
              <a:t>ese es [el significado de] "Por qué mérito:" "mérito" [</a:t>
            </a:r>
            <a:r>
              <a:rPr lang="es-ES" sz="2800" dirty="0" err="1" smtClean="0"/>
              <a:t>z‘ejut</a:t>
            </a:r>
            <a:r>
              <a:rPr lang="es-ES" sz="2800" dirty="0" smtClean="0"/>
              <a:t>] connota el éxito como en "No tuve éxito [</a:t>
            </a:r>
            <a:r>
              <a:rPr lang="es-ES" sz="2800" dirty="0" err="1" smtClean="0"/>
              <a:t>zajiti</a:t>
            </a:r>
            <a:r>
              <a:rPr lang="es-ES" sz="2800" dirty="0" smtClean="0"/>
              <a:t>] etc." (</a:t>
            </a:r>
            <a:r>
              <a:rPr lang="es-ES" sz="2800" dirty="0" err="1" smtClean="0"/>
              <a:t>Mishnah</a:t>
            </a:r>
            <a:r>
              <a:rPr lang="es-ES" sz="2800" dirty="0" smtClean="0"/>
              <a:t>, </a:t>
            </a:r>
            <a:r>
              <a:rPr lang="es-ES" sz="2800" dirty="0" err="1" smtClean="0"/>
              <a:t>Berakhot</a:t>
            </a:r>
            <a:r>
              <a:rPr lang="es-ES" sz="2800" dirty="0" smtClean="0"/>
              <a:t> 1.5</a:t>
            </a:r>
            <a:r>
              <a:rPr lang="es-ES" sz="2800" dirty="0" smtClean="0"/>
              <a:t>).</a:t>
            </a:r>
          </a:p>
          <a:p>
            <a:r>
              <a:rPr lang="es-ES" sz="2800" dirty="0" smtClean="0"/>
              <a:t> </a:t>
            </a:r>
            <a:r>
              <a:rPr lang="es-ES" sz="2800" dirty="0" smtClean="0"/>
              <a:t>Ciertamente no hay un hombre justo en la tierra [que hace el bien y nunca peca] (Eclesiastés 7:20), pero aquí está escrito, y el SEÑOR, </a:t>
            </a:r>
            <a:r>
              <a:rPr lang="es-ES" sz="2800" dirty="0" smtClean="0"/>
              <a:t>“Él </a:t>
            </a:r>
            <a:r>
              <a:rPr lang="es-ES" sz="2800" dirty="0" smtClean="0"/>
              <a:t>y </a:t>
            </a:r>
            <a:r>
              <a:rPr lang="es-ES" sz="2800" dirty="0" smtClean="0"/>
              <a:t>Su </a:t>
            </a:r>
            <a:r>
              <a:rPr lang="es-ES" sz="2800" dirty="0" smtClean="0"/>
              <a:t>casa del juicio", lo que implica que [los juicios] consintieron para bendecir </a:t>
            </a:r>
            <a:r>
              <a:rPr lang="es-ES" sz="2800" dirty="0" smtClean="0"/>
              <a:t>[a Abraham</a:t>
            </a:r>
            <a:r>
              <a:rPr lang="es-ES" sz="2800" dirty="0" smtClean="0"/>
              <a:t>]! </a:t>
            </a:r>
            <a:endParaRPr lang="es-ES" sz="2800" dirty="0" smtClean="0"/>
          </a:p>
          <a:p>
            <a:r>
              <a:rPr lang="es-ES" sz="2800" dirty="0" smtClean="0"/>
              <a:t>¿</a:t>
            </a:r>
            <a:r>
              <a:rPr lang="es-ES" sz="2800" dirty="0" smtClean="0"/>
              <a:t>Y es posible que no haya un solo juicio que obstruya el descenso de la abundancia? </a:t>
            </a:r>
            <a:endParaRPr lang="es-ES" sz="2800" dirty="0" smtClean="0"/>
          </a:p>
        </p:txBody>
      </p:sp>
    </p:spTree>
  </p:cSld>
  <p:clrMapOvr>
    <a:masterClrMapping/>
  </p:clrMapOvr>
  <p:transition advTm="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Entonces </a:t>
            </a:r>
            <a:r>
              <a:rPr lang="es-ES" sz="2800" dirty="0" smtClean="0"/>
              <a:t>ellos enseñaron, "Por el mérito del diezmo" como está escrito, Y Abram le dio un décimo de todo (Génesis 14:20); como se dijo anteriormente, que esto endulzó los juicios hasta que consintieron, "Él y Su casa del juicio" todos juntos, a una bendición completa como hemos explicado.</a:t>
            </a:r>
            <a:endParaRPr lang="es-ES" sz="2800" dirty="0" smtClean="0"/>
          </a:p>
        </p:txBody>
      </p:sp>
    </p:spTree>
  </p:cSld>
  <p:clrMapOvr>
    <a:masterClrMapping/>
  </p:clrMapOvr>
  <p:transition advTm="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Kedushat </a:t>
            </a:r>
            <a:r>
              <a:rPr lang="es-ES" sz="2800" dirty="0" smtClean="0"/>
              <a:t>Levi nos dice</a:t>
            </a:r>
            <a:endParaRPr lang="es-ES" sz="2800" dirty="0" smtClean="0"/>
          </a:p>
          <a:p>
            <a:r>
              <a:rPr lang="es-ES" sz="2800" dirty="0" smtClean="0"/>
              <a:t>Génesis 14,19-20 "Bendito sea Avram al Supremo Dios, ... y </a:t>
            </a:r>
            <a:r>
              <a:rPr lang="es-ES" sz="2800" dirty="0" smtClean="0"/>
              <a:t>bendito el </a:t>
            </a:r>
            <a:r>
              <a:rPr lang="es-ES" sz="2800" dirty="0" smtClean="0"/>
              <a:t>Supremo Dios que ha entregado vuestros opresores en vuestras manos".</a:t>
            </a:r>
          </a:p>
          <a:p>
            <a:r>
              <a:rPr lang="es-ES" sz="2800" dirty="0" smtClean="0"/>
              <a:t>Es una regla que cuando </a:t>
            </a:r>
            <a:r>
              <a:rPr lang="es-ES" sz="2800" dirty="0" smtClean="0"/>
              <a:t>Hashem trata </a:t>
            </a:r>
            <a:r>
              <a:rPr lang="es-ES" sz="2800" dirty="0" smtClean="0"/>
              <a:t>con una persona sobre la base de </a:t>
            </a:r>
            <a:r>
              <a:rPr lang="he-IL" sz="2800" dirty="0" smtClean="0"/>
              <a:t>מדה כנגד </a:t>
            </a:r>
            <a:r>
              <a:rPr lang="he-IL" sz="2800" dirty="0" smtClean="0"/>
              <a:t>מדה</a:t>
            </a:r>
            <a:r>
              <a:rPr lang="es-CO" sz="2800" dirty="0" smtClean="0"/>
              <a:t> </a:t>
            </a:r>
            <a:r>
              <a:rPr lang="he-IL" sz="2800" dirty="0" smtClean="0"/>
              <a:t> </a:t>
            </a:r>
            <a:r>
              <a:rPr lang="he-IL" sz="2800" dirty="0" smtClean="0"/>
              <a:t>"</a:t>
            </a:r>
            <a:r>
              <a:rPr lang="es-ES" sz="2800" dirty="0" smtClean="0"/>
              <a:t>medida </a:t>
            </a:r>
            <a:r>
              <a:rPr lang="es-ES" sz="2800" dirty="0" smtClean="0"/>
              <a:t>por medida", la recompensa o el castigo estarán en una relación recíproca entre sí. </a:t>
            </a:r>
            <a:endParaRPr lang="es-ES" sz="2800" dirty="0" smtClean="0"/>
          </a:p>
        </p:txBody>
      </p:sp>
    </p:spTree>
  </p:cSld>
  <p:clrMapOvr>
    <a:masterClrMapping/>
  </p:clrMapOvr>
  <p:transition advTm="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500" dirty="0" smtClean="0"/>
              <a:t>Sin </a:t>
            </a:r>
            <a:r>
              <a:rPr lang="es-ES" sz="2500" dirty="0" smtClean="0"/>
              <a:t>embargo, cuando </a:t>
            </a:r>
            <a:r>
              <a:rPr lang="es-ES" sz="2500" dirty="0" smtClean="0"/>
              <a:t>Dios no </a:t>
            </a:r>
            <a:r>
              <a:rPr lang="es-ES" sz="2500" dirty="0" smtClean="0"/>
              <a:t>aplica este método al tratar con un individuo, y le hace un favor al hombre, que no ha ganado, es el destinatario de un regalo de </a:t>
            </a:r>
            <a:r>
              <a:rPr lang="es-ES" sz="2500" dirty="0" smtClean="0"/>
              <a:t>Dios. </a:t>
            </a:r>
          </a:p>
          <a:p>
            <a:r>
              <a:rPr lang="es-ES" sz="2500" dirty="0" smtClean="0"/>
              <a:t>Como </a:t>
            </a:r>
            <a:r>
              <a:rPr lang="es-ES" sz="2500" dirty="0" smtClean="0"/>
              <a:t>Avram era una persona cuya misma personalidad emanaba bondad amorosa, está claro que </a:t>
            </a:r>
            <a:r>
              <a:rPr lang="es-ES" sz="2500" dirty="0" smtClean="0"/>
              <a:t>Dios correspondió </a:t>
            </a:r>
            <a:r>
              <a:rPr lang="es-ES" sz="2500" dirty="0" smtClean="0"/>
              <a:t>en igual medida. </a:t>
            </a:r>
            <a:endParaRPr lang="es-ES" sz="2500" dirty="0" smtClean="0"/>
          </a:p>
          <a:p>
            <a:r>
              <a:rPr lang="es-ES" sz="2500" dirty="0" smtClean="0"/>
              <a:t>En </a:t>
            </a:r>
            <a:r>
              <a:rPr lang="es-ES" sz="2500" dirty="0" smtClean="0"/>
              <a:t>este caso, la victoria de unos pocos hombres bajo el mando de Avram sobre poderosos ejércitos, era algo que él consideraba que excedía su contribución hasta el momento. En otras palabras, D'os le había dado a Avram un regalo que no se merecía.</a:t>
            </a:r>
            <a:endParaRPr lang="es-ES" sz="2500" dirty="0" smtClean="0"/>
          </a:p>
        </p:txBody>
      </p:sp>
    </p:spTree>
  </p:cSld>
  <p:clrMapOvr>
    <a:masterClrMapping/>
  </p:clrMapOvr>
  <p:transition advTm="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500" dirty="0" smtClean="0"/>
              <a:t>El </a:t>
            </a:r>
            <a:r>
              <a:rPr lang="es-ES" sz="2500" dirty="0" err="1" smtClean="0"/>
              <a:t>Ari'zal</a:t>
            </a:r>
            <a:r>
              <a:rPr lang="es-ES" sz="2500" dirty="0" smtClean="0"/>
              <a:t> escribe que cuando recitamos tres veces al día las palabras </a:t>
            </a:r>
            <a:r>
              <a:rPr lang="he-IL" sz="2500" dirty="0" smtClean="0"/>
              <a:t>מלך עוזר ומושיע ומגן, </a:t>
            </a:r>
            <a:r>
              <a:rPr lang="he-IL" sz="2500" dirty="0" smtClean="0"/>
              <a:t>"</a:t>
            </a:r>
            <a:r>
              <a:rPr lang="es-CO" sz="2500" dirty="0" smtClean="0"/>
              <a:t> –</a:t>
            </a:r>
            <a:r>
              <a:rPr lang="es-CO" sz="2500" dirty="0" err="1" smtClean="0"/>
              <a:t>Melej</a:t>
            </a:r>
            <a:r>
              <a:rPr lang="es-CO" sz="2500" dirty="0" smtClean="0"/>
              <a:t> </a:t>
            </a:r>
            <a:r>
              <a:rPr lang="es-CO" sz="2500" dirty="0" err="1" smtClean="0"/>
              <a:t>Ozeir</a:t>
            </a:r>
            <a:r>
              <a:rPr lang="es-CO" sz="2500" dirty="0" smtClean="0"/>
              <a:t> </a:t>
            </a:r>
            <a:r>
              <a:rPr lang="es-CO" sz="2500" dirty="0" err="1" smtClean="0"/>
              <a:t>U</a:t>
            </a:r>
            <a:r>
              <a:rPr lang="es-CO" sz="2500" dirty="0" err="1" smtClean="0"/>
              <a:t>mashiaj</a:t>
            </a:r>
            <a:r>
              <a:rPr lang="es-CO" sz="2500" dirty="0" smtClean="0"/>
              <a:t> </a:t>
            </a:r>
            <a:r>
              <a:rPr lang="es-CO" sz="2500" dirty="0" err="1" smtClean="0"/>
              <a:t>Vemelek</a:t>
            </a:r>
            <a:r>
              <a:rPr lang="es-CO" sz="2500" dirty="0" smtClean="0"/>
              <a:t>- </a:t>
            </a:r>
            <a:r>
              <a:rPr lang="es-ES" sz="2500" dirty="0" smtClean="0"/>
              <a:t>Rey</a:t>
            </a:r>
            <a:r>
              <a:rPr lang="es-ES" sz="2500" dirty="0" smtClean="0"/>
              <a:t>, Ayudante, Salvador y Escudo" , "Nuestros sabios usaron esta formulación para describir un regalo tan inmerecido de </a:t>
            </a:r>
            <a:r>
              <a:rPr lang="es-ES" sz="2500" dirty="0" smtClean="0"/>
              <a:t>Dios. </a:t>
            </a:r>
          </a:p>
          <a:p>
            <a:r>
              <a:rPr lang="es-ES" sz="2500" dirty="0" smtClean="0"/>
              <a:t>También </a:t>
            </a:r>
            <a:r>
              <a:rPr lang="es-ES" sz="2500" dirty="0" smtClean="0"/>
              <a:t>encontramos que </a:t>
            </a:r>
            <a:r>
              <a:rPr lang="es-ES" sz="2500" dirty="0" err="1" smtClean="0"/>
              <a:t>Onkelos</a:t>
            </a:r>
            <a:r>
              <a:rPr lang="es-ES" sz="2500" dirty="0" smtClean="0"/>
              <a:t> traduce la palabra </a:t>
            </a:r>
            <a:r>
              <a:rPr lang="he-IL" sz="2500" dirty="0" smtClean="0"/>
              <a:t>חנם</a:t>
            </a:r>
            <a:r>
              <a:rPr lang="es-CO" sz="2500" dirty="0" smtClean="0"/>
              <a:t> -</a:t>
            </a:r>
            <a:r>
              <a:rPr lang="es-CO" sz="2500" dirty="0" err="1" smtClean="0"/>
              <a:t>J</a:t>
            </a:r>
            <a:r>
              <a:rPr lang="es-CO" sz="2500" dirty="0" err="1" smtClean="0"/>
              <a:t>inam</a:t>
            </a:r>
            <a:r>
              <a:rPr lang="he-IL" sz="2500" dirty="0" smtClean="0"/>
              <a:t> </a:t>
            </a:r>
            <a:r>
              <a:rPr lang="es-CO" sz="2500" dirty="0" smtClean="0"/>
              <a:t>– Gratuito- </a:t>
            </a:r>
            <a:r>
              <a:rPr lang="es-ES" sz="2500" dirty="0" smtClean="0"/>
              <a:t>en </a:t>
            </a:r>
            <a:r>
              <a:rPr lang="es-ES" sz="2500" dirty="0" smtClean="0"/>
              <a:t>Génesis 29,15 y en Éxodo 21,2 como </a:t>
            </a:r>
            <a:r>
              <a:rPr lang="he-IL" sz="2500" dirty="0" smtClean="0"/>
              <a:t>מגן</a:t>
            </a:r>
            <a:r>
              <a:rPr lang="es-CO" sz="2500" dirty="0" smtClean="0"/>
              <a:t> </a:t>
            </a:r>
          </a:p>
          <a:p>
            <a:r>
              <a:rPr lang="he-IL" sz="2500" dirty="0" smtClean="0"/>
              <a:t>. </a:t>
            </a:r>
            <a:r>
              <a:rPr lang="es-ES" sz="2500" dirty="0" smtClean="0"/>
              <a:t>Al usar esta formulación, </a:t>
            </a:r>
            <a:r>
              <a:rPr lang="es-ES" sz="2500" dirty="0" err="1" smtClean="0"/>
              <a:t>Malki</a:t>
            </a:r>
            <a:r>
              <a:rPr lang="es-ES" sz="2500" dirty="0" smtClean="0"/>
              <a:t> </a:t>
            </a:r>
            <a:r>
              <a:rPr lang="es-ES" sz="2500" dirty="0" err="1" smtClean="0"/>
              <a:t>Tzedek</a:t>
            </a:r>
            <a:r>
              <a:rPr lang="es-ES" sz="2500" dirty="0" smtClean="0"/>
              <a:t> le dio a Avram una pista de que había recibido un regalo inmerecido de </a:t>
            </a:r>
            <a:r>
              <a:rPr lang="es-ES" sz="2500" dirty="0" smtClean="0"/>
              <a:t>Dios. </a:t>
            </a:r>
          </a:p>
        </p:txBody>
      </p:sp>
    </p:spTree>
  </p:cSld>
  <p:clrMapOvr>
    <a:masterClrMapping/>
  </p:clrMapOvr>
  <p:transition advTm="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Esta </a:t>
            </a:r>
            <a:r>
              <a:rPr lang="es-ES" sz="2800" dirty="0" smtClean="0"/>
              <a:t>insinuación fue reforzada por </a:t>
            </a:r>
            <a:r>
              <a:rPr lang="es-ES" sz="2800" dirty="0" err="1" smtClean="0"/>
              <a:t>Malki</a:t>
            </a:r>
            <a:r>
              <a:rPr lang="es-ES" sz="2800" dirty="0" smtClean="0"/>
              <a:t> </a:t>
            </a:r>
            <a:r>
              <a:rPr lang="es-ES" sz="2800" dirty="0" err="1" smtClean="0"/>
              <a:t>Tzedek</a:t>
            </a:r>
            <a:r>
              <a:rPr lang="es-ES" sz="2800" dirty="0" smtClean="0"/>
              <a:t> refiriéndose a D'os como el "Dueño Supremo del cielo y la tierra". </a:t>
            </a:r>
            <a:endParaRPr lang="es-ES" sz="2800" dirty="0" smtClean="0"/>
          </a:p>
          <a:p>
            <a:r>
              <a:rPr lang="es-ES" sz="2800" dirty="0" smtClean="0"/>
              <a:t>Lo </a:t>
            </a:r>
            <a:r>
              <a:rPr lang="es-ES" sz="2800" dirty="0" smtClean="0"/>
              <a:t>que el hombre posee no tiene que adquirirlo. </a:t>
            </a:r>
            <a:endParaRPr lang="es-ES" sz="2800" dirty="0" smtClean="0"/>
          </a:p>
          <a:p>
            <a:r>
              <a:rPr lang="es-ES" sz="2800" dirty="0" smtClean="0"/>
              <a:t>Cuando </a:t>
            </a:r>
            <a:r>
              <a:rPr lang="es-ES" sz="2800" dirty="0" smtClean="0"/>
              <a:t>necesita algo que no le pertenece, tiene que adquirirlo. </a:t>
            </a:r>
            <a:endParaRPr lang="es-ES" sz="2800" dirty="0" smtClean="0"/>
          </a:p>
          <a:p>
            <a:r>
              <a:rPr lang="es-ES" sz="2800" dirty="0" smtClean="0"/>
              <a:t>Avram </a:t>
            </a:r>
            <a:r>
              <a:rPr lang="es-ES" sz="2800" dirty="0" smtClean="0"/>
              <a:t>no necesitaba adquirir la virtud de la bondad amorosa, ya que aparentemente, él personificó esta virtud desde el nacimiento; </a:t>
            </a:r>
            <a:endParaRPr lang="es-ES" sz="2800" dirty="0" smtClean="0"/>
          </a:p>
        </p:txBody>
      </p:sp>
    </p:spTree>
  </p:cSld>
  <p:clrMapOvr>
    <a:masterClrMapping/>
  </p:clrMapOvr>
  <p:transition advTm="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LIBRO DE TEHILIM - SALMOS</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dirty="0" smtClean="0"/>
              <a:t>Sin </a:t>
            </a:r>
            <a:r>
              <a:rPr lang="es-ES" sz="2600" dirty="0" smtClean="0"/>
              <a:t>embargo, la característica de </a:t>
            </a:r>
            <a:r>
              <a:rPr lang="he-IL" sz="2600" dirty="0" smtClean="0"/>
              <a:t>גבורה</a:t>
            </a:r>
            <a:r>
              <a:rPr lang="es-CO" sz="2600" dirty="0" smtClean="0"/>
              <a:t> -Gevurá</a:t>
            </a:r>
            <a:r>
              <a:rPr lang="he-IL" sz="2600" dirty="0" smtClean="0"/>
              <a:t>, </a:t>
            </a:r>
            <a:r>
              <a:rPr lang="es-ES" sz="2600" dirty="0" smtClean="0"/>
              <a:t>el tipo de valentía y heroísmo necesario para hacer la guerra con éxito, no era una cualidad que poseía desde el nacimiento, por lo que tuvo que adquirirla. </a:t>
            </a:r>
            <a:endParaRPr lang="es-ES" sz="2600" dirty="0" smtClean="0"/>
          </a:p>
          <a:p>
            <a:r>
              <a:rPr lang="es-ES" sz="2600" dirty="0" err="1" smtClean="0"/>
              <a:t>Malki</a:t>
            </a:r>
            <a:r>
              <a:rPr lang="es-ES" sz="2600" dirty="0" smtClean="0"/>
              <a:t> </a:t>
            </a:r>
            <a:r>
              <a:rPr lang="es-ES" sz="2600" dirty="0" err="1" smtClean="0"/>
              <a:t>Tzedek</a:t>
            </a:r>
            <a:r>
              <a:rPr lang="es-ES" sz="2600" dirty="0" smtClean="0"/>
              <a:t> bendice a </a:t>
            </a:r>
            <a:r>
              <a:rPr lang="es-ES" sz="2600" dirty="0" err="1" smtClean="0"/>
              <a:t>D's</a:t>
            </a:r>
            <a:r>
              <a:rPr lang="es-ES" sz="2600" dirty="0" smtClean="0"/>
              <a:t> por haberle proporcionado a Avram esta cualidad en un momento en que realmente la necesitaba. </a:t>
            </a:r>
            <a:endParaRPr lang="es-ES" sz="2600" dirty="0" smtClean="0"/>
          </a:p>
          <a:p>
            <a:r>
              <a:rPr lang="es-ES" sz="2600" dirty="0" smtClean="0"/>
              <a:t>Al </a:t>
            </a:r>
            <a:r>
              <a:rPr lang="es-ES" sz="2600" dirty="0" smtClean="0"/>
              <a:t>ver que </a:t>
            </a:r>
            <a:r>
              <a:rPr lang="es-ES" sz="2600" dirty="0" smtClean="0"/>
              <a:t>Dios "posee</a:t>
            </a:r>
            <a:r>
              <a:rPr lang="es-ES" sz="2600" dirty="0" smtClean="0"/>
              <a:t>" el cielo y la tierra, Él puede otorgar esta cualidad a las personas cuando le conviene.</a:t>
            </a:r>
            <a:endParaRPr lang="es-ES" sz="2600" dirty="0" smtClean="0"/>
          </a:p>
        </p:txBody>
      </p:sp>
    </p:spTree>
  </p:cSld>
  <p:clrMapOvr>
    <a:masterClrMapping/>
  </p:clrMapOvr>
  <p:transition advTm="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Torah, Talmud, Jewish Concepts, Wikipedia, Kabbalah Online, Zohar, Rambán, Rashí, Maimonides, Bereshit con Rashí, Rabí Shimsom Rafael Hirsch, El Jumash, </a:t>
            </a:r>
            <a:r>
              <a:rPr sz="2000" dirty="0" smtClean="0">
                <a:solidFill>
                  <a:schemeClr val="tx1"/>
                </a:solidFill>
                <a:latin typeface="Calibri" pitchFamily="34" charset="0"/>
              </a:rPr>
              <a:t>Dr. Yael </a:t>
            </a:r>
            <a:r>
              <a:rPr sz="2000" smtClean="0">
                <a:solidFill>
                  <a:schemeClr val="tx1"/>
                </a:solidFill>
                <a:latin typeface="Calibri" pitchFamily="34" charset="0"/>
              </a:rPr>
              <a:t>Ziegler</a:t>
            </a:r>
            <a:r>
              <a:rPr lang="es-CO" sz="2000" dirty="0" smtClean="0">
                <a:solidFill>
                  <a:schemeClr val="tx1"/>
                </a:solidFill>
                <a:latin typeface="Calibri" pitchFamily="34" charset="0"/>
              </a:rPr>
              <a:t>.</a:t>
            </a:r>
          </a:p>
          <a:p>
            <a:pPr eaLnBrk="1" hangingPunct="1">
              <a:lnSpc>
                <a:spcPct val="90000"/>
              </a:lnSpc>
              <a:spcBef>
                <a:spcPts val="500"/>
              </a:spcBef>
            </a:pPr>
            <a:r>
              <a:rPr lang="sv-SE" sz="1000" dirty="0" smtClean="0">
                <a:solidFill>
                  <a:schemeClr val="tx1"/>
                </a:solidFill>
                <a:latin typeface="Calibri" pitchFamily="34" charset="0"/>
                <a:hlinkClick r:id="rId4"/>
              </a:rPr>
              <a:t>http://www.aish.com/h/hh/gar/atonement/48954551.html</a:t>
            </a:r>
            <a:endParaRPr lang="sv-SE" sz="1000" dirty="0" smtClean="0">
              <a:solidFill>
                <a:schemeClr val="tx1"/>
              </a:solidFill>
              <a:latin typeface="Calibri" pitchFamily="34" charset="0"/>
            </a:endParaRPr>
          </a:p>
          <a:p>
            <a:pPr eaLnBrk="1" hangingPunct="1">
              <a:lnSpc>
                <a:spcPct val="90000"/>
              </a:lnSpc>
              <a:spcBef>
                <a:spcPts val="500"/>
              </a:spcBef>
            </a:pPr>
            <a:r>
              <a:rPr lang="sv-SE" sz="1000" dirty="0" smtClean="0">
                <a:solidFill>
                  <a:schemeClr val="tx1"/>
                </a:solidFill>
                <a:latin typeface="Calibri" pitchFamily="34" charset="0"/>
                <a:hlinkClick r:id="rId5"/>
              </a:rPr>
              <a:t>https://www.sefaria.org/Mishneh_Torah,_Repentance.1.3?lang=bi&amp;with=all&amp;lang2=en</a:t>
            </a:r>
            <a:endParaRPr lang="sv-SE" sz="1000" dirty="0" smtClean="0">
              <a:solidFill>
                <a:schemeClr val="tx1"/>
              </a:solidFill>
              <a:latin typeface="Calibri" pitchFamily="34" charset="0"/>
            </a:endParaRPr>
          </a:p>
          <a:p>
            <a:pPr eaLnBrk="1" hangingPunct="1">
              <a:lnSpc>
                <a:spcPct val="90000"/>
              </a:lnSpc>
              <a:spcBef>
                <a:spcPts val="500"/>
              </a:spcBef>
            </a:pP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6"/>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11 </a:t>
            </a:r>
            <a:r>
              <a:rPr lang="es-CO" sz="1800" dirty="0" smtClean="0">
                <a:latin typeface="Calibri" pitchFamily="34" charset="0"/>
              </a:rPr>
              <a:t>de Nisán 5778  –  Marzo </a:t>
            </a:r>
            <a:r>
              <a:rPr lang="es-CO" sz="1800" dirty="0" smtClean="0">
                <a:latin typeface="Calibri" pitchFamily="34" charset="0"/>
              </a:rPr>
              <a:t>27, </a:t>
            </a:r>
            <a:r>
              <a:rPr lang="es-CO" sz="1800" dirty="0" smtClean="0">
                <a:latin typeface="Calibri" pitchFamily="34" charset="0"/>
              </a:rPr>
              <a:t>2018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143047</TotalTime>
  <Words>3097</Words>
  <Application>Microsoft Office PowerPoint</Application>
  <PresentationFormat>Presentación en pantalla (4:3)</PresentationFormat>
  <Paragraphs>226</Paragraphs>
  <Slides>44</Slides>
  <Notes>42</Notes>
  <HiddenSlides>0</HiddenSlides>
  <MMClips>0</MMClips>
  <ScaleCrop>false</ScaleCrop>
  <HeadingPairs>
    <vt:vector size="4" baseType="variant">
      <vt:variant>
        <vt:lpstr>Tema</vt:lpstr>
      </vt:variant>
      <vt:variant>
        <vt:i4>1</vt:i4>
      </vt:variant>
      <vt:variant>
        <vt:lpstr>Títulos de diapositiva</vt:lpstr>
      </vt:variant>
      <vt:variant>
        <vt:i4>44</vt:i4>
      </vt:variant>
    </vt:vector>
  </HeadingPairs>
  <TitlesOfParts>
    <vt:vector size="45" baseType="lpstr">
      <vt:lpstr>Office Theme</vt:lpstr>
      <vt:lpstr> </vt:lpstr>
      <vt:lpstr>LIBRO DE SHEMOT - EXODO</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LIBRO DE TEHILIM - SALMOS</vt:lpstr>
      <vt:lpstr>Diapositiva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4017</cp:revision>
  <dcterms:created xsi:type="dcterms:W3CDTF">2013-10-13T19:31:46Z</dcterms:created>
  <dcterms:modified xsi:type="dcterms:W3CDTF">2018-03-29T15:46:44Z</dcterms:modified>
</cp:coreProperties>
</file>